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7"/>
  </p:notesMasterIdLst>
  <p:handoutMasterIdLst>
    <p:handoutMasterId r:id="rId8"/>
  </p:handoutMasterIdLst>
  <p:sldIdLst>
    <p:sldId id="269" r:id="rId2"/>
    <p:sldId id="270" r:id="rId3"/>
    <p:sldId id="273" r:id="rId4"/>
    <p:sldId id="271" r:id="rId5"/>
    <p:sldId id="27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FF5"/>
    <a:srgbClr val="ECEE92"/>
    <a:srgbClr val="FFCCFF"/>
    <a:srgbClr val="99FFCC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2641A86-FBF4-4831-9FF4-7B487F3492D7}" type="datetime1">
              <a:rPr lang="fr-FR" smtClean="0"/>
              <a:t>18/07/2021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713F8BB-B1B5-4D35-A08C-A275931309FC}" type="datetime1">
              <a:rPr lang="fr-FR" smtClean="0"/>
              <a:t>18/07/2021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"/>
              <a:t>Modifiez les styles du texte du masque</a:t>
            </a:r>
            <a:endParaRPr lang="en-US"/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82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7A74DDF-14B3-4359-B246-DC1DC867FD8F}" type="datetime1">
              <a:rPr lang="fr-FR" smtClean="0"/>
              <a:t>18/07/2021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52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DB94D9-FA33-4622-B5B0-3A212B55AFC9}" type="datetime1">
              <a:rPr lang="fr-FR" smtClean="0"/>
              <a:t>18/07/2021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267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021" y="484632"/>
            <a:ext cx="11169353" cy="651959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022" y="1298961"/>
            <a:ext cx="11169354" cy="4873239"/>
          </a:xfrm>
        </p:spPr>
        <p:txBody>
          <a:bodyPr/>
          <a:lstStyle>
            <a:lvl1pPr marL="182880" indent="-182880">
              <a:buFont typeface="Wingdings" panose="05000000000000000000" pitchFamily="2" charset="2"/>
              <a:buChar char="q"/>
              <a:defRPr b="1"/>
            </a:lvl1pPr>
            <a:lvl3pPr marL="731520" indent="-182880">
              <a:buFont typeface="Rockwell" panose="02060603020205020403" pitchFamily="18" charset="0"/>
              <a:buChar char="–"/>
              <a:defRPr i="1"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63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pPr rtl="0"/>
            <a:fld id="{33CD2423-DC0C-47A2-8916-10643EB35EC9}" type="datetime1">
              <a:rPr lang="fr-FR" smtClean="0"/>
              <a:t>18/07/2021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pPr rtl="0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08158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810B38C-D4F5-42C2-967A-0B7FC97B2621}" type="datetime1">
              <a:rPr lang="fr-FR" smtClean="0"/>
              <a:t>18/07/2021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10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6C9646D-2F82-4FD6-98A1-C2A4C26D0529}" type="datetime1">
              <a:rPr lang="fr-FR" smtClean="0"/>
              <a:t>18/07/2021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CD2423-DC0C-47A2-8916-10643EB35EC9}" type="datetime1">
              <a:rPr lang="fr-FR" smtClean="0"/>
              <a:t>18/07/2021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087620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C7E81F3-FFCD-4236-B158-26C78CAC6E11}" type="datetime1">
              <a:rPr lang="fr-FR" smtClean="0"/>
              <a:t>18/07/2021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4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A97361A-7C50-452A-9761-2F2CCDC29838}" type="datetime1">
              <a:rPr lang="fr-FR" smtClean="0"/>
              <a:t>18/07/2021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109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208F8F-9785-4D7E-B2D7-6FB9149CAF24}" type="datetime1">
              <a:rPr lang="fr-FR" smtClean="0"/>
              <a:t>18/07/2021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64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rtl="0"/>
            <a:fld id="{33CD2423-DC0C-47A2-8916-10643EB35EC9}" type="datetime1">
              <a:rPr lang="fr-FR" smtClean="0"/>
              <a:t>18/07/2021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94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uomi.cip.dauphine.fr/canaux/support/modules/JOURNAL_CIP/2014-2015/201410/index.html#dossierpedagogique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1483743"/>
            <a:ext cx="5864201" cy="2760453"/>
          </a:xfrm>
        </p:spPr>
        <p:txBody>
          <a:bodyPr rtlCol="0">
            <a:normAutofit/>
          </a:bodyPr>
          <a:lstStyle/>
          <a:p>
            <a:pPr rtl="0"/>
            <a:r>
              <a:rPr lang="fr-FR" sz="4400" dirty="0"/>
              <a:t>Comment organiser une </a:t>
            </a:r>
            <a:r>
              <a:rPr lang="fr" sz="4400" dirty="0"/>
              <a:t>classe inversée</a:t>
            </a:r>
          </a:p>
        </p:txBody>
      </p:sp>
      <p:pic>
        <p:nvPicPr>
          <p:cNvPr id="5" name="Image 4" descr="Image contenant un bâtiment, un siège, un banc, un côté&#10;&#10;Description générée automatiquement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6003C46-B52E-4D2A-A898-28960A719764}"/>
              </a:ext>
            </a:extLst>
          </p:cNvPr>
          <p:cNvSpPr txBox="1"/>
          <p:nvPr/>
        </p:nvSpPr>
        <p:spPr>
          <a:xfrm>
            <a:off x="7639050" y="4876800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Séance 02</a:t>
            </a:r>
          </a:p>
        </p:txBody>
      </p:sp>
    </p:spTree>
    <p:extLst>
      <p:ext uri="{BB962C8B-B14F-4D97-AF65-F5344CB8AC3E}">
        <p14:creationId xmlns:p14="http://schemas.microsoft.com/office/powerpoint/2010/main" val="3641001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143690-3798-4DF8-86AA-73027241B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à 3 temps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5588927-9AB2-4290-A1A5-B036492C2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21" y="1358103"/>
            <a:ext cx="6320287" cy="474021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58BFD1A7-327F-48CD-9A09-D39F83A8BA18}"/>
              </a:ext>
            </a:extLst>
          </p:cNvPr>
          <p:cNvSpPr txBox="1"/>
          <p:nvPr/>
        </p:nvSpPr>
        <p:spPr>
          <a:xfrm>
            <a:off x="713659" y="6104386"/>
            <a:ext cx="2069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Source : </a:t>
            </a:r>
            <a:r>
              <a:rPr lang="fr-FR" sz="800" dirty="0">
                <a:hlinkClick r:id="rId3"/>
              </a:rPr>
              <a:t>CIP, Université Dauphine, 2014</a:t>
            </a:r>
            <a:endParaRPr lang="fr-FR" sz="800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598F44BC-2D64-4A90-A5E1-27A99BCB47D2}"/>
              </a:ext>
            </a:extLst>
          </p:cNvPr>
          <p:cNvGrpSpPr/>
          <p:nvPr/>
        </p:nvGrpSpPr>
        <p:grpSpPr>
          <a:xfrm>
            <a:off x="7999806" y="0"/>
            <a:ext cx="4192194" cy="6858000"/>
            <a:chOff x="7999806" y="0"/>
            <a:chExt cx="4192194" cy="6858000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AA4B64A1-0096-40E1-91FF-6EBF3077A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9806" y="0"/>
              <a:ext cx="4192194" cy="685800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649F4B3-C6EB-4ECE-9377-5561EEC5B95D}"/>
                </a:ext>
              </a:extLst>
            </p:cNvPr>
            <p:cNvSpPr/>
            <p:nvPr/>
          </p:nvSpPr>
          <p:spPr>
            <a:xfrm>
              <a:off x="11172194" y="4203495"/>
              <a:ext cx="35458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2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3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F1D1879-5D59-44A3-BD00-413B7D2462AD}"/>
                </a:ext>
              </a:extLst>
            </p:cNvPr>
            <p:cNvSpPr/>
            <p:nvPr/>
          </p:nvSpPr>
          <p:spPr>
            <a:xfrm>
              <a:off x="11172194" y="1298961"/>
              <a:ext cx="35458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2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1126C19-33E2-46A2-967F-622EB8C06E1A}"/>
                </a:ext>
              </a:extLst>
            </p:cNvPr>
            <p:cNvSpPr/>
            <p:nvPr/>
          </p:nvSpPr>
          <p:spPr>
            <a:xfrm>
              <a:off x="8641779" y="2331256"/>
              <a:ext cx="35458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2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2</a:t>
              </a:r>
            </a:p>
          </p:txBody>
        </p:sp>
      </p:grpSp>
      <p:sp>
        <p:nvSpPr>
          <p:cNvPr id="23" name="Vague 22">
            <a:extLst>
              <a:ext uri="{FF2B5EF4-FFF2-40B4-BE49-F238E27FC236}">
                <a16:creationId xmlns:a16="http://schemas.microsoft.com/office/drawing/2014/main" id="{026B8CFD-0610-41E3-BC96-73672EC61131}"/>
              </a:ext>
            </a:extLst>
          </p:cNvPr>
          <p:cNvSpPr/>
          <p:nvPr/>
        </p:nvSpPr>
        <p:spPr>
          <a:xfrm>
            <a:off x="5822830" y="1136591"/>
            <a:ext cx="1511754" cy="62403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fr-FR" sz="1100" dirty="0"/>
              <a:t>Côté apprenant</a:t>
            </a:r>
          </a:p>
        </p:txBody>
      </p:sp>
    </p:spTree>
    <p:extLst>
      <p:ext uri="{BB962C8B-B14F-4D97-AF65-F5344CB8AC3E}">
        <p14:creationId xmlns:p14="http://schemas.microsoft.com/office/powerpoint/2010/main" val="986843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143690-3798-4DF8-86AA-73027241B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à 3 temps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6052D3-A4E7-432B-BDC9-980D3D2E7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022" y="1298961"/>
            <a:ext cx="7070355" cy="5412390"/>
          </a:xfrm>
        </p:spPr>
        <p:txBody>
          <a:bodyPr>
            <a:normAutofit fontScale="85000" lnSpcReduction="20000"/>
          </a:bodyPr>
          <a:lstStyle/>
          <a:p>
            <a:r>
              <a:rPr lang="fr-FR" dirty="0">
                <a:solidFill>
                  <a:schemeClr val="accent1"/>
                </a:solidFill>
              </a:rPr>
              <a:t>AVANT</a:t>
            </a:r>
            <a:r>
              <a:rPr lang="fr-FR" dirty="0"/>
              <a:t> la séance en classe (en dehors de la classe) - Définir la portée du contenu, les objectifs d'apprentissage et les stratégies d'enseignement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Prévoir de remédier à des constats et remarques de séances précédentes,</a:t>
            </a:r>
          </a:p>
          <a:p>
            <a:pPr lvl="1"/>
            <a:r>
              <a:rPr lang="fr-FR" dirty="0"/>
              <a:t>Choisir le modèle pédagogique à utiliser,</a:t>
            </a:r>
          </a:p>
          <a:p>
            <a:pPr lvl="1"/>
            <a:r>
              <a:rPr lang="fr-FR" dirty="0"/>
              <a:t>Préparer et mettre en ligne un matériel pédagogique adapté,</a:t>
            </a:r>
          </a:p>
          <a:p>
            <a:pPr lvl="1"/>
            <a:r>
              <a:rPr lang="fr-FR" dirty="0"/>
              <a:t>Prévoir des activités en ligne avant d’arriver en classe,</a:t>
            </a:r>
          </a:p>
          <a:p>
            <a:pPr lvl="1"/>
            <a:r>
              <a:rPr lang="fr-FR" dirty="0"/>
              <a:t>Préparer des activités à faire en classe,</a:t>
            </a:r>
          </a:p>
          <a:p>
            <a:pPr lvl="1"/>
            <a:r>
              <a:rPr lang="fr-FR" dirty="0"/>
              <a:t>Prévoir des modalités d’évaluation,</a:t>
            </a:r>
          </a:p>
          <a:p>
            <a:pPr lvl="1"/>
            <a:r>
              <a:rPr lang="fr-FR" dirty="0"/>
              <a:t>Préparer des guides et tutoriels pour les outils à utiliser</a:t>
            </a:r>
          </a:p>
          <a:p>
            <a:pPr lvl="1"/>
            <a:endParaRPr lang="fr-FR" dirty="0"/>
          </a:p>
          <a:p>
            <a:pPr marL="274320" lvl="1" indent="0" algn="ctr">
              <a:buNone/>
            </a:pPr>
            <a:endParaRPr lang="fr-FR" dirty="0"/>
          </a:p>
          <a:p>
            <a:pPr marL="274320" lvl="1" indent="0" algn="ctr">
              <a:buNone/>
            </a:pPr>
            <a:endParaRPr lang="fr-FR" dirty="0"/>
          </a:p>
          <a:p>
            <a:pPr marL="274320" lvl="1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Prévoir un matériel et des activités pédagogiques selon :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fr-FR" dirty="0"/>
              <a:t>La densité sémantique du cours (importance de la matière dans le cursus),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fr-FR" dirty="0"/>
              <a:t>La charge de travail des apprenants dans le cursus,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fr-FR" dirty="0"/>
              <a:t>Le temps prévu pour la lecture et les activités,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fr-FR" dirty="0"/>
              <a:t>La nature des activités : travail individuel ou en groupe,</a:t>
            </a:r>
          </a:p>
          <a:p>
            <a:pPr lvl="1"/>
            <a:endParaRPr lang="fr-FR" dirty="0"/>
          </a:p>
        </p:txBody>
      </p:sp>
      <p:sp>
        <p:nvSpPr>
          <p:cNvPr id="5" name="Flèche : bas 4">
            <a:extLst>
              <a:ext uri="{FF2B5EF4-FFF2-40B4-BE49-F238E27FC236}">
                <a16:creationId xmlns:a16="http://schemas.microsoft.com/office/drawing/2014/main" id="{DA61BC76-4818-4C2D-B798-3DCCB9E863C9}"/>
              </a:ext>
            </a:extLst>
          </p:cNvPr>
          <p:cNvSpPr/>
          <p:nvPr/>
        </p:nvSpPr>
        <p:spPr>
          <a:xfrm>
            <a:off x="3278037" y="4243609"/>
            <a:ext cx="1250830" cy="4215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Vague 24">
            <a:extLst>
              <a:ext uri="{FF2B5EF4-FFF2-40B4-BE49-F238E27FC236}">
                <a16:creationId xmlns:a16="http://schemas.microsoft.com/office/drawing/2014/main" id="{2D2A65C5-3511-4E0B-B730-E048EE65ADAE}"/>
              </a:ext>
            </a:extLst>
          </p:cNvPr>
          <p:cNvSpPr/>
          <p:nvPr/>
        </p:nvSpPr>
        <p:spPr>
          <a:xfrm>
            <a:off x="6944264" y="674926"/>
            <a:ext cx="1511754" cy="62403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fr-FR" sz="1100" dirty="0"/>
              <a:t>Côté </a:t>
            </a:r>
            <a:r>
              <a:rPr lang="fr-FR" sz="1100" dirty="0" err="1"/>
              <a:t>Enseignan</a:t>
            </a:r>
            <a:endParaRPr lang="fr-FR" sz="1100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D2F8AFAB-6B1A-437C-8AC3-CE0164178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062" y="0"/>
            <a:ext cx="2739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61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143690-3798-4DF8-86AA-73027241B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à 3 temps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6052D3-A4E7-432B-BDC9-980D3D2E7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023" y="1298961"/>
            <a:ext cx="6731060" cy="5074407"/>
          </a:xfrm>
        </p:spPr>
        <p:txBody>
          <a:bodyPr>
            <a:normAutofit lnSpcReduction="10000"/>
          </a:bodyPr>
          <a:lstStyle/>
          <a:p>
            <a:r>
              <a:rPr lang="fr-FR" dirty="0">
                <a:solidFill>
                  <a:schemeClr val="accent1"/>
                </a:solidFill>
              </a:rPr>
              <a:t>PENDANT</a:t>
            </a:r>
            <a:r>
              <a:rPr lang="fr-FR" dirty="0"/>
              <a:t> la séance en classe - proposer des occasions d'approfondir la compréhension :</a:t>
            </a:r>
          </a:p>
          <a:p>
            <a:pPr lvl="1"/>
            <a:r>
              <a:rPr lang="fr-FR" dirty="0"/>
              <a:t>Passer les 10 premières minutes à mettre les apprenants dans le bon état d'esprit de la séance, Exemple : </a:t>
            </a:r>
          </a:p>
          <a:p>
            <a:pPr lvl="2"/>
            <a:r>
              <a:rPr lang="fr-FR" dirty="0"/>
              <a:t>Passer en revue les activités hors-classe pour identifier les lacunes,</a:t>
            </a:r>
          </a:p>
          <a:p>
            <a:pPr lvl="2"/>
            <a:r>
              <a:rPr lang="fr-FR" dirty="0"/>
              <a:t>Une session de questions/réponses sur les activités hors-classe,</a:t>
            </a:r>
          </a:p>
          <a:p>
            <a:pPr lvl="2"/>
            <a:r>
              <a:rPr lang="fr-FR" dirty="0"/>
              <a:t>Un quiz de révision rapide de trois questions notées ou non notées,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Réaliser le reste de la séance avec de la pédagogie active (guidée &amp; autonome) sans oublier les </a:t>
            </a:r>
            <a:r>
              <a:rPr lang="fr-FR" dirty="0" err="1"/>
              <a:t>TRC</a:t>
            </a:r>
            <a:r>
              <a:rPr lang="fr-FR" dirty="0"/>
              <a:t>. Exemples :</a:t>
            </a:r>
          </a:p>
          <a:p>
            <a:pPr lvl="2"/>
            <a:r>
              <a:rPr lang="fr-FR" dirty="0"/>
              <a:t>Collaborer avec des pairs pour résoudre des problèmes,</a:t>
            </a:r>
          </a:p>
          <a:p>
            <a:pPr lvl="2"/>
            <a:r>
              <a:rPr lang="fr-FR" dirty="0"/>
              <a:t>Travailler sur des devoirs,</a:t>
            </a:r>
          </a:p>
          <a:p>
            <a:pPr lvl="2"/>
            <a:r>
              <a:rPr lang="fr-FR" dirty="0"/>
              <a:t>Présenter les contenus créés par les apprenants,</a:t>
            </a:r>
          </a:p>
          <a:p>
            <a:pPr lvl="2"/>
            <a:r>
              <a:rPr lang="fr-FR" dirty="0"/>
              <a:t>Discuter d'exemples ou d'études de cas,</a:t>
            </a:r>
          </a:p>
          <a:p>
            <a:pPr lvl="2"/>
            <a:r>
              <a:rPr lang="fr-FR" dirty="0"/>
              <a:t>Débattre d'un sujet,</a:t>
            </a:r>
          </a:p>
          <a:p>
            <a:pPr lvl="2"/>
            <a:r>
              <a:rPr lang="fr-FR" dirty="0"/>
              <a:t>Partager et échanger des connaissances entre pairs</a:t>
            </a:r>
          </a:p>
          <a:p>
            <a:pPr lvl="2"/>
            <a:r>
              <a:rPr lang="fr-FR" dirty="0"/>
              <a:t>…</a:t>
            </a:r>
          </a:p>
          <a:p>
            <a:pPr marL="274320" lvl="1" indent="0" algn="ctr">
              <a:buNone/>
            </a:pPr>
            <a:endParaRPr lang="fr-FR" dirty="0"/>
          </a:p>
          <a:p>
            <a:pPr marL="274320" lvl="1" indent="0" algn="ctr">
              <a:buNone/>
            </a:pPr>
            <a:endParaRPr lang="fr-FR" dirty="0"/>
          </a:p>
          <a:p>
            <a:pPr lvl="1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04F48AF-D014-4E52-BF20-90604978D4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0" t="27044" r="16100" b="8051"/>
          <a:stretch/>
        </p:blipFill>
        <p:spPr>
          <a:xfrm>
            <a:off x="7295082" y="1423358"/>
            <a:ext cx="4678382" cy="357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11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143690-3798-4DF8-86AA-73027241B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à 3 temps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6052D3-A4E7-432B-BDC9-980D3D2E7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022" y="1298961"/>
            <a:ext cx="6362989" cy="5074407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APRÈS</a:t>
            </a:r>
            <a:r>
              <a:rPr lang="fr-FR" dirty="0"/>
              <a:t> la séance en classe - Activités post-classe qui prolongent l'apprentissage :</a:t>
            </a:r>
          </a:p>
          <a:p>
            <a:endParaRPr lang="fr-FR" dirty="0"/>
          </a:p>
          <a:p>
            <a:pPr lvl="1"/>
            <a:r>
              <a:rPr lang="fr-FR" dirty="0"/>
              <a:t>Déterminer les points forts et points faibles de la séance en classe (méthode et contenu),</a:t>
            </a:r>
          </a:p>
          <a:p>
            <a:pPr lvl="1"/>
            <a:r>
              <a:rPr lang="fr-FR" dirty="0"/>
              <a:t>Remédier aux points faibles de la séance en classe,</a:t>
            </a:r>
          </a:p>
          <a:p>
            <a:pPr lvl="1"/>
            <a:r>
              <a:rPr lang="fr-FR" dirty="0"/>
              <a:t>Déterminez ce que les apprenants doivent faire après la classe pour continuer l’apprentissage ou pour passer au sujet suivant, </a:t>
            </a:r>
          </a:p>
          <a:p>
            <a:pPr lvl="1"/>
            <a:r>
              <a:rPr lang="fr-FR" dirty="0"/>
              <a:t>Planifiez la fréquence à laquelle les élèves devront pratiquer ou réviser leur réflexion pour vraiment maîtriser la matière et réussir.</a:t>
            </a:r>
          </a:p>
          <a:p>
            <a:pPr marL="274320" lvl="1" indent="0" algn="ctr">
              <a:buNone/>
            </a:pPr>
            <a:endParaRPr lang="fr-FR" dirty="0"/>
          </a:p>
          <a:p>
            <a:pPr marL="274320" lvl="1" indent="0" algn="ctr">
              <a:buNone/>
            </a:pPr>
            <a:endParaRPr lang="fr-FR" dirty="0"/>
          </a:p>
          <a:p>
            <a:pPr lvl="1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2CE6B44-55C0-4344-86E6-95861B38F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573" y="2320415"/>
            <a:ext cx="3763992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472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Type de boi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ype de bois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ype de bois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Type de bois</Template>
  <TotalTime>0</TotalTime>
  <Words>392</Words>
  <Application>Microsoft Office PowerPoint</Application>
  <PresentationFormat>Grand écran</PresentationFormat>
  <Paragraphs>52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Courier New</vt:lpstr>
      <vt:lpstr>Rockwell</vt:lpstr>
      <vt:lpstr>Rockwell Condensed</vt:lpstr>
      <vt:lpstr>Wingdings</vt:lpstr>
      <vt:lpstr>Type de bois</vt:lpstr>
      <vt:lpstr>Comment organiser une classe inversée</vt:lpstr>
      <vt:lpstr>Organisation à 3 temps</vt:lpstr>
      <vt:lpstr>Organisation à 3 temps</vt:lpstr>
      <vt:lpstr>Organisation à 3 temps</vt:lpstr>
      <vt:lpstr>Organisation à 3 temps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Mokhtar Ben Henda</dc:creator>
  <cp:lastModifiedBy>Mokhtar Ben Henda</cp:lastModifiedBy>
  <cp:revision>62</cp:revision>
  <dcterms:created xsi:type="dcterms:W3CDTF">2021-06-29T21:40:07Z</dcterms:created>
  <dcterms:modified xsi:type="dcterms:W3CDTF">2021-07-20T06:46:16Z</dcterms:modified>
</cp:coreProperties>
</file>