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740" r:id="rId2"/>
    <p:sldId id="341" r:id="rId3"/>
    <p:sldId id="474" r:id="rId4"/>
    <p:sldId id="475" r:id="rId5"/>
    <p:sldId id="476" r:id="rId6"/>
    <p:sldId id="642" r:id="rId7"/>
    <p:sldId id="632" r:id="rId8"/>
    <p:sldId id="629" r:id="rId9"/>
    <p:sldId id="63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khtar Ben Henda" initials="MB" lastIdx="1" clrIdx="0">
    <p:extLst>
      <p:ext uri="{19B8F6BF-5375-455C-9EA6-DF929625EA0E}">
        <p15:presenceInfo xmlns:p15="http://schemas.microsoft.com/office/powerpoint/2012/main" userId="1ce1e451d4ed52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368"/>
    <a:srgbClr val="E9F2FB"/>
    <a:srgbClr val="9CC8EC"/>
    <a:srgbClr val="D5ECA2"/>
    <a:srgbClr val="CDC3CF"/>
    <a:srgbClr val="E4E8F9"/>
    <a:srgbClr val="E6E6E6"/>
    <a:srgbClr val="AFC9BC"/>
    <a:srgbClr val="C7239C"/>
    <a:srgbClr val="956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C05B9-4A74-44A2-B326-88CFE87BB62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2F78-1D79-420C-B3F8-69A4A1B45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38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0603374" y="5509691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48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1" y="284672"/>
            <a:ext cx="10679873" cy="491705"/>
          </a:xfrm>
        </p:spPr>
        <p:txBody>
          <a:bodyPr>
            <a:no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051" y="948906"/>
            <a:ext cx="7580672" cy="56244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5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9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02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1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3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B4DACD17-0946-4022-A0CE-8300F039C09A}" type="datetimeFigureOut">
              <a:rPr lang="fr-FR" smtClean="0"/>
              <a:t>18/12/2024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F2CF977-D194-4166-9465-C1DCC7544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40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751" y="284672"/>
            <a:ext cx="10964174" cy="491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751" y="948906"/>
            <a:ext cx="8209101" cy="562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643264" y="6344728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6922C9-D4D1-897D-2E59-9E723E99AB4B}"/>
              </a:ext>
            </a:extLst>
          </p:cNvPr>
          <p:cNvSpPr/>
          <p:nvPr userDrawn="1"/>
        </p:nvSpPr>
        <p:spPr>
          <a:xfrm>
            <a:off x="0" y="0"/>
            <a:ext cx="67286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16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q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alibri" panose="020F0502020204030204" pitchFamily="34" charset="0"/>
        <a:buChar char="─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search/?text=RE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psafari.com/" TargetMode="External"/><Relationship Id="rId3" Type="http://schemas.openxmlformats.org/officeDocument/2006/relationships/hyperlink" Target="https://commons.wikimedia.org/wiki/Main_Page" TargetMode="External"/><Relationship Id="rId7" Type="http://schemas.openxmlformats.org/officeDocument/2006/relationships/hyperlink" Target="https://unsplash.com/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://www.flickr.com/creativecomm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forclass.com/" TargetMode="External"/><Relationship Id="rId11" Type="http://schemas.openxmlformats.org/officeDocument/2006/relationships/hyperlink" Target="http://www.freesound.org/" TargetMode="External"/><Relationship Id="rId5" Type="http://schemas.openxmlformats.org/officeDocument/2006/relationships/hyperlink" Target="https://pixabay.com/" TargetMode="External"/><Relationship Id="rId10" Type="http://schemas.openxmlformats.org/officeDocument/2006/relationships/hyperlink" Target="http://www.ccmixter.org/" TargetMode="External"/><Relationship Id="rId4" Type="http://schemas.openxmlformats.org/officeDocument/2006/relationships/hyperlink" Target="http://foter.com/" TargetMode="External"/><Relationship Id="rId9" Type="http://schemas.openxmlformats.org/officeDocument/2006/relationships/hyperlink" Target="http://www.metmuseum.org/art/collectio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francophonie.org/ressources-numeriques-1200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s://www.fun-ressources.fr/" TargetMode="External"/><Relationship Id="rId7" Type="http://schemas.openxmlformats.org/officeDocument/2006/relationships/hyperlink" Target="https://cel.archives-ouvertes.fr/" TargetMode="External"/><Relationship Id="rId12" Type="http://schemas.openxmlformats.org/officeDocument/2006/relationships/hyperlink" Target="https://wiki.facil.qc.ca/view/Ressources_%C3%A9ducatives_libres" TargetMode="External"/><Relationship Id="rId17" Type="http://schemas.openxmlformats.org/officeDocument/2006/relationships/hyperlink" Target="http://fuscia.info/index.html%3Fp=608.html" TargetMode="External"/><Relationship Id="rId2" Type="http://schemas.openxmlformats.org/officeDocument/2006/relationships/hyperlink" Target="http://univ-numerique.fr/" TargetMode="External"/><Relationship Id="rId16" Type="http://schemas.openxmlformats.org/officeDocument/2006/relationships/hyperlink" Target="https://service-comete.parisnanterre.fr/medias/fichier/liste-des-portails-ou-vous-trouverez-des-rel_1600242536213-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cia.info/index.html%3Fp=608.html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bneuf.auf.org/#!/" TargetMode="External"/><Relationship Id="rId15" Type="http://schemas.openxmlformats.org/officeDocument/2006/relationships/hyperlink" Target="http://data.abuledu.org/wp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fun-mooc.fr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s://aprelia.org/index.php/fr/ressources/ressources-francophone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cccoer.org/learn/find-oer/" TargetMode="External"/><Relationship Id="rId3" Type="http://schemas.openxmlformats.org/officeDocument/2006/relationships/hyperlink" Target="https://oli.cmu.edu/courses/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hyperlink" Target="https://ocw.mit.edu/courses/online-textbooks/" TargetMode="External"/><Relationship Id="rId16" Type="http://schemas.openxmlformats.org/officeDocument/2006/relationships/hyperlink" Target="https://guides.library.tamucc.edu/oer/bigl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ppocampus.org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www.commonspaces.eu/" TargetMode="External"/><Relationship Id="rId15" Type="http://schemas.openxmlformats.org/officeDocument/2006/relationships/hyperlink" Target="https://campustechnology.com/articles/2014/07/02/16-oer-sites-every-educator-should-know.aspx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www.oercommons.org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s://oasis.geneseo.edu/source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11">
            <a:extLst>
              <a:ext uri="{FF2B5EF4-FFF2-40B4-BE49-F238E27FC236}">
                <a16:creationId xmlns:a16="http://schemas.microsoft.com/office/drawing/2014/main" id="{241B11A7-2392-147B-E14A-1F95DD99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787724"/>
            <a:ext cx="7891272" cy="67124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Jour </a:t>
            </a:r>
            <a:r>
              <a:rPr lang="fr-FR" dirty="0" smtClean="0"/>
              <a:t>1</a:t>
            </a:r>
          </a:p>
          <a:p>
            <a:r>
              <a:rPr lang="fr-FR" b="1" i="1" dirty="0" smtClean="0"/>
              <a:t>Où et comment chercher des REL ?</a:t>
            </a:r>
            <a:endParaRPr lang="fr-FR" b="1" i="1" dirty="0"/>
          </a:p>
        </p:txBody>
      </p:sp>
      <p:pic>
        <p:nvPicPr>
          <p:cNvPr id="9" name="Picture 6" descr="A logo for a university&#10;&#10;Description automatically generated">
            <a:extLst>
              <a:ext uri="{FF2B5EF4-FFF2-40B4-BE49-F238E27FC236}">
                <a16:creationId xmlns:a16="http://schemas.microsoft.com/office/drawing/2014/main" id="{954A8C61-AE32-252C-2230-3CCBB23A9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4" y="392336"/>
            <a:ext cx="2126543" cy="126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420097-5031-7D7B-4628-E38C473EB79D}"/>
              </a:ext>
            </a:extLst>
          </p:cNvPr>
          <p:cNvSpPr txBox="1"/>
          <p:nvPr/>
        </p:nvSpPr>
        <p:spPr>
          <a:xfrm>
            <a:off x="8961120" y="159620"/>
            <a:ext cx="2252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dirty="0">
                <a:latin typeface="Berlin Sans FB Demi" panose="020E0802020502020306" pitchFamily="34" charset="0"/>
              </a:rPr>
              <a:t>Projet </a:t>
            </a:r>
          </a:p>
          <a:p>
            <a:pPr algn="r"/>
            <a:r>
              <a:rPr lang="fr-FR" sz="3200" dirty="0">
                <a:latin typeface="Berlin Sans FB Demi" panose="020E0802020502020306" pitchFamily="34" charset="0"/>
              </a:rPr>
              <a:t>APNUMAQ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8CD541-978D-0A5A-53CA-0C158F0AAE82}"/>
              </a:ext>
            </a:extLst>
          </p:cNvPr>
          <p:cNvSpPr txBox="1"/>
          <p:nvPr/>
        </p:nvSpPr>
        <p:spPr>
          <a:xfrm>
            <a:off x="1595120" y="2265923"/>
            <a:ext cx="8757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 Black" panose="020B0A04020102020204" pitchFamily="34" charset="0"/>
                <a:cs typeface="Aharoni" panose="02010803020104030203" pitchFamily="2" charset="-79"/>
              </a:rPr>
              <a:t>Atelier de formation régional</a:t>
            </a:r>
          </a:p>
          <a:p>
            <a:pPr algn="ctr"/>
            <a:r>
              <a:rPr lang="fr-FR" sz="2000" dirty="0">
                <a:latin typeface="Arial Black" panose="020B0A04020102020204" pitchFamily="34" charset="0"/>
                <a:cs typeface="Aharoni" panose="02010803020104030203" pitchFamily="2" charset="-79"/>
              </a:rPr>
              <a:t>« Méthodologie de conception, production et partage des ressources éducatives libres (REL) »</a:t>
            </a:r>
          </a:p>
          <a:p>
            <a:pPr algn="ctr"/>
            <a:r>
              <a:rPr lang="fr-FR" sz="2000" dirty="0">
                <a:latin typeface="Arial Black" panose="020B0A04020102020204" pitchFamily="34" charset="0"/>
                <a:cs typeface="Aharoni" panose="02010803020104030203" pitchFamily="2" charset="-79"/>
              </a:rPr>
              <a:t>18, 19, 20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24593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60A36-046E-4B42-8FA6-F6DBA6B4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</a:t>
            </a:r>
            <a:r>
              <a:rPr lang="fr-FR" sz="3732" dirty="0"/>
              <a:t> reconnaître les REL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1F40A4-78D1-4D7B-8241-28742561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960582"/>
            <a:ext cx="7974445" cy="5211618"/>
          </a:xfrm>
        </p:spPr>
        <p:txBody>
          <a:bodyPr>
            <a:normAutofit/>
          </a:bodyPr>
          <a:lstStyle/>
          <a:p>
            <a:r>
              <a:rPr lang="fr-FR" dirty="0"/>
              <a:t>Par leurs </a:t>
            </a:r>
            <a:r>
              <a:rPr lang="fr-FR" dirty="0">
                <a:solidFill>
                  <a:srgbClr val="C00000"/>
                </a:solidFill>
              </a:rPr>
              <a:t>typologies</a:t>
            </a:r>
            <a:r>
              <a:rPr lang="fr-FR" dirty="0"/>
              <a:t> à vocation éducative (cours, exercices, quiz, etc.) ;</a:t>
            </a:r>
          </a:p>
          <a:p>
            <a:r>
              <a:rPr lang="fr-FR" dirty="0"/>
              <a:t>Par leurs </a:t>
            </a:r>
            <a:r>
              <a:rPr lang="fr-FR" dirty="0">
                <a:solidFill>
                  <a:srgbClr val="C00000"/>
                </a:solidFill>
              </a:rPr>
              <a:t>métadonnées descriptives </a:t>
            </a:r>
            <a:r>
              <a:rPr lang="fr-FR" dirty="0"/>
              <a:t>(niveau scolaire, âge des apprenants, niveau de complexité, durée, etc.)</a:t>
            </a:r>
          </a:p>
          <a:p>
            <a:r>
              <a:rPr lang="fr-FR" dirty="0"/>
              <a:t>Par les conditions d’usage d’une REL liées à une licence libre soumise à la juridiction du </a:t>
            </a:r>
            <a:r>
              <a:rPr lang="fr-FR" dirty="0">
                <a:solidFill>
                  <a:srgbClr val="C00000"/>
                </a:solidFill>
              </a:rPr>
              <a:t>domaine public </a:t>
            </a:r>
            <a:r>
              <a:rPr lang="fr-FR" dirty="0"/>
              <a:t>(C0) ou des licences </a:t>
            </a:r>
            <a:r>
              <a:rPr lang="fr-FR" dirty="0">
                <a:solidFill>
                  <a:srgbClr val="C00000"/>
                </a:solidFill>
              </a:rPr>
              <a:t>Creative Commons </a:t>
            </a:r>
            <a:r>
              <a:rPr lang="fr-FR" dirty="0"/>
              <a:t>(CC) ;</a:t>
            </a:r>
          </a:p>
          <a:p>
            <a:r>
              <a:rPr lang="fr-FR" dirty="0"/>
              <a:t>Par les </a:t>
            </a:r>
            <a:r>
              <a:rPr lang="fr-FR" dirty="0">
                <a:solidFill>
                  <a:srgbClr val="C00000"/>
                </a:solidFill>
              </a:rPr>
              <a:t>permissions d’usage </a:t>
            </a:r>
            <a:r>
              <a:rPr lang="fr-FR" dirty="0"/>
              <a:t>que le détenteur de droits (l’auteur) accorde aux utilisateurs sous certaines conditions, dont la principale consiste à citer l’auteur (droit moral/paternité intellectuelle) ; </a:t>
            </a:r>
          </a:p>
          <a:p>
            <a:r>
              <a:rPr lang="fr-FR" dirty="0"/>
              <a:t>Par la mention explicite d’une </a:t>
            </a:r>
            <a:r>
              <a:rPr lang="fr-FR" dirty="0">
                <a:solidFill>
                  <a:srgbClr val="C00000"/>
                </a:solidFill>
              </a:rPr>
              <a:t>licence libre </a:t>
            </a:r>
            <a:r>
              <a:rPr lang="fr-FR" dirty="0"/>
              <a:t>accompagnant toute ressource supposée être libre ;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370F94A-30E6-4114-8169-E81AB36F4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22" y="0"/>
            <a:ext cx="28385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02F5A7-F8CE-7F23-EFC0-4749BE289DC1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2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Comment reconnaître les REL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2050" y="948906"/>
            <a:ext cx="10788967" cy="5624422"/>
          </a:xfrm>
        </p:spPr>
        <p:txBody>
          <a:bodyPr/>
          <a:lstStyle/>
          <a:p>
            <a:r>
              <a:rPr lang="fr-FR" dirty="0"/>
              <a:t>Filtre de recherche sur Licence Creative Commons : exemple Flickr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2F923-7912-B24C-D6B8-1B89387CEDD0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E110E7-8138-DAB0-A1EB-883F65B87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73" y="1410057"/>
            <a:ext cx="8468907" cy="51632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327E4B-0505-3D6C-7F72-F9AD7FAFF0CD}"/>
              </a:ext>
            </a:extLst>
          </p:cNvPr>
          <p:cNvSpPr txBox="1"/>
          <p:nvPr/>
        </p:nvSpPr>
        <p:spPr>
          <a:xfrm>
            <a:off x="3657600" y="656119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3"/>
              </a:rPr>
              <a:t>https://www.flickr.com/search/?text=REL</a:t>
            </a:r>
            <a:r>
              <a:rPr lang="fr-F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Comment reconnaître les REL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2051" y="948906"/>
            <a:ext cx="10770494" cy="491705"/>
          </a:xfrm>
        </p:spPr>
        <p:txBody>
          <a:bodyPr>
            <a:normAutofit/>
          </a:bodyPr>
          <a:lstStyle/>
          <a:p>
            <a:r>
              <a:rPr lang="fr-FR" dirty="0"/>
              <a:t>Conditions d’usage affiché sur site : exemple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1C1F8-7ECF-A503-7215-248507FFAF07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B311B-8304-760F-E0B1-0A66FBE2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52" y="1339011"/>
            <a:ext cx="10770494" cy="39534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1AB7E1-0410-D285-1083-5A2B9609B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18" y="4528131"/>
            <a:ext cx="7660929" cy="2274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4BD3F74-0720-8CDB-2F83-01154F34146A}"/>
              </a:ext>
            </a:extLst>
          </p:cNvPr>
          <p:cNvSpPr/>
          <p:nvPr/>
        </p:nvSpPr>
        <p:spPr>
          <a:xfrm>
            <a:off x="979055" y="4858327"/>
            <a:ext cx="3011054" cy="66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1AA2BB-E019-EDB0-3766-3C6E029B8297}"/>
              </a:ext>
            </a:extLst>
          </p:cNvPr>
          <p:cNvSpPr txBox="1"/>
          <p:nvPr/>
        </p:nvSpPr>
        <p:spPr>
          <a:xfrm>
            <a:off x="1089891" y="6096185"/>
            <a:ext cx="613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https://pixabay.com/fr</a:t>
            </a:r>
            <a:r>
              <a:rPr lang="fr-FR" dirty="0" smtClean="0">
                <a:hlinkClick r:id="rId4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8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868B360-9C28-E862-6FBE-FAC86EC6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7" t="13837" r="14394" b="21347"/>
          <a:stretch/>
        </p:blipFill>
        <p:spPr>
          <a:xfrm>
            <a:off x="1385454" y="1362432"/>
            <a:ext cx="6281213" cy="385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Comment reconnaître les REL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2051" y="879171"/>
            <a:ext cx="10595004" cy="515058"/>
          </a:xfrm>
        </p:spPr>
        <p:txBody>
          <a:bodyPr/>
          <a:lstStyle/>
          <a:p>
            <a:r>
              <a:rPr lang="fr-FR" dirty="0"/>
              <a:t>Par filtre de recherche « </a:t>
            </a:r>
            <a:r>
              <a:rPr lang="fr-FR" i="1" dirty="0"/>
              <a:t>Creative </a:t>
            </a:r>
            <a:r>
              <a:rPr lang="fr-FR" i="1" dirty="0" err="1"/>
              <a:t>commons</a:t>
            </a:r>
            <a:r>
              <a:rPr lang="fr-FR" i="1" dirty="0"/>
              <a:t> </a:t>
            </a:r>
            <a:r>
              <a:rPr lang="fr-FR" dirty="0"/>
              <a:t>» : exemple YouTube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92A96-20E9-412F-A538-E7A06878A24F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215060" y="3765673"/>
            <a:ext cx="993355" cy="1782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" name="Flèche droite 4"/>
          <p:cNvSpPr/>
          <p:nvPr/>
        </p:nvSpPr>
        <p:spPr>
          <a:xfrm rot="19922538">
            <a:off x="3718008" y="3925784"/>
            <a:ext cx="480053" cy="1920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989A89-8613-5242-5507-2150AEAE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28" y="4667322"/>
            <a:ext cx="5101098" cy="2085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à coins arrondis 5">
            <a:extLst>
              <a:ext uri="{FF2B5EF4-FFF2-40B4-BE49-F238E27FC236}">
                <a16:creationId xmlns:a16="http://schemas.microsoft.com/office/drawing/2014/main" id="{7B4E56A0-B6DA-6983-1E24-2E6DBE48A95F}"/>
              </a:ext>
            </a:extLst>
          </p:cNvPr>
          <p:cNvSpPr/>
          <p:nvPr/>
        </p:nvSpPr>
        <p:spPr>
          <a:xfrm>
            <a:off x="6602660" y="6328764"/>
            <a:ext cx="3446504" cy="2445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Flèche droite 4">
            <a:extLst>
              <a:ext uri="{FF2B5EF4-FFF2-40B4-BE49-F238E27FC236}">
                <a16:creationId xmlns:a16="http://schemas.microsoft.com/office/drawing/2014/main" id="{E89D1A8B-EA27-AFD6-0C03-58B5FAFA13AD}"/>
              </a:ext>
            </a:extLst>
          </p:cNvPr>
          <p:cNvSpPr/>
          <p:nvPr/>
        </p:nvSpPr>
        <p:spPr>
          <a:xfrm>
            <a:off x="6105608" y="6348429"/>
            <a:ext cx="480053" cy="1920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206C6C-AFA2-E6BF-F480-893245D0E1E8}"/>
              </a:ext>
            </a:extLst>
          </p:cNvPr>
          <p:cNvSpPr txBox="1"/>
          <p:nvPr/>
        </p:nvSpPr>
        <p:spPr>
          <a:xfrm>
            <a:off x="1773382" y="6245635"/>
            <a:ext cx="4332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 ou par métadonnées de description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E38B11D-0A89-49C8-8261-666514838F74}"/>
              </a:ext>
            </a:extLst>
          </p:cNvPr>
          <p:cNvSpPr/>
          <p:nvPr/>
        </p:nvSpPr>
        <p:spPr>
          <a:xfrm>
            <a:off x="6991928" y="1362432"/>
            <a:ext cx="1008142" cy="828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F6BE6FD-9086-0AD7-FF7A-23321839F1C1}"/>
              </a:ext>
            </a:extLst>
          </p:cNvPr>
          <p:cNvCxnSpPr/>
          <p:nvPr/>
        </p:nvCxnSpPr>
        <p:spPr>
          <a:xfrm flipH="1">
            <a:off x="5754255" y="2087418"/>
            <a:ext cx="1366981" cy="1037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79F43-7393-447C-8881-2C5D5092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Vérifier la licence d’une image sur Google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9F2E0-2FEF-47A8-881A-9012F96A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979055"/>
            <a:ext cx="6257925" cy="5193145"/>
          </a:xfrm>
        </p:spPr>
        <p:txBody>
          <a:bodyPr/>
          <a:lstStyle/>
          <a:p>
            <a:r>
              <a:rPr lang="fr-FR" dirty="0"/>
              <a:t>Les images appartiennent à ceux qui les créent et les photos à ceux qui les prennent, donc en principe vous ne pouvez utiliser que ce que vous avez créé,</a:t>
            </a:r>
          </a:p>
          <a:p>
            <a:r>
              <a:rPr lang="fr-FR" dirty="0"/>
              <a:t>Comment savoir si une image est protégée par des droits d’auteur ? </a:t>
            </a:r>
          </a:p>
          <a:p>
            <a:r>
              <a:rPr lang="fr-FR" dirty="0"/>
              <a:t>Recherche Inversée par image :</a:t>
            </a:r>
          </a:p>
          <a:p>
            <a:pPr lvl="1"/>
            <a:r>
              <a:rPr lang="fr-FR" dirty="0"/>
              <a:t>Google Image : images.google.fr : retrouver la source d’une image pour en vérifier les droits,</a:t>
            </a:r>
          </a:p>
          <a:p>
            <a:r>
              <a:rPr lang="fr-FR" dirty="0"/>
              <a:t>Recherche avancée d’images : </a:t>
            </a:r>
          </a:p>
          <a:p>
            <a:pPr lvl="1"/>
            <a:r>
              <a:rPr lang="fr-FR" dirty="0"/>
              <a:t>Google Image : Option « Outil » </a:t>
            </a:r>
            <a:r>
              <a:rPr lang="fr-FR" dirty="0">
                <a:latin typeface="Franklin Gothic Medium" panose="020B0603020102020204" pitchFamily="34" charset="0"/>
              </a:rPr>
              <a:t>► </a:t>
            </a:r>
            <a:r>
              <a:rPr lang="fr-FR" dirty="0"/>
              <a:t>« Droits d’usage » </a:t>
            </a:r>
            <a:r>
              <a:rPr lang="fr-FR" dirty="0">
                <a:latin typeface="Franklin Gothic Medium" panose="020B0603020102020204" pitchFamily="34" charset="0"/>
              </a:rPr>
              <a:t>► </a:t>
            </a:r>
            <a:r>
              <a:rPr lang="fr-FR" dirty="0"/>
              <a:t>« Licences </a:t>
            </a:r>
            <a:r>
              <a:rPr lang="fr-FR" dirty="0" err="1"/>
              <a:t>Creatives</a:t>
            </a:r>
            <a:r>
              <a:rPr lang="fr-FR" dirty="0"/>
              <a:t> Commons »,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87E4D0-430A-44A3-893E-C1C13C29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56" y="5330352"/>
            <a:ext cx="6549530" cy="124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705358-7E58-839D-3C5C-75443DF4D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747" y="1130339"/>
            <a:ext cx="4232764" cy="34317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7C540F-B5AA-44BC-0EBB-B93BE96F1A0E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27FE9-8CE9-4502-9E93-CDF72027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 d’images libres et/ou gratuites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5588FF-5353-4D7D-8FC8-CE03BCE0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3790950" cy="4572000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Flickr (</a:t>
            </a:r>
            <a:r>
              <a:rPr lang="fr-FR" dirty="0" err="1">
                <a:hlinkClick r:id="rId2"/>
              </a:rPr>
              <a:t>advanced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search</a:t>
            </a:r>
            <a:r>
              <a:rPr lang="fr-FR" dirty="0">
                <a:hlinkClick r:id="rId2"/>
              </a:rPr>
              <a:t>)</a:t>
            </a:r>
            <a:endParaRPr lang="fr-FR" dirty="0"/>
          </a:p>
          <a:p>
            <a:r>
              <a:rPr lang="fr-FR" dirty="0" err="1">
                <a:hlinkClick r:id="rId3"/>
              </a:rPr>
              <a:t>Wikimedia</a:t>
            </a:r>
            <a:r>
              <a:rPr lang="fr-FR" dirty="0">
                <a:hlinkClick r:id="rId3"/>
              </a:rPr>
              <a:t> Commons</a:t>
            </a:r>
            <a:endParaRPr lang="fr-FR" dirty="0"/>
          </a:p>
          <a:p>
            <a:r>
              <a:rPr lang="fr-FR" dirty="0" err="1">
                <a:hlinkClick r:id="rId4"/>
              </a:rPr>
              <a:t>Foter</a:t>
            </a:r>
            <a:endParaRPr lang="fr-FR" dirty="0"/>
          </a:p>
          <a:p>
            <a:r>
              <a:rPr lang="fr-FR" dirty="0" err="1">
                <a:hlinkClick r:id="rId5"/>
              </a:rPr>
              <a:t>Pixabay</a:t>
            </a:r>
            <a:endParaRPr lang="fr-FR" dirty="0"/>
          </a:p>
          <a:p>
            <a:r>
              <a:rPr lang="fr-FR" dirty="0">
                <a:hlinkClick r:id="rId6"/>
              </a:rPr>
              <a:t>Photos for Class</a:t>
            </a:r>
            <a:endParaRPr lang="fr-FR" dirty="0"/>
          </a:p>
          <a:p>
            <a:r>
              <a:rPr lang="fr-FR" dirty="0" err="1">
                <a:hlinkClick r:id="rId7"/>
              </a:rPr>
              <a:t>Unsplash</a:t>
            </a:r>
            <a:endParaRPr lang="fr-FR" dirty="0"/>
          </a:p>
          <a:p>
            <a:r>
              <a:rPr lang="fr-FR" dirty="0">
                <a:hlinkClick r:id="rId8"/>
              </a:rPr>
              <a:t>Clip Safari</a:t>
            </a:r>
            <a:endParaRPr lang="fr-FR" dirty="0"/>
          </a:p>
          <a:p>
            <a:r>
              <a:rPr lang="fr-FR" dirty="0" err="1">
                <a:hlinkClick r:id="rId9"/>
              </a:rPr>
              <a:t>Metropolitan</a:t>
            </a:r>
            <a:r>
              <a:rPr lang="fr-FR" dirty="0">
                <a:hlinkClick r:id="rId9"/>
              </a:rPr>
              <a:t> Museum of Art</a:t>
            </a:r>
            <a:endParaRPr lang="fr-FR" dirty="0"/>
          </a:p>
          <a:p>
            <a:r>
              <a:rPr lang="fr-FR" dirty="0" err="1">
                <a:hlinkClick r:id="rId10"/>
              </a:rPr>
              <a:t>ccMixter</a:t>
            </a:r>
            <a:endParaRPr lang="fr-FR" dirty="0"/>
          </a:p>
          <a:p>
            <a:r>
              <a:rPr lang="fr-FR" dirty="0">
                <a:hlinkClick r:id="rId11"/>
              </a:rPr>
              <a:t>The </a:t>
            </a:r>
            <a:r>
              <a:rPr lang="fr-FR" dirty="0" err="1">
                <a:hlinkClick r:id="rId11"/>
              </a:rPr>
              <a:t>Freesound</a:t>
            </a:r>
            <a:r>
              <a:rPr lang="fr-FR" dirty="0">
                <a:hlinkClick r:id="rId11"/>
              </a:rPr>
              <a:t> Project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EEA289-1E9F-4A83-9B43-63DC6DBA4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89" y="1600200"/>
            <a:ext cx="5850993" cy="3071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207004-D0E9-931C-FBC3-4E4E1F7F9155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8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CB39-C413-4478-B281-DDC6A7C7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sites francophones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21D4-458E-4215-8CF6-D288628E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4797725" cy="502488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34638-B86E-40E2-886E-99FC6FDBCCC5}"/>
              </a:ext>
            </a:extLst>
          </p:cNvPr>
          <p:cNvSpPr txBox="1"/>
          <p:nvPr/>
        </p:nvSpPr>
        <p:spPr>
          <a:xfrm>
            <a:off x="1052051" y="930345"/>
            <a:ext cx="7761617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Universités Numériques Thématiques </a:t>
            </a:r>
            <a:r>
              <a:rPr lang="fr-FR" sz="1700" dirty="0"/>
              <a:t>: </a:t>
            </a:r>
            <a:r>
              <a:rPr lang="fr-FR" sz="1700" dirty="0">
                <a:hlinkClick r:id="rId2"/>
              </a:rPr>
              <a:t>http://univ-numerique.fr/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Ressources </a:t>
            </a:r>
            <a:r>
              <a:rPr lang="fr-FR" sz="1700" dirty="0"/>
              <a:t>: </a:t>
            </a:r>
            <a:r>
              <a:rPr lang="fr-FR" sz="1700" dirty="0">
                <a:hlinkClick r:id="rId3"/>
              </a:rPr>
              <a:t>https://www.fun-ressources.fr/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MOOC</a:t>
            </a:r>
            <a:r>
              <a:rPr lang="fr-FR" sz="1700" dirty="0"/>
              <a:t>(plate-forme nationale de MOOC): </a:t>
            </a:r>
            <a:r>
              <a:rPr lang="fr-FR" sz="1700" dirty="0">
                <a:hlinkClick r:id="rId4"/>
              </a:rPr>
              <a:t>https://www.fun-mooc.fr/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AUF-BNEUF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700" dirty="0"/>
              <a:t>(bibliothèque numérique de l'espace universitaire francophone): </a:t>
            </a:r>
            <a:r>
              <a:rPr lang="fr-FR" sz="1700" dirty="0">
                <a:hlinkClick r:id="rId5"/>
              </a:rPr>
              <a:t>https://bneuf.auf.org/#!/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INRIA </a:t>
            </a:r>
            <a:r>
              <a:rPr lang="fr-FR" sz="1700" dirty="0"/>
              <a:t>(compilation de sources et entrepôts de ressources pédagogiques numériques): </a:t>
            </a:r>
            <a:r>
              <a:rPr lang="fr-FR" sz="1700" dirty="0">
                <a:hlinkClick r:id="rId6"/>
              </a:rPr>
              <a:t>https://fuscia.info/index.html%3Fp=608.html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CEL-CCSD</a:t>
            </a:r>
            <a:r>
              <a:rPr lang="fr-FR" sz="1700" dirty="0"/>
              <a:t> (cours en ligne du CNRS): </a:t>
            </a:r>
            <a:r>
              <a:rPr lang="fr-FR" sz="1700" dirty="0">
                <a:hlinkClick r:id="rId7"/>
              </a:rPr>
              <a:t>https://cel.archives-ouvertes.fr/</a:t>
            </a:r>
            <a:r>
              <a:rPr lang="fr-FR" sz="1700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F0C0F9-9B33-416E-81F6-EC88CC1D4D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1604"/>
          <a:stretch/>
        </p:blipFill>
        <p:spPr>
          <a:xfrm>
            <a:off x="9506222" y="2585966"/>
            <a:ext cx="2116801" cy="791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23AA1A2-A966-4C62-99FD-5FE07D734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6219" y="1614326"/>
            <a:ext cx="2116802" cy="51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CBD91F-7BC0-4520-8D77-BCB81589B1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6220" y="4545616"/>
            <a:ext cx="2116801" cy="505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7526680-1A45-484E-AB64-286F688560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221" y="5564122"/>
            <a:ext cx="2116801" cy="52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915C627-D0DF-448A-AE16-FC4C3DD6700C}"/>
              </a:ext>
            </a:extLst>
          </p:cNvPr>
          <p:cNvSpPr txBox="1"/>
          <p:nvPr/>
        </p:nvSpPr>
        <p:spPr>
          <a:xfrm>
            <a:off x="1202452" y="4012855"/>
            <a:ext cx="7761617" cy="2077492"/>
          </a:xfrm>
          <a:prstGeom prst="rect">
            <a:avLst/>
          </a:prstGeom>
          <a:solidFill>
            <a:srgbClr val="E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/>
              <a:t>Des compilations de sites de REL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https://wiki.facil.qc.ca/view/Ressources_%C3%A9ducatives_libres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https://www.francophonie.org/ressources-numeriques-1200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https://aprelia.org/index.php/fr/ressources/ressources-francophones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http://data.abuledu.org/wp/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https://service-comete.parisnanterre.fr/medias/fichier/liste-des-portails-ou-vous-trouverez-des-rel_1600242536213-pdf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http://fuscia.info/index.html%3Fp=608.html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56D06-C960-9EFF-F6E1-ADBBC01B7FDA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89C2B2-42DF-2253-0432-5822C22C8E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06219" y="3585525"/>
            <a:ext cx="2116801" cy="7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CB39-C413-4478-B281-DDC6A7C7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sites anglophones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21D4-458E-4215-8CF6-D288628E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4797725" cy="502488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34638-B86E-40E2-886E-99FC6FDBCCC5}"/>
              </a:ext>
            </a:extLst>
          </p:cNvPr>
          <p:cNvSpPr txBox="1"/>
          <p:nvPr/>
        </p:nvSpPr>
        <p:spPr>
          <a:xfrm>
            <a:off x="1104900" y="1053560"/>
            <a:ext cx="738205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OPEN COURSE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</a:t>
            </a:r>
            <a:r>
              <a:rPr lang="fr-FR" dirty="0"/>
              <a:t> (</a:t>
            </a:r>
            <a:r>
              <a:rPr lang="fr-FR" dirty="0" err="1"/>
              <a:t>OCW</a:t>
            </a:r>
            <a:r>
              <a:rPr lang="fr-FR" dirty="0"/>
              <a:t>) </a:t>
            </a:r>
            <a:r>
              <a:rPr lang="fr-FR" dirty="0">
                <a:hlinkClick r:id="rId2"/>
              </a:rPr>
              <a:t>https://ocw.mit.edu/courses/online-textbooks/</a:t>
            </a:r>
            <a:r>
              <a:rPr lang="fr-FR" dirty="0"/>
              <a:t> 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LEARNING INITIATIVE</a:t>
            </a:r>
            <a:r>
              <a:rPr lang="fr-FR" dirty="0"/>
              <a:t> (</a:t>
            </a:r>
            <a:r>
              <a:rPr lang="fr-FR" dirty="0" err="1"/>
              <a:t>Carnegy</a:t>
            </a:r>
            <a:r>
              <a:rPr lang="fr-FR" dirty="0"/>
              <a:t> Mellon) </a:t>
            </a:r>
            <a:r>
              <a:rPr lang="fr-FR" dirty="0">
                <a:hlinkClick r:id="rId3"/>
              </a:rPr>
              <a:t>https://oli.cmu.edu/courses/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Commons </a:t>
            </a:r>
            <a:r>
              <a:rPr lang="fr-FR" dirty="0"/>
              <a:t>(collections sur le site </a:t>
            </a:r>
            <a:r>
              <a:rPr lang="fr-FR" i="1" dirty="0" err="1"/>
              <a:t>OER</a:t>
            </a:r>
            <a:r>
              <a:rPr lang="fr-FR" i="1" dirty="0"/>
              <a:t> Commons</a:t>
            </a:r>
            <a:r>
              <a:rPr lang="fr-FR" dirty="0"/>
              <a:t>):  </a:t>
            </a:r>
            <a:r>
              <a:rPr lang="fr-FR" dirty="0">
                <a:hlinkClick r:id="rId4"/>
              </a:rPr>
              <a:t>https://www.oercommons.org/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SPACES</a:t>
            </a:r>
            <a:r>
              <a:rPr lang="fr-FR" dirty="0"/>
              <a:t> (Erasmus+) </a:t>
            </a:r>
            <a:r>
              <a:rPr lang="fr-FR" dirty="0">
                <a:hlinkClick r:id="rId5"/>
              </a:rPr>
              <a:t>https://www.commonspaces.eu/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Hippocampus</a:t>
            </a:r>
            <a:r>
              <a:rPr lang="fr-FR" dirty="0"/>
              <a:t> (collections Vidéos)  </a:t>
            </a:r>
            <a:r>
              <a:rPr lang="fr-FR" dirty="0">
                <a:hlinkClick r:id="rId6"/>
              </a:rPr>
              <a:t>https://www.hippocampus.org/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6F8AAC-0035-4A62-8419-9C1ED9A6F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175" y="1440169"/>
            <a:ext cx="1617044" cy="3722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771142-4525-44AD-952D-BEB763262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643" y="1916790"/>
            <a:ext cx="1617044" cy="3456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FE2A46-4229-4AE1-A00D-BB9250987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5915" y="2391540"/>
            <a:ext cx="2278759" cy="3064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285712-2174-479C-BB02-344A85AED2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5915" y="2853473"/>
            <a:ext cx="2278760" cy="405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9EC7241-03F7-4FA8-896B-897BFE0BF6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3697" y="3428000"/>
            <a:ext cx="2200977" cy="37227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1163ECD-B361-4BFE-917A-FE514011A5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3697" y="3992216"/>
            <a:ext cx="2200977" cy="39089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711F9C6-A5F0-45BC-98E1-965ED34F1DC7}"/>
              </a:ext>
            </a:extLst>
          </p:cNvPr>
          <p:cNvSpPr txBox="1"/>
          <p:nvPr/>
        </p:nvSpPr>
        <p:spPr>
          <a:xfrm>
            <a:off x="1288020" y="4160027"/>
            <a:ext cx="7665678" cy="1862048"/>
          </a:xfrm>
          <a:prstGeom prst="rect">
            <a:avLst/>
          </a:prstGeom>
          <a:solidFill>
            <a:srgbClr val="E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fr-FR" dirty="0"/>
              <a:t>D’autres compilations de REL anglophones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https://www.cccoer.org/learn/find-oer/</a:t>
            </a:r>
            <a:endParaRPr lang="fr-FR" sz="1600" b="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https://oasis.geneseo.edu/sources.php</a:t>
            </a:r>
            <a:endParaRPr lang="fr-FR" sz="1600" b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https://campustechnology.com/articles/2014/07/02/16-oer-sites-every-educator-should-know.aspx </a:t>
            </a:r>
            <a:endParaRPr lang="fr-FR" sz="1600" b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https://guides.library.tamucc.edu/oer/biglist</a:t>
            </a:r>
            <a:endParaRPr lang="fr-FR" sz="1600" b="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E3753-7B92-2D04-8AAD-ACD69A85BB80}"/>
              </a:ext>
            </a:extLst>
          </p:cNvPr>
          <p:cNvSpPr/>
          <p:nvPr/>
        </p:nvSpPr>
        <p:spPr>
          <a:xfrm>
            <a:off x="0" y="0"/>
            <a:ext cx="655782" cy="6858000"/>
          </a:xfrm>
          <a:prstGeom prst="rect">
            <a:avLst/>
          </a:prstGeom>
          <a:solidFill>
            <a:srgbClr val="9562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5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78</TotalTime>
  <Words>527</Words>
  <Application>Microsoft Office PowerPoint</Application>
  <PresentationFormat>Grand écran</PresentationFormat>
  <Paragraphs>67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Aharoni</vt:lpstr>
      <vt:lpstr>Arial Black</vt:lpstr>
      <vt:lpstr>Berlin Sans FB Demi</vt:lpstr>
      <vt:lpstr>Calibri</vt:lpstr>
      <vt:lpstr>Franklin Gothic Medium</vt:lpstr>
      <vt:lpstr>Rockwell</vt:lpstr>
      <vt:lpstr>Rockwell Condensed</vt:lpstr>
      <vt:lpstr>Wingdings</vt:lpstr>
      <vt:lpstr>Type de bois</vt:lpstr>
      <vt:lpstr>Présentation PowerPoint</vt:lpstr>
      <vt:lpstr>Comment reconnaître les REL ?</vt:lpstr>
      <vt:lpstr>Comment reconnaître les REL ?</vt:lpstr>
      <vt:lpstr>Comment reconnaître les REL ?</vt:lpstr>
      <vt:lpstr>Comment reconnaître les REL ?</vt:lpstr>
      <vt:lpstr>Vérifier la licence d’une image sur Google</vt:lpstr>
      <vt:lpstr>Sources d’images libres et/ou gratuites</vt:lpstr>
      <vt:lpstr>Des sites francophones </vt:lpstr>
      <vt:lpstr>Des sites anglophones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de formation   les ressources éducatives libres   Institut National Supérieur des Techniques Industrielles (INSTI) de LOKOSSA, Bénin</dc:title>
  <dc:creator>Mokhtar Ben Henda</dc:creator>
  <cp:lastModifiedBy>Mokhtar Ben Henda</cp:lastModifiedBy>
  <cp:revision>79</cp:revision>
  <dcterms:created xsi:type="dcterms:W3CDTF">2023-10-29T17:18:11Z</dcterms:created>
  <dcterms:modified xsi:type="dcterms:W3CDTF">2024-12-18T05:09:08Z</dcterms:modified>
</cp:coreProperties>
</file>