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624" r:id="rId6"/>
    <p:sldId id="629" r:id="rId7"/>
    <p:sldId id="631" r:id="rId8"/>
    <p:sldId id="625" r:id="rId9"/>
    <p:sldId id="341" r:id="rId10"/>
    <p:sldId id="634" r:id="rId11"/>
    <p:sldId id="636" r:id="rId12"/>
    <p:sldId id="642" r:id="rId13"/>
    <p:sldId id="650" r:id="rId14"/>
    <p:sldId id="632" r:id="rId1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D21"/>
    <a:srgbClr val="E28700"/>
    <a:srgbClr val="FF9900"/>
    <a:srgbClr val="E9F8B2"/>
    <a:srgbClr val="99CCFF"/>
    <a:srgbClr val="CC3300"/>
    <a:srgbClr val="893BC3"/>
    <a:srgbClr val="014D6F"/>
    <a:srgbClr val="820082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DEC388-69C3-41CE-836D-8CADE66F758F}" type="datetime1">
              <a:rPr lang="fr-FR" smtClean="0"/>
              <a:pPr algn="r" rtl="0"/>
              <a:t>17/12/2024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E31375A4-56A4-47D6-9801-1991572033F7}" type="slidenum">
              <a:rPr lang="fr-FR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CF334A0-7817-44BF-BE74-0C1D60A40209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75A4-56A4-47D6-9801-1991572033F7}" type="slidenum">
              <a:rPr lang="fr-FR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506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A93682C-1666-439C-B1F6-2324BA8BDEE9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75AC62B6-9765-4D0D-A062-B6261D408591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05560E40-E96F-4F90-B177-9CA529868AE7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495D8A20-D5AA-4EBF-82E0-3620BEFE5662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" name="Groupe 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cteur droi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730"/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51DB54D6-28DC-40C0-8824-32CC37999B83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 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cteur droit 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 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cteur droit 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 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Rectangle 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pic>
        <p:nvPicPr>
          <p:cNvPr id="10" name="Image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ce réservé d’imag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9" name="Texte d’instructions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fr-FR" sz="1200" b="1" i="1" noProof="0" dirty="0">
                <a:latin typeface="Arial" pitchFamily="34" charset="0"/>
                <a:cs typeface="Arial" pitchFamily="34" charset="0"/>
              </a:rPr>
              <a:t>REMARQUE :</a:t>
            </a:r>
          </a:p>
          <a:p>
            <a:pPr rtl="0"/>
            <a:r>
              <a:rPr lang="fr-FR" sz="1200" i="1" noProof="0" dirty="0">
                <a:latin typeface="Arial" pitchFamily="34" charset="0"/>
                <a:cs typeface="Arial" pitchFamily="34" charset="0"/>
              </a:rPr>
              <a:t>Pour remplacer l’image sur cette diapositive, sélectionnez-la et supprimez-la. Cliquez ensuite sur l’icône Images dans l’espace réservé pour insérer votre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e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cteur droit 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 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1" name="Groupe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cteur droit 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 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/>
          <a:p>
            <a:r>
              <a:rPr lang="fr-FR" dirty="0"/>
              <a:t>​</a:t>
            </a:r>
            <a:fld id="{FF5F1CE1-2D83-4710-B005-E03A94773F54}" type="datetime1">
              <a:rPr lang="fr-FR" smtClean="0"/>
              <a:pPr/>
              <a:t>17/12/2024</a:t>
            </a:fld>
            <a:r>
              <a:rPr lang="fr-FR" dirty="0"/>
              <a:t>​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03CC60CA-F5F0-431E-AD16-DA84336EFE3A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37571E30-3F8C-45A0-A97D-32FEE21AD3FE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F53E571F-D862-4C44-826E-B0273097C3EE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6A5EA7CD-A54C-4044-94F4-AD92C5338D2B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3214D363-38EB-4EFE-A4CB-9D469BC54DCB}" type="datetime1">
              <a:rPr lang="fr-FR" smtClean="0"/>
              <a:pPr/>
              <a:t>17/12/2024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rtlCol="0"/>
          <a:lstStyle>
            <a:lvl1pPr rtl="0">
              <a:defRPr/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104900" y="546936"/>
            <a:ext cx="9980682" cy="626226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  <a:p>
            <a:pPr lvl="5" rtl="0"/>
            <a:r>
              <a:rPr lang="fr-FR" noProof="0" dirty="0"/>
              <a:t>Sixième niveau</a:t>
            </a:r>
          </a:p>
          <a:p>
            <a:pPr lvl="6" rtl="0"/>
            <a:r>
              <a:rPr lang="fr-FR" noProof="0" dirty="0"/>
              <a:t>Septième niveau</a:t>
            </a:r>
          </a:p>
          <a:p>
            <a:pPr lvl="7" rtl="0"/>
            <a:r>
              <a:rPr lang="fr-FR" noProof="0" dirty="0"/>
              <a:t>Huitième niveau</a:t>
            </a:r>
          </a:p>
          <a:p>
            <a:pPr lvl="8" rtl="0"/>
            <a:r>
              <a:rPr lang="fr-FR" noProof="0" dirty="0"/>
              <a:t>Neuvième niveau</a:t>
            </a:r>
          </a:p>
        </p:txBody>
      </p:sp>
      <p:grpSp>
        <p:nvGrpSpPr>
          <p:cNvPr id="15" name="Groupe 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cteur droit 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 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q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Franklin Gothic Book" panose="020B0503020102020204" pitchFamily="34" charset="0"/>
        <a:buChar char="─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ipsafari.com/" TargetMode="External"/><Relationship Id="rId3" Type="http://schemas.openxmlformats.org/officeDocument/2006/relationships/hyperlink" Target="https://commons.wikimedia.org/wiki/Main_Page" TargetMode="External"/><Relationship Id="rId7" Type="http://schemas.openxmlformats.org/officeDocument/2006/relationships/hyperlink" Target="https://unsplash.com/" TargetMode="External"/><Relationship Id="rId12" Type="http://schemas.openxmlformats.org/officeDocument/2006/relationships/image" Target="../media/image20.jpg"/><Relationship Id="rId2" Type="http://schemas.openxmlformats.org/officeDocument/2006/relationships/hyperlink" Target="http://www.flickr.com/creativecomm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sforclass.com/" TargetMode="External"/><Relationship Id="rId11" Type="http://schemas.openxmlformats.org/officeDocument/2006/relationships/hyperlink" Target="http://www.freesound.org/" TargetMode="External"/><Relationship Id="rId5" Type="http://schemas.openxmlformats.org/officeDocument/2006/relationships/hyperlink" Target="https://pixabay.com/" TargetMode="External"/><Relationship Id="rId10" Type="http://schemas.openxmlformats.org/officeDocument/2006/relationships/hyperlink" Target="http://www.ccmixter.org/" TargetMode="External"/><Relationship Id="rId4" Type="http://schemas.openxmlformats.org/officeDocument/2006/relationships/hyperlink" Target="http://foter.com/" TargetMode="External"/><Relationship Id="rId9" Type="http://schemas.openxmlformats.org/officeDocument/2006/relationships/hyperlink" Target="http://www.metmuseum.org/art/collec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fuscia.info/index.html%3Fp=608.html" TargetMode="External"/><Relationship Id="rId3" Type="http://schemas.openxmlformats.org/officeDocument/2006/relationships/hyperlink" Target="http://univ-numerique.fr/" TargetMode="External"/><Relationship Id="rId7" Type="http://schemas.openxmlformats.org/officeDocument/2006/relationships/hyperlink" Target="https://cel.archives-ouvertes.fr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www.sup-numerique.gouv.fr/pid33288/catalogue-ressources-auto-formati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uscia.info/index.html%3Fp=608.html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bneuf.auf.org/#!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fun-mooc.fr/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oasis.geneseo.edu/sources.php" TargetMode="External"/><Relationship Id="rId3" Type="http://schemas.openxmlformats.org/officeDocument/2006/relationships/hyperlink" Target="https://oli.cmu.edu/courses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https://ocw.mit.edu/courses/online-textbook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ppocampus.org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commonspaces.eu/" TargetMode="External"/><Relationship Id="rId15" Type="http://schemas.openxmlformats.org/officeDocument/2006/relationships/hyperlink" Target="https://guides.library.tamucc.edu/oer/biglist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oercommons.org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s://campustechnology.com/articles/2014/07/02/16-oer-sites-every-educator-should-know.aspx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ctrTitle"/>
          </p:nvPr>
        </p:nvSpPr>
        <p:spPr>
          <a:xfrm>
            <a:off x="1104900" y="3006969"/>
            <a:ext cx="5734050" cy="1504816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fr-FR" dirty="0"/>
              <a:t>Ressources Éducatives libres</a:t>
            </a:r>
          </a:p>
        </p:txBody>
      </p:sp>
      <p:sp>
        <p:nvSpPr>
          <p:cNvPr id="7" name="Sous-titre 6"/>
          <p:cNvSpPr>
            <a:spLocks noGrp="1"/>
          </p:cNvSpPr>
          <p:nvPr>
            <p:ph type="subTitle" idx="1"/>
          </p:nvPr>
        </p:nvSpPr>
        <p:spPr>
          <a:xfrm>
            <a:off x="1104900" y="4705530"/>
            <a:ext cx="5734050" cy="517280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Les </a:t>
            </a:r>
            <a:r>
              <a:rPr lang="fr-FR" dirty="0" smtClean="0"/>
              <a:t>bases de recherche de REL</a:t>
            </a:r>
            <a:endParaRPr lang="fr-FR" dirty="0"/>
          </a:p>
        </p:txBody>
      </p:sp>
      <p:pic>
        <p:nvPicPr>
          <p:cNvPr id="4" name="Espace réservé d’image 3" descr="Livre ouvert sur une table, rayonnages flous à l’arrière-plan" title="Exemple d’imag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E3189-A50F-418B-BADE-6330D803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Vérifier la licence d’une vidéo YouTube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0E4476-25E4-48A0-9FDA-5FE4133E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Passer par les filtres de YouTube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05CB56-02B2-4A5E-915A-9A9EE572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07" y="2840567"/>
            <a:ext cx="9793067" cy="3143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B511C9-B7D0-4E37-A9F4-BF4BF6D29E2E}"/>
              </a:ext>
            </a:extLst>
          </p:cNvPr>
          <p:cNvSpPr/>
          <p:nvPr/>
        </p:nvSpPr>
        <p:spPr>
          <a:xfrm>
            <a:off x="7134046" y="5651220"/>
            <a:ext cx="2286000" cy="28467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6E9BCAF-1F0A-4EF7-BD0C-D22012FA7F4D}"/>
              </a:ext>
            </a:extLst>
          </p:cNvPr>
          <p:cNvSpPr/>
          <p:nvPr/>
        </p:nvSpPr>
        <p:spPr>
          <a:xfrm>
            <a:off x="733245" y="3252158"/>
            <a:ext cx="465462" cy="81951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8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27FE9-8CE9-4502-9E93-CDF72027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 d’images libres et/ou gratuites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5588FF-5353-4D7D-8FC8-CE03BCE0B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3790950" cy="4572000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hlinkClick r:id="rId2"/>
              </a:rPr>
              <a:t>Flickr (</a:t>
            </a:r>
            <a:r>
              <a:rPr lang="fr-FR" dirty="0" err="1">
                <a:hlinkClick r:id="rId2"/>
              </a:rPr>
              <a:t>advanced</a:t>
            </a:r>
            <a:r>
              <a:rPr lang="fr-FR" dirty="0">
                <a:hlinkClick r:id="rId2"/>
              </a:rPr>
              <a:t> </a:t>
            </a:r>
            <a:r>
              <a:rPr lang="fr-FR" dirty="0" err="1">
                <a:hlinkClick r:id="rId2"/>
              </a:rPr>
              <a:t>search</a:t>
            </a:r>
            <a:r>
              <a:rPr lang="fr-FR" dirty="0">
                <a:hlinkClick r:id="rId2"/>
              </a:rPr>
              <a:t>)</a:t>
            </a:r>
            <a:endParaRPr lang="fr-FR" dirty="0"/>
          </a:p>
          <a:p>
            <a:r>
              <a:rPr lang="fr-FR" dirty="0" err="1">
                <a:hlinkClick r:id="rId3"/>
              </a:rPr>
              <a:t>Wikimedia</a:t>
            </a:r>
            <a:r>
              <a:rPr lang="fr-FR" dirty="0">
                <a:hlinkClick r:id="rId3"/>
              </a:rPr>
              <a:t> Commons</a:t>
            </a:r>
            <a:endParaRPr lang="fr-FR" dirty="0"/>
          </a:p>
          <a:p>
            <a:r>
              <a:rPr lang="fr-FR" dirty="0" err="1">
                <a:hlinkClick r:id="rId4"/>
              </a:rPr>
              <a:t>Foter</a:t>
            </a:r>
            <a:endParaRPr lang="fr-FR" dirty="0"/>
          </a:p>
          <a:p>
            <a:r>
              <a:rPr lang="fr-FR" dirty="0" err="1">
                <a:hlinkClick r:id="rId5"/>
              </a:rPr>
              <a:t>Pixabay</a:t>
            </a:r>
            <a:endParaRPr lang="fr-FR" dirty="0"/>
          </a:p>
          <a:p>
            <a:r>
              <a:rPr lang="fr-FR" dirty="0">
                <a:hlinkClick r:id="rId6"/>
              </a:rPr>
              <a:t>Photos for Class</a:t>
            </a:r>
            <a:endParaRPr lang="fr-FR" dirty="0"/>
          </a:p>
          <a:p>
            <a:r>
              <a:rPr lang="fr-FR" dirty="0" err="1">
                <a:hlinkClick r:id="rId7"/>
              </a:rPr>
              <a:t>Unsplash</a:t>
            </a:r>
            <a:endParaRPr lang="fr-FR" dirty="0"/>
          </a:p>
          <a:p>
            <a:r>
              <a:rPr lang="fr-FR" dirty="0">
                <a:hlinkClick r:id="rId8"/>
              </a:rPr>
              <a:t>Clip Safari</a:t>
            </a:r>
            <a:endParaRPr lang="fr-FR" dirty="0"/>
          </a:p>
          <a:p>
            <a:r>
              <a:rPr lang="fr-FR" dirty="0" err="1">
                <a:hlinkClick r:id="rId9"/>
              </a:rPr>
              <a:t>Metropolitan</a:t>
            </a:r>
            <a:r>
              <a:rPr lang="fr-FR" dirty="0">
                <a:hlinkClick r:id="rId9"/>
              </a:rPr>
              <a:t> Museum of Art</a:t>
            </a:r>
            <a:endParaRPr lang="fr-FR" dirty="0"/>
          </a:p>
          <a:p>
            <a:r>
              <a:rPr lang="fr-FR" dirty="0" err="1">
                <a:hlinkClick r:id="rId10"/>
              </a:rPr>
              <a:t>ccMixter</a:t>
            </a:r>
            <a:endParaRPr lang="fr-FR" dirty="0"/>
          </a:p>
          <a:p>
            <a:r>
              <a:rPr lang="fr-FR" dirty="0">
                <a:hlinkClick r:id="rId11"/>
              </a:rPr>
              <a:t>The </a:t>
            </a:r>
            <a:r>
              <a:rPr lang="fr-FR" dirty="0" err="1">
                <a:hlinkClick r:id="rId11"/>
              </a:rPr>
              <a:t>Freesound</a:t>
            </a:r>
            <a:r>
              <a:rPr lang="fr-FR" dirty="0">
                <a:hlinkClick r:id="rId11"/>
              </a:rPr>
              <a:t> Project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EEA289-1E9F-4A83-9B43-63DC6DBA4F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89" y="1600200"/>
            <a:ext cx="5850993" cy="30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AD348-D199-4B72-A485-6A20699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256478"/>
            <a:ext cx="10953749" cy="1684150"/>
          </a:xfrm>
        </p:spPr>
        <p:txBody>
          <a:bodyPr/>
          <a:lstStyle/>
          <a:p>
            <a:r>
              <a:rPr lang="fr-FR" dirty="0" smtClean="0"/>
              <a:t>Où &amp; Comment </a:t>
            </a:r>
            <a:r>
              <a:rPr lang="fr-FR" dirty="0"/>
              <a:t>chercher une REL ?</a:t>
            </a:r>
          </a:p>
        </p:txBody>
      </p:sp>
      <p:pic>
        <p:nvPicPr>
          <p:cNvPr id="6" name="Espace réservé pour une image  8">
            <a:extLst>
              <a:ext uri="{FF2B5EF4-FFF2-40B4-BE49-F238E27FC236}">
                <a16:creationId xmlns:a16="http://schemas.microsoft.com/office/drawing/2014/main" id="{A8E9791E-31B7-4D1F-BA73-993CAA39C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t="36703" r="17502" b="35011"/>
          <a:stretch/>
        </p:blipFill>
        <p:spPr>
          <a:xfrm>
            <a:off x="3728905" y="819508"/>
            <a:ext cx="5210937" cy="11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ACB39-C413-4478-B281-DDC6A7C7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sites </a:t>
            </a:r>
            <a:r>
              <a:rPr lang="fr-FR" dirty="0" smtClean="0"/>
              <a:t>francophones dédiés aux REL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21D4-458E-4215-8CF6-D288628E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4797725" cy="502488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434638-B86E-40E2-886E-99FC6FDBCCC5}"/>
              </a:ext>
            </a:extLst>
          </p:cNvPr>
          <p:cNvSpPr txBox="1"/>
          <p:nvPr/>
        </p:nvSpPr>
        <p:spPr>
          <a:xfrm>
            <a:off x="1037326" y="1334958"/>
            <a:ext cx="776161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Sup-numérique</a:t>
            </a:r>
            <a:r>
              <a:rPr lang="fr-FR" sz="1700" dirty="0"/>
              <a:t> (catalogue de ressources du portail numérique de l’enseignement supérieur): </a:t>
            </a:r>
            <a:r>
              <a:rPr lang="fr-FR" sz="1700" dirty="0">
                <a:hlinkClick r:id="rId2"/>
              </a:rPr>
              <a:t>http://www.sup-numerique.gouv.fr/pid33288/catalogue-ressources-auto-formation.html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Universités Numériques Thématiques </a:t>
            </a:r>
            <a:r>
              <a:rPr lang="fr-FR" sz="1700" dirty="0"/>
              <a:t>: </a:t>
            </a:r>
            <a:r>
              <a:rPr lang="fr-FR" sz="1700" dirty="0">
                <a:hlinkClick r:id="rId3"/>
              </a:rPr>
              <a:t>http://univ-numerique.fr/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 MOOC</a:t>
            </a:r>
            <a:r>
              <a:rPr lang="fr-FR" sz="1700" dirty="0"/>
              <a:t>(plate-forme nationale de MOOC): </a:t>
            </a:r>
            <a:r>
              <a:rPr lang="fr-FR" sz="1700" dirty="0">
                <a:hlinkClick r:id="rId4"/>
              </a:rPr>
              <a:t>https://www.fun-mooc.fr/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AUF-BNEUF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700" dirty="0"/>
              <a:t>(bibliothèque numérique de l'espace universitaire francophone): </a:t>
            </a:r>
            <a:r>
              <a:rPr lang="fr-FR" sz="1700" dirty="0">
                <a:hlinkClick r:id="rId5"/>
              </a:rPr>
              <a:t>https://bneuf.auf.org/#!/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INRIA </a:t>
            </a:r>
            <a:r>
              <a:rPr lang="fr-FR" sz="1700" dirty="0"/>
              <a:t>(liste de sources et entrepôts de ressources pédagogiques numériques): </a:t>
            </a:r>
            <a:r>
              <a:rPr lang="fr-FR" sz="1700" dirty="0">
                <a:hlinkClick r:id="rId6"/>
              </a:rPr>
              <a:t>https://fuscia.info/index.html%3Fp=608.html</a:t>
            </a:r>
            <a:r>
              <a:rPr lang="fr-FR" sz="1700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sz="1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CEL-CCSD</a:t>
            </a:r>
            <a:r>
              <a:rPr lang="fr-FR" sz="1700" dirty="0"/>
              <a:t> (cours en ligne du CNRS): </a:t>
            </a:r>
            <a:r>
              <a:rPr lang="fr-FR" sz="1700" dirty="0">
                <a:hlinkClick r:id="rId7"/>
              </a:rPr>
              <a:t>https://cel.archives-ouvertes.fr/</a:t>
            </a:r>
            <a:r>
              <a:rPr lang="fr-FR" sz="1700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F0C0F9-9B33-416E-81F6-EC88CC1D4D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1604"/>
          <a:stretch/>
        </p:blipFill>
        <p:spPr>
          <a:xfrm>
            <a:off x="9376913" y="1438473"/>
            <a:ext cx="2116801" cy="791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D3714AC-0842-4C02-9AC1-91588E070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6913" y="2366035"/>
            <a:ext cx="2116801" cy="483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23AA1A2-A966-4C62-99FD-5FE07D734A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6911" y="3049186"/>
            <a:ext cx="2116802" cy="511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DCBD91F-7BC0-4520-8D77-BCB81589B1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6912" y="3755586"/>
            <a:ext cx="2116801" cy="5059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7526680-1A45-484E-AB64-286F688560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76912" y="4416629"/>
            <a:ext cx="2116801" cy="52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1915C627-D0DF-448A-AE16-FC4C3DD6700C}"/>
              </a:ext>
            </a:extLst>
          </p:cNvPr>
          <p:cNvSpPr txBox="1"/>
          <p:nvPr/>
        </p:nvSpPr>
        <p:spPr>
          <a:xfrm>
            <a:off x="1193216" y="4954964"/>
            <a:ext cx="7761617" cy="16927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dirty="0"/>
              <a:t>Des compilations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hlinkClick r:id="rId13"/>
              </a:rPr>
              <a:t>https://wiki.facil.qc.ca/view/Ressources_%C3%A9ducatives_libres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hlinkClick r:id="rId13"/>
              </a:rPr>
              <a:t>https://www.francophonie.org/ressources-numeriques-1200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hlinkClick r:id="rId13"/>
              </a:rPr>
              <a:t>https://aprelia.org/index.php/fr/ressources/ressources-francophones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hlinkClick r:id="rId13"/>
              </a:rPr>
              <a:t>http://data.abuledu.org/wp/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hlinkClick r:id="rId13"/>
              </a:rPr>
              <a:t>https://service-comete.parisnanterre.fr/medias/fichier/liste-des-portails-ou-vous-trouverez-des-rel_1600242536213-pdf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>
                <a:hlinkClick r:id="rId13"/>
              </a:rPr>
              <a:t>http://fuscia.info/index.html%3Fp=608.html</a:t>
            </a:r>
            <a:r>
              <a:rPr lang="fr-F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8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ACB39-C413-4478-B281-DDC6A7C7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sites </a:t>
            </a:r>
            <a:r>
              <a:rPr lang="fr-FR" dirty="0" smtClean="0"/>
              <a:t>anglophones dédiés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21D4-458E-4215-8CF6-D288628E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199"/>
            <a:ext cx="4797725" cy="502488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434638-B86E-40E2-886E-99FC6FDBCCC5}"/>
              </a:ext>
            </a:extLst>
          </p:cNvPr>
          <p:cNvSpPr txBox="1"/>
          <p:nvPr/>
        </p:nvSpPr>
        <p:spPr>
          <a:xfrm>
            <a:off x="1037326" y="1334958"/>
            <a:ext cx="738205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 OPEN COURSE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</a:t>
            </a:r>
            <a:r>
              <a:rPr lang="fr-FR" dirty="0"/>
              <a:t> (</a:t>
            </a:r>
            <a:r>
              <a:rPr lang="fr-FR" dirty="0" err="1"/>
              <a:t>OCW</a:t>
            </a:r>
            <a:r>
              <a:rPr lang="fr-FR" dirty="0"/>
              <a:t>) </a:t>
            </a:r>
            <a:r>
              <a:rPr lang="fr-FR" dirty="0">
                <a:hlinkClick r:id="rId2"/>
              </a:rPr>
              <a:t>https://ocw.mit.edu/courses/online-textbooks/</a:t>
            </a:r>
            <a:r>
              <a:rPr lang="fr-FR" dirty="0"/>
              <a:t> 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LEARNING INITIATIVE</a:t>
            </a:r>
            <a:r>
              <a:rPr lang="fr-FR" dirty="0"/>
              <a:t> (</a:t>
            </a:r>
            <a:r>
              <a:rPr lang="fr-FR" dirty="0" err="1"/>
              <a:t>Carnegy</a:t>
            </a:r>
            <a:r>
              <a:rPr lang="fr-FR" dirty="0"/>
              <a:t> Mellon) </a:t>
            </a:r>
            <a:r>
              <a:rPr lang="fr-FR" dirty="0">
                <a:hlinkClick r:id="rId3"/>
              </a:rPr>
              <a:t>https://oli.cmu.edu/courses/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OER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Commons </a:t>
            </a:r>
            <a:r>
              <a:rPr lang="fr-FR" dirty="0"/>
              <a:t>(collections sur le site </a:t>
            </a:r>
            <a:r>
              <a:rPr lang="fr-FR" i="1" dirty="0" err="1"/>
              <a:t>OER</a:t>
            </a:r>
            <a:r>
              <a:rPr lang="fr-FR" i="1" dirty="0"/>
              <a:t> Commons</a:t>
            </a:r>
            <a:r>
              <a:rPr lang="fr-FR" dirty="0"/>
              <a:t>):  </a:t>
            </a:r>
            <a:r>
              <a:rPr lang="fr-FR" dirty="0">
                <a:hlinkClick r:id="rId4"/>
              </a:rPr>
              <a:t>https://www.oercommons.org/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SPACES</a:t>
            </a:r>
            <a:r>
              <a:rPr lang="fr-FR" dirty="0"/>
              <a:t> (Erasmus+) </a:t>
            </a:r>
            <a:r>
              <a:rPr lang="fr-FR" dirty="0">
                <a:hlinkClick r:id="rId5"/>
              </a:rPr>
              <a:t>https://www.commonspaces.eu/</a:t>
            </a:r>
            <a:r>
              <a:rPr lang="fr-FR" dirty="0"/>
              <a:t> </a:t>
            </a:r>
          </a:p>
          <a:p>
            <a:pPr marL="801688" indent="-801688">
              <a:spcAft>
                <a:spcPts val="600"/>
              </a:spcAft>
            </a:pP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► </a:t>
            </a:r>
            <a:r>
              <a:rPr lang="fr-FR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Hippocampus</a:t>
            </a:r>
            <a:r>
              <a:rPr lang="fr-FR" dirty="0"/>
              <a:t> (collections Vidéos)  </a:t>
            </a:r>
            <a:r>
              <a:rPr lang="fr-FR" dirty="0">
                <a:hlinkClick r:id="rId6"/>
              </a:rPr>
              <a:t>https://www.hippocampus.org/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6F8AAC-0035-4A62-8419-9C1ED9A6F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175" y="1440169"/>
            <a:ext cx="1617044" cy="3722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771142-4525-44AD-952D-BEB763262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643" y="1916790"/>
            <a:ext cx="1617044" cy="3456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FE2A46-4229-4AE1-A00D-BB92509872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5915" y="2391540"/>
            <a:ext cx="2278759" cy="3064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B285712-2174-479C-BB02-344A85AED2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5915" y="2853473"/>
            <a:ext cx="2278760" cy="4058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9EC7241-03F7-4FA8-896B-897BFE0BF6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3697" y="3428000"/>
            <a:ext cx="2200977" cy="37227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1163ECD-B361-4BFE-917A-FE514011A5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3697" y="3992216"/>
            <a:ext cx="2200977" cy="39089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3711F9C6-A5F0-45BC-98E1-965ED34F1DC7}"/>
              </a:ext>
            </a:extLst>
          </p:cNvPr>
          <p:cNvSpPr txBox="1"/>
          <p:nvPr/>
        </p:nvSpPr>
        <p:spPr>
          <a:xfrm>
            <a:off x="1158710" y="4634047"/>
            <a:ext cx="9912977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/>
              <a:t>Des compilations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hlinkClick r:id="rId13"/>
              </a:rPr>
              <a:t>https://www.cccoer.org/learn/find-oer/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hlinkClick r:id="rId13"/>
              </a:rPr>
              <a:t>https://www.onlineanddistancelearning.com/open-educational-resources/?doing_wp_cron=1604948636.2079188823699951171875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hlinkClick r:id="rId13"/>
              </a:rPr>
              <a:t>https://oasis.geneseo.edu/sources.php</a:t>
            </a:r>
            <a:r>
              <a:rPr lang="fr-FR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hlinkClick r:id="rId14"/>
              </a:rPr>
              <a:t>https://campustechnology.com/articles/2014/07/02/16-oer-sites-every-educator-should-know.aspx</a:t>
            </a:r>
            <a:r>
              <a:rPr lang="fr-FR" sz="14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>
                <a:hlinkClick r:id="rId15"/>
              </a:rPr>
              <a:t>https://guides.library.tamucc.edu/oer/biglist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95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ACB39-C413-4478-B281-DDC6A7C7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732" dirty="0"/>
              <a:t>Des compétences pour la recherche de REL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1121D4-458E-4215-8CF6-D288628E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899" y="1600200"/>
            <a:ext cx="6563983" cy="457200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Documentaires</a:t>
            </a:r>
          </a:p>
          <a:p>
            <a:pPr lvl="1"/>
            <a:r>
              <a:rPr lang="fr-FR" dirty="0"/>
              <a:t>Savoir conceptualiser un thème de recherche</a:t>
            </a:r>
          </a:p>
          <a:p>
            <a:pPr lvl="1"/>
            <a:r>
              <a:rPr lang="fr-FR" dirty="0"/>
              <a:t>Traduire le thème en mots clés significatifs (densité sémantique)</a:t>
            </a:r>
          </a:p>
          <a:p>
            <a:pPr lvl="1"/>
            <a:r>
              <a:rPr lang="fr-FR" dirty="0"/>
              <a:t>Paramétrer une recherche avancée sur des moteurs et annuaires (syntaxe / stratégie)</a:t>
            </a:r>
          </a:p>
          <a:p>
            <a:pPr lvl="1"/>
            <a:r>
              <a:rPr lang="fr-FR" dirty="0"/>
              <a:t>Filtrer et affiner le résultat d’une recherche</a:t>
            </a:r>
          </a:p>
          <a:p>
            <a:r>
              <a:rPr lang="fr-FR" dirty="0"/>
              <a:t>Pédagogiques</a:t>
            </a:r>
          </a:p>
          <a:p>
            <a:pPr lvl="1"/>
            <a:r>
              <a:rPr lang="fr-FR" dirty="0">
                <a:effectLst/>
                <a:latin typeface="Arial" panose="020B0604020202020204" pitchFamily="34" charset="0"/>
              </a:rPr>
              <a:t>Recherche par des critères pédagogiques :</a:t>
            </a:r>
          </a:p>
          <a:p>
            <a:pPr lvl="2"/>
            <a:r>
              <a:rPr lang="fr-FR" dirty="0">
                <a:effectLst/>
                <a:latin typeface="Arial" panose="020B0604020202020204" pitchFamily="34" charset="0"/>
              </a:rPr>
              <a:t>des cours, des exercices, des quiz, des capsules de vidéo pédagogique, niveau scolaire, granularité, niveau de difficulté, etc.</a:t>
            </a:r>
            <a:endParaRPr lang="fr-FR" dirty="0"/>
          </a:p>
          <a:p>
            <a:r>
              <a:rPr lang="fr-FR" dirty="0"/>
              <a:t>Techniques</a:t>
            </a:r>
          </a:p>
          <a:p>
            <a:pPr lvl="1"/>
            <a:r>
              <a:rPr lang="fr-FR" dirty="0"/>
              <a:t>Localiser des sites de référence (portails/entrepôts) de REL</a:t>
            </a:r>
          </a:p>
          <a:p>
            <a:pPr lvl="1"/>
            <a:r>
              <a:rPr lang="fr-FR" dirty="0"/>
              <a:t>Comprendre les fonctions d’une interface de recherche en ligne</a:t>
            </a:r>
          </a:p>
          <a:p>
            <a:pPr lvl="1"/>
            <a:r>
              <a:rPr lang="fr-FR" dirty="0"/>
              <a:t>Reconnaître les formats des fichiers numériques et leur métrique (volume, poids, durée, résolutions…)</a:t>
            </a:r>
          </a:p>
          <a:p>
            <a:pPr lvl="1"/>
            <a:r>
              <a:rPr lang="fr-FR" dirty="0"/>
              <a:t>Télécharger et organiser des REL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2F3798-0105-4748-9320-A1DF6A0381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28" y="2445319"/>
            <a:ext cx="3208795" cy="21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60A36-046E-4B42-8FA6-F6DBA6B4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732" dirty="0"/>
              <a:t>Comment identifier les REL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1F40A4-78D1-4D7B-8241-28742561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866900"/>
            <a:ext cx="6505575" cy="457200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Par leurs </a:t>
            </a:r>
            <a:r>
              <a:rPr lang="fr-FR" dirty="0">
                <a:solidFill>
                  <a:srgbClr val="C00000"/>
                </a:solidFill>
              </a:rPr>
              <a:t>typologies</a:t>
            </a:r>
            <a:r>
              <a:rPr lang="fr-FR" dirty="0"/>
              <a:t> à vocation éducative (cours, exercices, quiz, etc.) ;</a:t>
            </a:r>
          </a:p>
          <a:p>
            <a:r>
              <a:rPr lang="fr-FR" dirty="0"/>
              <a:t>Par leurs </a:t>
            </a:r>
            <a:r>
              <a:rPr lang="fr-FR" dirty="0">
                <a:solidFill>
                  <a:srgbClr val="C00000"/>
                </a:solidFill>
              </a:rPr>
              <a:t>indicateurs d’utilisation </a:t>
            </a:r>
            <a:r>
              <a:rPr lang="fr-FR" dirty="0"/>
              <a:t>(niveau scolaire, âge des apprenants, niveau de complexité, durée, etc.)</a:t>
            </a:r>
          </a:p>
          <a:p>
            <a:r>
              <a:rPr lang="fr-FR" dirty="0"/>
              <a:t>Par les </a:t>
            </a:r>
            <a:r>
              <a:rPr lang="fr-FR" dirty="0">
                <a:solidFill>
                  <a:srgbClr val="C00000"/>
                </a:solidFill>
              </a:rPr>
              <a:t>permissions d’usage </a:t>
            </a:r>
            <a:r>
              <a:rPr lang="fr-FR" dirty="0"/>
              <a:t>que le détenteur de droits (l’auteur) accorde aux utilisateurs sous certaines conditions, dont la principale consiste à citer l’auteur et la source de </a:t>
            </a:r>
            <a:r>
              <a:rPr lang="fr-FR" dirty="0" smtClean="0"/>
              <a:t>l’œuvre (CC-BY) </a:t>
            </a:r>
            <a:r>
              <a:rPr lang="fr-FR" dirty="0"/>
              <a:t>; </a:t>
            </a:r>
          </a:p>
          <a:p>
            <a:r>
              <a:rPr lang="fr-FR" dirty="0"/>
              <a:t>Par l’indication explicite </a:t>
            </a:r>
            <a:r>
              <a:rPr lang="fr-FR" dirty="0" smtClean="0"/>
              <a:t>sur la ressources d’un type de </a:t>
            </a:r>
            <a:r>
              <a:rPr lang="fr-FR" dirty="0">
                <a:solidFill>
                  <a:srgbClr val="C00000"/>
                </a:solidFill>
              </a:rPr>
              <a:t>licence </a:t>
            </a:r>
            <a:r>
              <a:rPr lang="fr-FR" dirty="0" smtClean="0">
                <a:solidFill>
                  <a:srgbClr val="C00000"/>
                </a:solidFill>
              </a:rPr>
              <a:t>libre</a:t>
            </a:r>
            <a:r>
              <a:rPr lang="fr-FR" dirty="0" smtClean="0"/>
              <a:t> </a:t>
            </a:r>
            <a:r>
              <a:rPr lang="fr-FR" dirty="0"/>
              <a:t>;</a:t>
            </a:r>
          </a:p>
          <a:p>
            <a:r>
              <a:rPr lang="fr-FR" dirty="0"/>
              <a:t>Par les conditions d’usage d’une licence libre soumise à la juridiction du domaine public (C0) ou des licences </a:t>
            </a:r>
            <a:r>
              <a:rPr lang="fr-FR" dirty="0">
                <a:solidFill>
                  <a:srgbClr val="C00000"/>
                </a:solidFill>
              </a:rPr>
              <a:t>Creative Commons </a:t>
            </a:r>
            <a:r>
              <a:rPr lang="fr-FR" dirty="0"/>
              <a:t>(CC) ;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2425" y="4884610"/>
            <a:ext cx="4219575" cy="1731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25" y="1297717"/>
            <a:ext cx="2513552" cy="318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2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AD348-D199-4B72-A485-6A20699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256478"/>
            <a:ext cx="10071099" cy="1684150"/>
          </a:xfrm>
        </p:spPr>
        <p:txBody>
          <a:bodyPr>
            <a:normAutofit/>
          </a:bodyPr>
          <a:lstStyle/>
          <a:p>
            <a:r>
              <a:rPr lang="fr-FR" dirty="0"/>
              <a:t>RECHERCHE </a:t>
            </a:r>
            <a:r>
              <a:rPr lang="fr-FR" dirty="0" smtClean="0"/>
              <a:t>DE RESSOURCES LIBRES POUR CRÉER DES REL</a:t>
            </a:r>
            <a:endParaRPr lang="fr-FR" dirty="0"/>
          </a:p>
        </p:txBody>
      </p:sp>
      <p:pic>
        <p:nvPicPr>
          <p:cNvPr id="6" name="Espace réservé pour une image  8">
            <a:extLst>
              <a:ext uri="{FF2B5EF4-FFF2-40B4-BE49-F238E27FC236}">
                <a16:creationId xmlns:a16="http://schemas.microsoft.com/office/drawing/2014/main" id="{A8E9791E-31B7-4D1F-BA73-993CAA39C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t="36703" r="17502" b="35011"/>
          <a:stretch/>
        </p:blipFill>
        <p:spPr>
          <a:xfrm>
            <a:off x="3728905" y="819508"/>
            <a:ext cx="5210937" cy="11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2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5F3A4-A347-42E8-97C2-9E60E48A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Image libre et/ou gratuite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FFA0EC9-2D62-471A-B724-D5FFE3454A03}"/>
              </a:ext>
            </a:extLst>
          </p:cNvPr>
          <p:cNvSpPr txBox="1"/>
          <p:nvPr/>
        </p:nvSpPr>
        <p:spPr>
          <a:xfrm>
            <a:off x="1104900" y="1502688"/>
            <a:ext cx="56769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Il ne faut pas confondre « libre » &amp; « gratuit », mais plutôt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/>
              <a:t>Libre [de droits]   </a:t>
            </a:r>
            <a:r>
              <a:rPr lang="fr-FR" dirty="0" smtClean="0"/>
              <a:t>    propriétaire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/>
              <a:t>Gratuit   </a:t>
            </a:r>
            <a:r>
              <a:rPr lang="fr-FR" dirty="0" smtClean="0"/>
              <a:t>   payant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Ce sont 2 dimensions différentes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/>
              <a:t>Une image propriétaire (avec des droits) peut être payante ou gratuite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/>
              <a:t>De même, une image libre (de droits) peut être payante ou gratuite.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Les images peuvent être 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/>
              <a:t>Gratuites mais non libres (de droits)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/>
              <a:t>Libres de droits mais payantes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r-FR" dirty="0"/>
              <a:t>Les deux : à la fois gratuites et libres de droits</a:t>
            </a:r>
          </a:p>
        </p:txBody>
      </p:sp>
      <p:pic>
        <p:nvPicPr>
          <p:cNvPr id="1026" name="Picture 2" descr="Où trouver des images libres de droits et gratuites sur Internet ?">
            <a:extLst>
              <a:ext uri="{FF2B5EF4-FFF2-40B4-BE49-F238E27FC236}">
                <a16:creationId xmlns:a16="http://schemas.microsoft.com/office/drawing/2014/main" id="{2363B335-4101-4030-9017-F5DDD153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1324176"/>
            <a:ext cx="2466975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s libres de droits : Les 50 meilleures banques d'images gratuites -  Canva">
            <a:extLst>
              <a:ext uri="{FF2B5EF4-FFF2-40B4-BE49-F238E27FC236}">
                <a16:creationId xmlns:a16="http://schemas.microsoft.com/office/drawing/2014/main" id="{1243F1D3-7B57-439B-BF39-53633449C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" b="6222"/>
          <a:stretch/>
        </p:blipFill>
        <p:spPr bwMode="auto">
          <a:xfrm>
            <a:off x="9780656" y="1305718"/>
            <a:ext cx="2124075" cy="1853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5A04F36-FADE-4354-BE56-B11A31B33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3" y="3590925"/>
            <a:ext cx="4908618" cy="2873809"/>
          </a:xfrm>
          <a:prstGeom prst="rect">
            <a:avLst/>
          </a:prstGeom>
        </p:spPr>
      </p:pic>
      <p:pic>
        <p:nvPicPr>
          <p:cNvPr id="1030" name="Picture 6" descr="Fauve (groupe) — Wikipédia">
            <a:extLst>
              <a:ext uri="{FF2B5EF4-FFF2-40B4-BE49-F238E27FC236}">
                <a16:creationId xmlns:a16="http://schemas.microsoft.com/office/drawing/2014/main" id="{6F449135-0AB8-403C-9D4E-0C084073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9" y="2437443"/>
            <a:ext cx="233362" cy="2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Fauve (groupe) — Wikipédia">
            <a:extLst>
              <a:ext uri="{FF2B5EF4-FFF2-40B4-BE49-F238E27FC236}">
                <a16:creationId xmlns:a16="http://schemas.microsoft.com/office/drawing/2014/main" id="{75AAC9DC-04D2-4C97-949E-C1B85C922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2713668"/>
            <a:ext cx="233362" cy="2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79F43-7393-447C-8881-2C5D5092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Vérifier la licence d’une image sur Google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9F2E0-2FEF-47A8-881A-9012F96A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6257925" cy="4572000"/>
          </a:xfrm>
        </p:spPr>
        <p:txBody>
          <a:bodyPr/>
          <a:lstStyle/>
          <a:p>
            <a:r>
              <a:rPr lang="fr-FR" dirty="0"/>
              <a:t>Les images appartiennent à ceux qui les créent et les photos à ceux qui les prennent, donc en principe vous ne pouvez utiliser que ce que vous avez créé</a:t>
            </a:r>
          </a:p>
          <a:p>
            <a:r>
              <a:rPr lang="fr-FR" dirty="0"/>
              <a:t>Comment savoir si une image est protégée par des droits d’auteur ? </a:t>
            </a:r>
          </a:p>
          <a:p>
            <a:r>
              <a:rPr lang="fr-FR" dirty="0"/>
              <a:t>Recherche Inversée par image :</a:t>
            </a:r>
          </a:p>
          <a:p>
            <a:pPr lvl="1"/>
            <a:r>
              <a:rPr lang="fr-FR" dirty="0"/>
              <a:t>Google Image : images.google.fr : retrouver la source d’une image pour en vérifier les droits</a:t>
            </a:r>
          </a:p>
          <a:p>
            <a:r>
              <a:rPr lang="fr-FR" dirty="0"/>
              <a:t>Recherche avancée d’images : </a:t>
            </a:r>
          </a:p>
          <a:p>
            <a:pPr lvl="1"/>
            <a:r>
              <a:rPr lang="fr-FR" dirty="0"/>
              <a:t>Google Image : Option « Outil » </a:t>
            </a:r>
            <a:r>
              <a:rPr lang="fr-FR" dirty="0">
                <a:latin typeface="Franklin Gothic Medium" panose="020B0603020102020204" pitchFamily="34" charset="0"/>
              </a:rPr>
              <a:t>► </a:t>
            </a:r>
            <a:r>
              <a:rPr lang="fr-FR" dirty="0"/>
              <a:t>« Droits d’usage » </a:t>
            </a:r>
            <a:r>
              <a:rPr lang="fr-FR" dirty="0">
                <a:latin typeface="Franklin Gothic Medium" panose="020B0603020102020204" pitchFamily="34" charset="0"/>
              </a:rPr>
              <a:t>► </a:t>
            </a:r>
            <a:r>
              <a:rPr lang="fr-FR" dirty="0"/>
              <a:t>« Licences </a:t>
            </a:r>
            <a:r>
              <a:rPr lang="fr-FR" dirty="0" err="1"/>
              <a:t>Creatives</a:t>
            </a:r>
            <a:r>
              <a:rPr lang="fr-FR" dirty="0"/>
              <a:t> Commons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026A71-1006-41FB-A08D-3625DD5D3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050" y="1667979"/>
            <a:ext cx="4314825" cy="2579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87E4D0-430A-44A3-893E-C1C13C29B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5" y="5512612"/>
            <a:ext cx="6549530" cy="124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5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térature académique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71_TF03431380_TF03431380.potx" id="{3EB80C2F-3DBD-42BA-8FFE-45D13301C271}" vid="{18AA12EE-0616-4C76-8CBB-BEAD487DA71A}"/>
    </a:ext>
  </a:extLst>
</a:theme>
</file>

<file path=ppt/theme/theme2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BF7416E-521B-452D-A86A-B7075396C3CE}">
  <we:reference id="wa104381063" version="1.0.0.1" store="fr-FR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4873beb7-5857-4685-be1f-d57550cc96c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académique avec rayures et ruban (grand écran)</Template>
  <TotalTime>26</TotalTime>
  <Words>687</Words>
  <Application>Microsoft Office PowerPoint</Application>
  <PresentationFormat>Grand écran</PresentationFormat>
  <Paragraphs>89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Euphemia</vt:lpstr>
      <vt:lpstr>Franklin Gothic Book</vt:lpstr>
      <vt:lpstr>Franklin Gothic Medium</vt:lpstr>
      <vt:lpstr>Wingdings</vt:lpstr>
      <vt:lpstr>Littérature académique 16:9</vt:lpstr>
      <vt:lpstr>Ressources Éducatives libres</vt:lpstr>
      <vt:lpstr>Où &amp; Comment chercher une REL ?</vt:lpstr>
      <vt:lpstr>Des sites francophones dédiés aux REL </vt:lpstr>
      <vt:lpstr>Des sites anglophones dédiés </vt:lpstr>
      <vt:lpstr>Des compétences pour la recherche de REL</vt:lpstr>
      <vt:lpstr>Comment identifier les REL ?</vt:lpstr>
      <vt:lpstr>RECHERCHE DE RESSOURCES LIBRES POUR CRÉER DES REL</vt:lpstr>
      <vt:lpstr>Image libre et/ou gratuite</vt:lpstr>
      <vt:lpstr>Vérifier la licence d’une image sur Google</vt:lpstr>
      <vt:lpstr>Vérifier la licence d’une vidéo YouTube</vt:lpstr>
      <vt:lpstr>Sources d’images libres et/ou gratuites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Ressources Éducatives libres</dc:title>
  <dc:creator>Mokhtar Ben Henda</dc:creator>
  <cp:lastModifiedBy>Mokhtar Ben Henda</cp:lastModifiedBy>
  <cp:revision>229</cp:revision>
  <dcterms:created xsi:type="dcterms:W3CDTF">2020-11-08T21:35:05Z</dcterms:created>
  <dcterms:modified xsi:type="dcterms:W3CDTF">2024-12-17T16:20:31Z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