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 Bold" charset="0"/>
      <p:regular r:id="rId11"/>
    </p:embeddedFont>
    <p:embeddedFont>
      <p:font typeface="Arimo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Open Sans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39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1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7.svg"/><Relationship Id="rId5" Type="http://schemas.openxmlformats.org/officeDocument/2006/relationships/image" Target="../media/image43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6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3.svg"/><Relationship Id="rId3" Type="http://schemas.openxmlformats.org/officeDocument/2006/relationships/image" Target="../media/image59.svg"/><Relationship Id="rId7" Type="http://schemas.openxmlformats.org/officeDocument/2006/relationships/image" Target="../media/image29.svg"/><Relationship Id="rId12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2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6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1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7.svg"/><Relationship Id="rId5" Type="http://schemas.openxmlformats.org/officeDocument/2006/relationships/image" Target="../media/image43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60016" y="6076061"/>
            <a:ext cx="2849926" cy="28499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456928" y="4375682"/>
            <a:ext cx="2437408" cy="38411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5118949" y="-757749"/>
            <a:ext cx="7227085" cy="965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244399" y="6296275"/>
            <a:ext cx="1431233" cy="30869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074960" y="4810759"/>
            <a:ext cx="2358427" cy="8618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341372" y="7795475"/>
            <a:ext cx="2077221" cy="1801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732817" y="1028700"/>
            <a:ext cx="1294331" cy="18490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76398" y="5109553"/>
            <a:ext cx="2335970" cy="19330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74625">
            <a:off x="4089593" y="3357200"/>
            <a:ext cx="8644549" cy="35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3"/>
              </a:lnSpc>
            </a:pPr>
            <a:r>
              <a:rPr lang="en-US" sz="8099">
                <a:solidFill>
                  <a:srgbClr val="E8C16E"/>
                </a:solidFill>
                <a:latin typeface="Pluma"/>
              </a:rPr>
              <a:t>LE RYTHME DE LA LANGUE FRANÇAISE</a:t>
            </a:r>
          </a:p>
          <a:p>
            <a:pPr algn="ctr">
              <a:lnSpc>
                <a:spcPts val="9233"/>
              </a:lnSpc>
            </a:pPr>
            <a:endParaRPr lang="en-US" sz="8099">
              <a:solidFill>
                <a:srgbClr val="E8C16E"/>
              </a:solidFill>
              <a:latin typeface="Pluma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675632" y="2068338"/>
            <a:ext cx="2335970" cy="1933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1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02432" y="1855566"/>
            <a:ext cx="3060383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86854" y="5970366"/>
            <a:ext cx="2044035" cy="32212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742806" y="5143500"/>
            <a:ext cx="1942762" cy="2369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70937" y="2561625"/>
            <a:ext cx="9146127" cy="51637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68153">
            <a:off x="13150008" y="1711627"/>
            <a:ext cx="1273893" cy="348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5"/>
              </a:lnSpc>
            </a:pPr>
            <a:r>
              <a:rPr lang="en-US" sz="1180">
                <a:solidFill>
                  <a:srgbClr val="EB8367"/>
                </a:solidFill>
                <a:latin typeface="Pluma"/>
              </a:rPr>
              <a:t>UNDERSTANDING</a:t>
            </a:r>
          </a:p>
          <a:p>
            <a:pPr algn="r">
              <a:lnSpc>
                <a:spcPts val="1345"/>
              </a:lnSpc>
            </a:pPr>
            <a:r>
              <a:rPr lang="en-US" sz="1180">
                <a:solidFill>
                  <a:srgbClr val="EB8367"/>
                </a:solidFill>
                <a:latin typeface="Pluma"/>
              </a:rPr>
              <a:t>THE LESSON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1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830912" y="1649899"/>
            <a:ext cx="8626176" cy="69872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66808" y="3616231"/>
            <a:ext cx="862617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Le propre rythme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61430" y="8767127"/>
            <a:ext cx="31389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le français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12021" y="8767127"/>
            <a:ext cx="24639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l'anglais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02551" y="8767127"/>
            <a:ext cx="21904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l'italien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1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286113" flipV="1">
            <a:off x="2067823" y="-59111"/>
            <a:ext cx="5648199" cy="75435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0000">
            <a:off x="10282170" y="4587347"/>
            <a:ext cx="9874615" cy="4381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44100" y="4816127"/>
            <a:ext cx="7315200" cy="11795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44100" y="6417089"/>
            <a:ext cx="7315200" cy="1179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44100" y="8078724"/>
            <a:ext cx="7315200" cy="11795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379631">
            <a:off x="6883773" y="4833353"/>
            <a:ext cx="2097590" cy="35173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85074" y="5726522"/>
            <a:ext cx="1406710" cy="13811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14330" y="5212172"/>
            <a:ext cx="684529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A505E"/>
                </a:solidFill>
                <a:latin typeface="More Sugar Thin"/>
              </a:rPr>
              <a:t>Une langue basée sur les syllabes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14330" y="6721127"/>
            <a:ext cx="684529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A505E"/>
                </a:solidFill>
                <a:latin typeface="More Sugar Thin"/>
              </a:rPr>
              <a:t>Toutes les syllabes = la même durée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79052" y="8382762"/>
            <a:ext cx="684529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A505E"/>
                </a:solidFill>
                <a:latin typeface="More Sugar Thin"/>
              </a:rPr>
              <a:t>Ex : Je vais changer = ta ta ta ta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066779" y="1028700"/>
            <a:ext cx="2077221" cy="18019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44100" y="2398911"/>
            <a:ext cx="1598352" cy="156638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-70310">
            <a:off x="1040668" y="3134471"/>
            <a:ext cx="6592151" cy="118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8000">
                <a:solidFill>
                  <a:srgbClr val="EB8367"/>
                </a:solidFill>
                <a:latin typeface="Pluma"/>
              </a:rPr>
              <a:t>LE FRANÇAIS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786892" y="5143500"/>
            <a:ext cx="4778323" cy="56800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32325">
            <a:off x="871742" y="5425727"/>
            <a:ext cx="2604135" cy="35013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1249474" y="3716976"/>
            <a:ext cx="4313524" cy="57609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32325">
            <a:off x="7036135" y="5425727"/>
            <a:ext cx="2604135" cy="35013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7352955" y="3690553"/>
            <a:ext cx="4494586" cy="60027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13506479" y="4606972"/>
            <a:ext cx="4778323" cy="56800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32325">
            <a:off x="13056903" y="5425727"/>
            <a:ext cx="2604135" cy="35013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13970098" y="3814646"/>
            <a:ext cx="3644255" cy="48671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25053" y="3295467"/>
            <a:ext cx="912496" cy="8743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687752" y="3295467"/>
            <a:ext cx="912496" cy="8743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83145" y="3295467"/>
            <a:ext cx="912496" cy="8743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1805282"/>
            <a:ext cx="1145109" cy="11242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114191" y="1805282"/>
            <a:ext cx="1145109" cy="11242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552278" y="1075837"/>
            <a:ext cx="13183445" cy="1325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9"/>
              </a:lnSpc>
            </a:pPr>
            <a:r>
              <a:rPr lang="en-US" sz="8999">
                <a:solidFill>
                  <a:srgbClr val="F5F4F0"/>
                </a:solidFill>
                <a:latin typeface="Pluma"/>
              </a:rPr>
              <a:t>LE FRANÇAIS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6892" y="5180815"/>
            <a:ext cx="4788816" cy="275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4"/>
              </a:lnSpc>
              <a:spcBef>
                <a:spcPct val="0"/>
              </a:spcBef>
            </a:pPr>
            <a:r>
              <a:rPr lang="en-US" sz="3953">
                <a:solidFill>
                  <a:srgbClr val="000000"/>
                </a:solidFill>
                <a:latin typeface="Open Sans"/>
              </a:rPr>
              <a:t>L’accentuation produite en français parlé de tous les jours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1597" y="4799361"/>
            <a:ext cx="4920204" cy="365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7"/>
              </a:lnSpc>
              <a:spcBef>
                <a:spcPct val="0"/>
              </a:spcBef>
            </a:pPr>
            <a:r>
              <a:rPr lang="en-US" sz="4155" dirty="0">
                <a:solidFill>
                  <a:srgbClr val="000000"/>
                </a:solidFill>
                <a:latin typeface="Open Sans"/>
              </a:rPr>
              <a:t>Un accent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très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prévisible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: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situé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principalement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sur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dernière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syllabe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du </a:t>
            </a:r>
            <a:r>
              <a:rPr lang="en-US" sz="4155" dirty="0" err="1">
                <a:solidFill>
                  <a:srgbClr val="000000"/>
                </a:solidFill>
                <a:latin typeface="Open Sans"/>
              </a:rPr>
              <a:t>groupe</a:t>
            </a:r>
            <a:r>
              <a:rPr lang="en-US" sz="4155" dirty="0">
                <a:solidFill>
                  <a:srgbClr val="000000"/>
                </a:solidFill>
                <a:latin typeface="Open Sans"/>
              </a:rPr>
              <a:t> de mots.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58044" y="4799361"/>
            <a:ext cx="482995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3638" lvl="1" indent="-426819" algn="ctr">
              <a:lnSpc>
                <a:spcPts val="5535"/>
              </a:lnSpc>
              <a:buFont typeface="Arial"/>
              <a:buChar char="•"/>
            </a:pPr>
            <a:r>
              <a:rPr lang="en-US" sz="3900" dirty="0" err="1">
                <a:solidFill>
                  <a:srgbClr val="000000"/>
                </a:solidFill>
                <a:latin typeface="Open Sans"/>
              </a:rPr>
              <a:t>U</a:t>
            </a:r>
            <a:r>
              <a:rPr lang="en-US" sz="3900" dirty="0" err="1" smtClean="0">
                <a:solidFill>
                  <a:srgbClr val="000000"/>
                </a:solidFill>
                <a:latin typeface="Open Sans"/>
              </a:rPr>
              <a:t>ne</a:t>
            </a:r>
            <a:r>
              <a:rPr lang="en-US" sz="39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900" dirty="0">
                <a:solidFill>
                  <a:srgbClr val="000000"/>
                </a:solidFill>
                <a:latin typeface="Open Sans"/>
              </a:rPr>
              <a:t>petite </a:t>
            </a:r>
            <a:r>
              <a:rPr lang="en-US" sz="3900" dirty="0" err="1">
                <a:solidFill>
                  <a:srgbClr val="000000"/>
                </a:solidFill>
                <a:latin typeface="Open Sans"/>
              </a:rPr>
              <a:t>mai</a:t>
            </a:r>
            <a:r>
              <a:rPr lang="en-US" sz="3900" dirty="0" err="1">
                <a:solidFill>
                  <a:srgbClr val="000000"/>
                </a:solidFill>
                <a:latin typeface="Open Sans Bold"/>
              </a:rPr>
              <a:t>son</a:t>
            </a:r>
            <a:r>
              <a:rPr lang="en-US" sz="3900" dirty="0">
                <a:solidFill>
                  <a:srgbClr val="000000"/>
                </a:solidFill>
                <a:latin typeface="Open Sans"/>
              </a:rPr>
              <a:t>  </a:t>
            </a:r>
          </a:p>
          <a:p>
            <a:pPr marL="853638" lvl="1" indent="-426819" algn="ctr">
              <a:lnSpc>
                <a:spcPts val="5535"/>
              </a:lnSpc>
              <a:buFont typeface="Arial"/>
              <a:buChar char="•"/>
            </a:pPr>
            <a:r>
              <a:rPr lang="en-US" sz="3953" dirty="0" err="1" smtClean="0">
                <a:solidFill>
                  <a:srgbClr val="000000"/>
                </a:solidFill>
                <a:sym typeface="Open Sans"/>
              </a:rPr>
              <a:t>U</a:t>
            </a:r>
            <a:r>
              <a:rPr lang="en-US" sz="3953" dirty="0" err="1" smtClean="0">
                <a:solidFill>
                  <a:srgbClr val="000000"/>
                </a:solidFill>
                <a:sym typeface="Open Sans"/>
              </a:rPr>
              <a:t>ne</a:t>
            </a:r>
            <a:r>
              <a:rPr lang="en-US" sz="3953" dirty="0" smtClean="0">
                <a:solidFill>
                  <a:srgbClr val="000000"/>
                </a:solidFill>
                <a:sym typeface="Open Sans"/>
              </a:rPr>
              <a:t> </a:t>
            </a:r>
            <a:r>
              <a:rPr lang="en-US" sz="3953" dirty="0">
                <a:solidFill>
                  <a:srgbClr val="000000"/>
                </a:solidFill>
                <a:sym typeface="Open Sans"/>
              </a:rPr>
              <a:t>petite </a:t>
            </a:r>
            <a:r>
              <a:rPr lang="en-US" sz="3953" dirty="0" err="1">
                <a:solidFill>
                  <a:srgbClr val="000000"/>
                </a:solidFill>
                <a:sym typeface="Open Sans"/>
              </a:rPr>
              <a:t>maison</a:t>
            </a:r>
            <a:r>
              <a:rPr lang="en-US" sz="3953" dirty="0">
                <a:solidFill>
                  <a:srgbClr val="000000"/>
                </a:solidFill>
                <a:sym typeface="Open Sans"/>
              </a:rPr>
              <a:t>  </a:t>
            </a:r>
            <a:r>
              <a:rPr lang="en-US" sz="3953" dirty="0">
                <a:solidFill>
                  <a:srgbClr val="000000"/>
                </a:solidFill>
                <a:latin typeface="Open Sans Bold"/>
              </a:rPr>
              <a:t>blanch</a:t>
            </a:r>
            <a:r>
              <a:rPr lang="en-US" sz="3953" dirty="0">
                <a:solidFill>
                  <a:srgbClr val="000000"/>
                </a:solidFill>
                <a:latin typeface="Open Sans"/>
              </a:rPr>
              <a:t>e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04450" y="3390900"/>
            <a:ext cx="6232938" cy="45188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2911983" y="4910983"/>
            <a:ext cx="3722721" cy="4971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72523">
            <a:off x="11686950" y="6299151"/>
            <a:ext cx="3395266" cy="3221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966913" y="4320114"/>
            <a:ext cx="1750660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8358780"/>
            <a:ext cx="3320376" cy="8995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47750"/>
            <a:ext cx="13452456" cy="72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6"/>
              </a:lnSpc>
            </a:pPr>
            <a:r>
              <a:rPr lang="en-US" sz="4900">
                <a:solidFill>
                  <a:srgbClr val="EB8367"/>
                </a:solidFill>
                <a:latin typeface="Pluma"/>
              </a:rPr>
              <a:t>QU’EST-CE QU’UN GROUPE RYTHMIQUE EN FRANÇAIS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410954"/>
            <a:ext cx="10087316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7A505E"/>
                </a:solidFill>
                <a:latin typeface="Arimo"/>
              </a:rPr>
              <a:t>Un groupe rythmique est un groupe de mots prononcés en un seul souffle et il correspond souvent à une idée. La connaissance des sons du français est indispensable. Les phrases ne sont pas constituées de mots mais de groupes de mots.</a:t>
            </a:r>
          </a:p>
          <a:p>
            <a:pPr>
              <a:lnSpc>
                <a:spcPts val="4200"/>
              </a:lnSpc>
            </a:pPr>
            <a:endParaRPr lang="en-US" sz="4199">
              <a:solidFill>
                <a:srgbClr val="7A505E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08640" y="1332629"/>
            <a:ext cx="1750660" cy="14486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1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53729" y="2645522"/>
            <a:ext cx="6232938" cy="45188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05261" y="1028700"/>
            <a:ext cx="3454039" cy="5443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12716604" y="5339421"/>
            <a:ext cx="3294218" cy="43996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3451019"/>
            <a:ext cx="10198861" cy="10517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5017377"/>
            <a:ext cx="10198861" cy="1051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6760127"/>
            <a:ext cx="10198861" cy="1051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57067">
            <a:off x="13109696" y="5424070"/>
            <a:ext cx="2508035" cy="133609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66800"/>
            <a:ext cx="12611849" cy="12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7"/>
              </a:lnSpc>
            </a:pPr>
            <a:r>
              <a:rPr lang="en-US" sz="8199">
                <a:solidFill>
                  <a:srgbClr val="F5F4F0"/>
                </a:solidFill>
                <a:latin typeface="Pluma"/>
              </a:rPr>
              <a:t>LES CARACTÉRISTIQUES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1316" y="5257506"/>
            <a:ext cx="9173630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8" lvl="1" indent="-356234" algn="ctr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7A505E"/>
                </a:solidFill>
                <a:latin typeface="More Sugar Thin"/>
              </a:rPr>
              <a:t>les mots ne peuvent jamais être divisés</a:t>
            </a:r>
          </a:p>
          <a:p>
            <a:pPr algn="ctr">
              <a:lnSpc>
                <a:spcPts val="4619"/>
              </a:lnSpc>
            </a:pPr>
            <a:endParaRPr lang="en-US" sz="3299">
              <a:solidFill>
                <a:srgbClr val="7A505E"/>
              </a:solidFill>
              <a:latin typeface="More Sugar Thi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7343" y="6994952"/>
            <a:ext cx="9521919" cy="59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8" lvl="1" indent="-367029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505E"/>
                </a:solidFill>
                <a:latin typeface="More Sugar Thin"/>
              </a:rPr>
              <a:t>assez courts : 3  à 7  syllabes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232325">
            <a:off x="11651661" y="7224672"/>
            <a:ext cx="2604135" cy="350135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41316" y="3691148"/>
            <a:ext cx="952191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8" lvl="1" indent="-356234" algn="ctr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More Sugar Thin"/>
              </a:rPr>
              <a:t>correspond à un ou plusieurs groupes d’idées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0" y="4606972"/>
            <a:ext cx="4778323" cy="56800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32325">
            <a:off x="871742" y="5425727"/>
            <a:ext cx="2604135" cy="35013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1561230" y="4184548"/>
            <a:ext cx="2894590" cy="38658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32325">
            <a:off x="7036135" y="5425727"/>
            <a:ext cx="2604135" cy="35013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7696705" y="4184548"/>
            <a:ext cx="2894590" cy="38658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13506479" y="4606972"/>
            <a:ext cx="4778323" cy="56800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32325">
            <a:off x="13056903" y="5425727"/>
            <a:ext cx="2604135" cy="35013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86113" flipV="1">
            <a:off x="13832179" y="4184548"/>
            <a:ext cx="2894590" cy="38658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552278" y="4169804"/>
            <a:ext cx="912496" cy="8743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687752" y="4169804"/>
            <a:ext cx="912496" cy="8743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23227" y="4169804"/>
            <a:ext cx="912496" cy="8743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1805282"/>
            <a:ext cx="1145109" cy="11242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114191" y="1805282"/>
            <a:ext cx="1145109" cy="11242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01255" y="1539000"/>
            <a:ext cx="13183445" cy="2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7"/>
              </a:lnSpc>
            </a:pPr>
            <a:r>
              <a:rPr lang="en-US" sz="6699">
                <a:solidFill>
                  <a:srgbClr val="F5F4F0"/>
                </a:solidFill>
                <a:latin typeface="Pluma"/>
              </a:rPr>
              <a:t>QUELQUES CATÉGORIES GÉNÉRALES </a:t>
            </a:r>
          </a:p>
          <a:p>
            <a:pPr algn="ctr">
              <a:lnSpc>
                <a:spcPts val="10259"/>
              </a:lnSpc>
            </a:pPr>
            <a:endParaRPr lang="en-US" sz="6699">
              <a:solidFill>
                <a:srgbClr val="F5F4F0"/>
              </a:solidFill>
              <a:latin typeface="Plum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5308308"/>
            <a:ext cx="3959651" cy="171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More Sugar Thin"/>
              </a:rPr>
              <a:t>Groupe nominal :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More Sugar Thin"/>
              </a:rPr>
              <a:t>Les nouveaux étudiants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64175" y="5308308"/>
            <a:ext cx="3959651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More Sugar Thin"/>
              </a:rPr>
              <a:t> Groupe verbal : veulent réviser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99649" y="5521232"/>
            <a:ext cx="3959651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More Sugar Thin"/>
              </a:rPr>
              <a:t>Groupe prépositionnel : avant le Tet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111" r="7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689257" y="1245973"/>
            <a:ext cx="6858000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Open Sans Bold</vt:lpstr>
      <vt:lpstr>Arimo</vt:lpstr>
      <vt:lpstr>More Sugar Thin</vt:lpstr>
      <vt:lpstr>Calibri</vt:lpstr>
      <vt:lpstr>Pluma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rythme de la langue française</dc:title>
  <dc:creator>Duong Thi Quynh Nga</dc:creator>
  <cp:lastModifiedBy>Windows User</cp:lastModifiedBy>
  <cp:revision>3</cp:revision>
  <dcterms:created xsi:type="dcterms:W3CDTF">2006-08-16T00:00:00Z</dcterms:created>
  <dcterms:modified xsi:type="dcterms:W3CDTF">2022-01-22T14:12:08Z</dcterms:modified>
  <dc:identifier>DAE2LeRUFzk</dc:identifier>
</cp:coreProperties>
</file>