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1" r:id="rId1"/>
  </p:sldMasterIdLst>
  <p:sldIdLst>
    <p:sldId id="256" r:id="rId2"/>
    <p:sldId id="287" r:id="rId3"/>
    <p:sldId id="288" r:id="rId4"/>
    <p:sldId id="286" r:id="rId5"/>
    <p:sldId id="293" r:id="rId6"/>
    <p:sldId id="290" r:id="rId7"/>
    <p:sldId id="291" r:id="rId8"/>
    <p:sldId id="292" r:id="rId9"/>
    <p:sldId id="295" r:id="rId10"/>
    <p:sldId id="294" r:id="rId11"/>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08" y="44"/>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5" name="Footer Placeholder 4"/>
          <p:cNvSpPr>
            <a:spLocks noGrp="1"/>
          </p:cNvSpPr>
          <p:nvPr>
            <p:ph type="ftr" sz="quarter" idx="11"/>
          </p:nvPr>
        </p:nvSpPr>
        <p:spPr>
          <a:xfrm>
            <a:off x="1127124" y="329307"/>
            <a:ext cx="5943668" cy="309201"/>
          </a:xfrm>
          <a:prstGeom prst="rect">
            <a:avLst/>
          </a:prstGeom>
        </p:spPr>
        <p:txBody>
          <a:bodyPr/>
          <a:lstStyle/>
          <a:p>
            <a:endParaRPr lang="fr-FR"/>
          </a:p>
        </p:txBody>
      </p:sp>
      <p:sp>
        <p:nvSpPr>
          <p:cNvPr id="6" name="Slide Number Placeholder 5"/>
          <p:cNvSpPr>
            <a:spLocks noGrp="1"/>
          </p:cNvSpPr>
          <p:nvPr>
            <p:ph type="sldNum" sz="quarter" idx="12"/>
          </p:nvPr>
        </p:nvSpPr>
        <p:spPr>
          <a:xfrm>
            <a:off x="9924392" y="134930"/>
            <a:ext cx="811019" cy="503578"/>
          </a:xfrm>
          <a:prstGeom prst="rect">
            <a:avLst/>
          </a:prstGeom>
        </p:spPr>
        <p:txBody>
          <a:bodyPr/>
          <a:lstStyle/>
          <a:p>
            <a:fld id="{B6F15528-21DE-4FAA-801E-634DDDAF4B2B}" type="slidenum">
              <a:rPr lang="fr-FR" smtClean="0"/>
              <a:t>‹N°›</a:t>
            </a:fld>
            <a:endParaRPr lang="fr-F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0175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5" name="Footer Placeholder 4"/>
          <p:cNvSpPr>
            <a:spLocks noGrp="1"/>
          </p:cNvSpPr>
          <p:nvPr>
            <p:ph type="ftr" sz="quarter" idx="11"/>
          </p:nvPr>
        </p:nvSpPr>
        <p:spPr>
          <a:xfrm>
            <a:off x="1130270" y="329307"/>
            <a:ext cx="5938836" cy="309201"/>
          </a:xfrm>
          <a:prstGeom prst="rect">
            <a:avLst/>
          </a:prstGeom>
        </p:spPr>
        <p:txBody>
          <a:bodyPr/>
          <a:lstStyle/>
          <a:p>
            <a:endParaRPr lang="fr-FR"/>
          </a:p>
        </p:txBody>
      </p:sp>
      <p:sp>
        <p:nvSpPr>
          <p:cNvPr id="6" name="Slide Number Placeholder 5"/>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6797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5" name="Footer Placeholder 4"/>
          <p:cNvSpPr>
            <a:spLocks noGrp="1"/>
          </p:cNvSpPr>
          <p:nvPr>
            <p:ph type="ftr" sz="quarter" idx="11"/>
          </p:nvPr>
        </p:nvSpPr>
        <p:spPr>
          <a:xfrm>
            <a:off x="1130270" y="329307"/>
            <a:ext cx="5938836" cy="309201"/>
          </a:xfrm>
          <a:prstGeom prst="rect">
            <a:avLst/>
          </a:prstGeom>
        </p:spPr>
        <p:txBody>
          <a:bodyPr/>
          <a:lstStyle/>
          <a:p>
            <a:endParaRPr lang="fr-FR"/>
          </a:p>
        </p:txBody>
      </p:sp>
      <p:sp>
        <p:nvSpPr>
          <p:cNvPr id="6" name="Slide Number Placeholder 5"/>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27661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39545" y="342421"/>
            <a:ext cx="10563603" cy="456492"/>
          </a:xfrm>
        </p:spPr>
        <p:txBody>
          <a:bodyPr/>
          <a:lstStyle>
            <a:lvl1pPr>
              <a:defRPr b="1">
                <a:effectLst>
                  <a:outerShdw blurRad="38100" dist="38100" dir="2700000" algn="tl">
                    <a:srgbClr val="000000">
                      <a:alpha val="43137"/>
                    </a:srgbClr>
                  </a:outerShdw>
                </a:effectLst>
              </a:defRPr>
            </a:lvl1pPr>
          </a:lstStyle>
          <a:p>
            <a:r>
              <a:rPr lang="fr-FR" dirty="0"/>
              <a:t>Modifiez le style du titre</a:t>
            </a:r>
            <a:endParaRPr lang="en-US" dirty="0"/>
          </a:p>
        </p:txBody>
      </p:sp>
      <p:sp>
        <p:nvSpPr>
          <p:cNvPr id="3" name="Content Placeholder 2"/>
          <p:cNvSpPr>
            <a:spLocks noGrp="1"/>
          </p:cNvSpPr>
          <p:nvPr>
            <p:ph idx="1"/>
          </p:nvPr>
        </p:nvSpPr>
        <p:spPr>
          <a:xfrm>
            <a:off x="642421" y="1219200"/>
            <a:ext cx="5834580" cy="4800600"/>
          </a:xfrm>
        </p:spPr>
        <p:txBody>
          <a:bodyPr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644943" y="838200"/>
            <a:ext cx="10571378" cy="155448"/>
          </a:xfrm>
          <a:prstGeom prst="rect">
            <a:avLst/>
          </a:prstGeom>
          <a:noFill/>
          <a:ln>
            <a:noFill/>
          </a:ln>
        </p:spPr>
      </p:pic>
    </p:spTree>
    <p:extLst>
      <p:ext uri="{BB962C8B-B14F-4D97-AF65-F5344CB8AC3E}">
        <p14:creationId xmlns:p14="http://schemas.microsoft.com/office/powerpoint/2010/main" val="101531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5" name="Footer Placeholder 4"/>
          <p:cNvSpPr>
            <a:spLocks noGrp="1"/>
          </p:cNvSpPr>
          <p:nvPr>
            <p:ph type="ftr" sz="quarter" idx="11"/>
          </p:nvPr>
        </p:nvSpPr>
        <p:spPr>
          <a:xfrm>
            <a:off x="1130270" y="329307"/>
            <a:ext cx="5938836" cy="309201"/>
          </a:xfrm>
          <a:prstGeom prst="rect">
            <a:avLst/>
          </a:prstGeom>
        </p:spPr>
        <p:txBody>
          <a:bodyPr/>
          <a:lstStyle/>
          <a:p>
            <a:endParaRPr lang="fr-FR"/>
          </a:p>
        </p:txBody>
      </p:sp>
      <p:sp>
        <p:nvSpPr>
          <p:cNvPr id="6" name="Slide Number Placeholder 5"/>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44267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6" name="Footer Placeholder 5"/>
          <p:cNvSpPr>
            <a:spLocks noGrp="1"/>
          </p:cNvSpPr>
          <p:nvPr>
            <p:ph type="ftr" sz="quarter" idx="11"/>
          </p:nvPr>
        </p:nvSpPr>
        <p:spPr>
          <a:xfrm>
            <a:off x="1130270" y="329307"/>
            <a:ext cx="5938836" cy="309201"/>
          </a:xfrm>
          <a:prstGeom prst="rect">
            <a:avLst/>
          </a:prstGeom>
        </p:spPr>
        <p:txBody>
          <a:bodyPr/>
          <a:lstStyle/>
          <a:p>
            <a:endParaRPr lang="fr-FR"/>
          </a:p>
        </p:txBody>
      </p:sp>
      <p:sp>
        <p:nvSpPr>
          <p:cNvPr id="7" name="Slide Number Placeholder 6"/>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7749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29166" y="2974448"/>
            <a:ext cx="4645152" cy="24938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094337" y="2971669"/>
            <a:ext cx="4645152" cy="248719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8" name="Footer Placeholder 7"/>
          <p:cNvSpPr>
            <a:spLocks noGrp="1"/>
          </p:cNvSpPr>
          <p:nvPr>
            <p:ph type="ftr" sz="quarter" idx="11"/>
          </p:nvPr>
        </p:nvSpPr>
        <p:spPr>
          <a:xfrm>
            <a:off x="1130270" y="329307"/>
            <a:ext cx="5938836" cy="309201"/>
          </a:xfrm>
          <a:prstGeom prst="rect">
            <a:avLst/>
          </a:prstGeom>
        </p:spPr>
        <p:txBody>
          <a:bodyPr/>
          <a:lstStyle/>
          <a:p>
            <a:endParaRPr lang="fr-FR"/>
          </a:p>
        </p:txBody>
      </p:sp>
      <p:sp>
        <p:nvSpPr>
          <p:cNvPr id="9" name="Slide Number Placeholder 8"/>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8493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4" name="Footer Placeholder 3"/>
          <p:cNvSpPr>
            <a:spLocks noGrp="1"/>
          </p:cNvSpPr>
          <p:nvPr>
            <p:ph type="ftr" sz="quarter" idx="11"/>
          </p:nvPr>
        </p:nvSpPr>
        <p:spPr>
          <a:xfrm>
            <a:off x="1130270" y="329307"/>
            <a:ext cx="5938836" cy="309201"/>
          </a:xfrm>
          <a:prstGeom prst="rect">
            <a:avLst/>
          </a:prstGeom>
        </p:spPr>
        <p:txBody>
          <a:bodyPr/>
          <a:lstStyle/>
          <a:p>
            <a:endParaRPr lang="fr-FR"/>
          </a:p>
        </p:txBody>
      </p:sp>
      <p:sp>
        <p:nvSpPr>
          <p:cNvPr id="5" name="Slide Number Placeholder 4"/>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640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3" name="Footer Placeholder 2"/>
          <p:cNvSpPr>
            <a:spLocks noGrp="1"/>
          </p:cNvSpPr>
          <p:nvPr>
            <p:ph type="ftr" sz="quarter" idx="11"/>
          </p:nvPr>
        </p:nvSpPr>
        <p:spPr>
          <a:xfrm>
            <a:off x="1130270" y="329307"/>
            <a:ext cx="5938836" cy="309201"/>
          </a:xfrm>
          <a:prstGeom prst="rect">
            <a:avLst/>
          </a:prstGeom>
        </p:spPr>
        <p:txBody>
          <a:bodyPr/>
          <a:lstStyle/>
          <a:p>
            <a:endParaRPr lang="fr-FR"/>
          </a:p>
        </p:txBody>
      </p:sp>
      <p:sp>
        <p:nvSpPr>
          <p:cNvPr id="4" name="Slide Number Placeholder 3"/>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spTree>
    <p:extLst>
      <p:ext uri="{BB962C8B-B14F-4D97-AF65-F5344CB8AC3E}">
        <p14:creationId xmlns:p14="http://schemas.microsoft.com/office/powerpoint/2010/main" val="223177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2830" y="330370"/>
            <a:ext cx="2515396" cy="309201"/>
          </a:xfrm>
          <a:prstGeom prst="rect">
            <a:avLst/>
          </a:prstGeom>
        </p:spPr>
        <p:txBody>
          <a:bodyPr/>
          <a:lstStyle/>
          <a:p>
            <a:fld id="{1D8BD707-D9CF-40AE-B4C6-C98DA3205C09}" type="datetimeFigureOut">
              <a:rPr lang="en-US" smtClean="0"/>
              <a:t>9/6/2022</a:t>
            </a:fld>
            <a:endParaRPr lang="en-US"/>
          </a:p>
        </p:txBody>
      </p:sp>
      <p:sp>
        <p:nvSpPr>
          <p:cNvPr id="6" name="Footer Placeholder 5"/>
          <p:cNvSpPr>
            <a:spLocks noGrp="1"/>
          </p:cNvSpPr>
          <p:nvPr>
            <p:ph type="ftr" sz="quarter" idx="11"/>
          </p:nvPr>
        </p:nvSpPr>
        <p:spPr>
          <a:xfrm>
            <a:off x="1130270" y="329307"/>
            <a:ext cx="5938836" cy="309201"/>
          </a:xfrm>
          <a:prstGeom prst="rect">
            <a:avLst/>
          </a:prstGeom>
        </p:spPr>
        <p:txBody>
          <a:bodyPr/>
          <a:lstStyle/>
          <a:p>
            <a:endParaRPr lang="fr-FR"/>
          </a:p>
        </p:txBody>
      </p:sp>
      <p:sp>
        <p:nvSpPr>
          <p:cNvPr id="7" name="Slide Number Placeholder 6"/>
          <p:cNvSpPr>
            <a:spLocks noGrp="1"/>
          </p:cNvSpPr>
          <p:nvPr>
            <p:ph type="sldNum" sz="quarter" idx="12"/>
          </p:nvPr>
        </p:nvSpPr>
        <p:spPr>
          <a:xfrm>
            <a:off x="9918076" y="137408"/>
            <a:ext cx="811019" cy="503578"/>
          </a:xfrm>
          <a:prstGeom prst="rect">
            <a:avLst/>
          </a:prstGeom>
        </p:spPr>
        <p:txBody>
          <a:bodyPr/>
          <a:lstStyle/>
          <a:p>
            <a:fld id="{B6F15528-21DE-4FAA-801E-634DDDAF4B2B}" type="slidenum">
              <a:rPr lang="fr-FR" smtClean="0"/>
              <a:t>‹N°›</a:t>
            </a:fld>
            <a:endParaRPr lang="fr-F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4455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1125300" y="5469856"/>
            <a:ext cx="5849605" cy="320123"/>
          </a:xfrm>
          <a:prstGeom prst="rect">
            <a:avLst/>
          </a:prstGeom>
        </p:spPr>
        <p:txBody>
          <a:bodyPr/>
          <a:lstStyle>
            <a:lvl1pPr algn="l">
              <a:defRPr/>
            </a:lvl1pPr>
          </a:lstStyle>
          <a:p>
            <a:fld id="{1D8BD707-D9CF-40AE-B4C6-C98DA3205C09}" type="datetimeFigureOut">
              <a:rPr lang="en-US" smtClean="0"/>
              <a:t>9/6/2022</a:t>
            </a:fld>
            <a:endParaRPr lang="en-US"/>
          </a:p>
        </p:txBody>
      </p:sp>
      <p:sp>
        <p:nvSpPr>
          <p:cNvPr id="6" name="Footer Placeholder 5"/>
          <p:cNvSpPr>
            <a:spLocks noGrp="1"/>
          </p:cNvSpPr>
          <p:nvPr>
            <p:ph type="ftr" sz="quarter" idx="11"/>
          </p:nvPr>
        </p:nvSpPr>
        <p:spPr>
          <a:xfrm>
            <a:off x="1125300" y="318640"/>
            <a:ext cx="4877818" cy="320931"/>
          </a:xfrm>
          <a:prstGeom prst="rect">
            <a:avLst/>
          </a:prstGeom>
        </p:spPr>
        <p:txBody>
          <a:bodyPr/>
          <a:lstStyle/>
          <a:p>
            <a:endParaRPr lang="fr-FR"/>
          </a:p>
        </p:txBody>
      </p:sp>
      <p:sp>
        <p:nvSpPr>
          <p:cNvPr id="7" name="Slide Number Placeholder 6"/>
          <p:cNvSpPr>
            <a:spLocks noGrp="1"/>
          </p:cNvSpPr>
          <p:nvPr>
            <p:ph type="sldNum" sz="quarter" idx="12"/>
          </p:nvPr>
        </p:nvSpPr>
        <p:spPr>
          <a:xfrm>
            <a:off x="6176794" y="137408"/>
            <a:ext cx="811019" cy="503578"/>
          </a:xfrm>
          <a:prstGeom prst="rect">
            <a:avLst/>
          </a:prstGeom>
        </p:spPr>
        <p:txBody>
          <a:bodyPr/>
          <a:lstStyle/>
          <a:p>
            <a:fld id="{B6F15528-21DE-4FAA-801E-634DDDAF4B2B}" type="slidenum">
              <a:rPr lang="fr-FR" smtClean="0"/>
              <a:t>‹N°›</a:t>
            </a:fld>
            <a:endParaRPr lang="fr-F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69742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527630"/>
            <a:ext cx="12192000" cy="334656"/>
          </a:xfrm>
          <a:prstGeom prst="rect">
            <a:avLst/>
          </a:prstGeom>
        </p:spPr>
      </p:pic>
      <p:sp>
        <p:nvSpPr>
          <p:cNvPr id="13" name="Rectangle 12"/>
          <p:cNvSpPr/>
          <p:nvPr userDrawn="1"/>
        </p:nvSpPr>
        <p:spPr>
          <a:xfrm>
            <a:off x="0" y="0"/>
            <a:ext cx="12192000" cy="6527629"/>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50106" y="313582"/>
            <a:ext cx="10563603" cy="524618"/>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50106" y="1066800"/>
            <a:ext cx="10563603" cy="53340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7" name="Picture 23" descr="RedHashing.emf">
            <a:extLst>
              <a:ext uri="{FF2B5EF4-FFF2-40B4-BE49-F238E27FC236}">
                <a16:creationId xmlns:a16="http://schemas.microsoft.com/office/drawing/2014/main" id="{8E903562-DBE5-457C-D2F3-9200DBBBE754}"/>
              </a:ext>
            </a:extLst>
          </p:cNvPr>
          <p:cNvPicPr>
            <a:picLocks/>
          </p:cNvPicPr>
          <p:nvPr userDrawn="1"/>
        </p:nvPicPr>
        <p:blipFill rotWithShape="1">
          <a:blip r:embed="rId1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644943" y="838200"/>
            <a:ext cx="10571378" cy="155448"/>
          </a:xfrm>
          <a:prstGeom prst="rect">
            <a:avLst/>
          </a:prstGeom>
          <a:noFill/>
          <a:ln>
            <a:noFill/>
          </a:ln>
        </p:spPr>
      </p:pic>
    </p:spTree>
    <p:extLst>
      <p:ext uri="{BB962C8B-B14F-4D97-AF65-F5344CB8AC3E}">
        <p14:creationId xmlns:p14="http://schemas.microsoft.com/office/powerpoint/2010/main" val="464204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3200" b="1" i="0" kern="1200" cap="none">
          <a:solidFill>
            <a:schemeClr val="tx1"/>
          </a:solidFill>
          <a:effectLst>
            <a:outerShdw blurRad="38100" dist="38100" dir="2700000" algn="tl">
              <a:srgbClr val="000000">
                <a:alpha val="43137"/>
              </a:srgbClr>
            </a:outerShdw>
          </a:effectLst>
          <a:latin typeface="+mj-lt"/>
          <a:ea typeface="+mj-ea"/>
          <a:cs typeface="+mj-cs"/>
        </a:defRPr>
      </a:lvl1pPr>
    </p:titleStyle>
    <p:bodyStyle>
      <a:lvl1pPr marL="361950" indent="-361950" algn="l" defTabSz="914400" rtl="0" eaLnBrk="1" latinLnBrk="0" hangingPunct="1">
        <a:lnSpc>
          <a:spcPct val="120000"/>
        </a:lnSpc>
        <a:spcBef>
          <a:spcPts val="1000"/>
        </a:spcBef>
        <a:buClr>
          <a:schemeClr val="accent1"/>
        </a:buClr>
        <a:buSzPct val="100000"/>
        <a:buFont typeface="Wingdings" panose="05000000000000000000" pitchFamily="2" charset="2"/>
        <a:buChar char="q"/>
        <a:defRPr sz="2000" b="1"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Wingdings" panose="05000000000000000000" pitchFamily="2" charset="2"/>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Franklin Gothic Book" panose="020B0503020102020204" pitchFamily="34" charset="0"/>
        <a:buChar char="─"/>
        <a:defRPr sz="1400" i="1"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elene.univ-orleans.fr/mod/resource/view.php?id=146651&amp;lang=en"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wnload.scenari.software/Opale@3.9.0.05/"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download.scenari.software/addons/Opale/OpaleSkinSunrise@3.9.0.00/" TargetMode="External"/><Relationship Id="rId3" Type="http://schemas.openxmlformats.org/officeDocument/2006/relationships/hyperlink" Target="https://download.scenari.software/addons/Opale/OpaleExtProblem@3.9.0.00/" TargetMode="External"/><Relationship Id="rId7" Type="http://schemas.openxmlformats.org/officeDocument/2006/relationships/hyperlink" Target="https://download.scenari.software/addons/Opale/OpaleSkinDys@3.9.0.00/" TargetMode="External"/><Relationship Id="rId2" Type="http://schemas.openxmlformats.org/officeDocument/2006/relationships/hyperlink" Target="https://download.scenari.software/addons/Opale/OpaleExtTeachingSessionPlan@3.9.0.00/" TargetMode="External"/><Relationship Id="rId1" Type="http://schemas.openxmlformats.org/officeDocument/2006/relationships/slideLayout" Target="../slideLayouts/slideLayout2.xml"/><Relationship Id="rId6" Type="http://schemas.openxmlformats.org/officeDocument/2006/relationships/hyperlink" Target="https://download.scenari.software/addons/Opale/OpaleExtPWA@3.9.0.00/" TargetMode="External"/><Relationship Id="rId5" Type="http://schemas.openxmlformats.org/officeDocument/2006/relationships/hyperlink" Target="https://download.scenari.software/addons/Opale/OpaleGenPdfPs@3.9.0.02/" TargetMode="External"/><Relationship Id="rId4" Type="http://schemas.openxmlformats.org/officeDocument/2006/relationships/hyperlink" Target="https://download.scenari.software/addons/Opale/OpaleExtEdx@3.9.0.00/"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0418826" y="6460490"/>
            <a:ext cx="102870" cy="197490"/>
          </a:xfrm>
          <a:prstGeom prst="rect">
            <a:avLst/>
          </a:prstGeom>
        </p:spPr>
        <p:txBody>
          <a:bodyPr vert="horz" wrap="square" lIns="0" tIns="12700" rIns="0" bIns="0" rtlCol="0">
            <a:spAutoFit/>
          </a:bodyPr>
          <a:lstStyle/>
          <a:p>
            <a:pPr marL="12700">
              <a:spcBef>
                <a:spcPts val="100"/>
              </a:spcBef>
            </a:pPr>
            <a:r>
              <a:rPr sz="1200" dirty="0">
                <a:latin typeface="Calibri"/>
                <a:cs typeface="Calibri"/>
              </a:rPr>
              <a:t>1</a:t>
            </a:r>
            <a:endParaRPr sz="1200">
              <a:latin typeface="Calibri"/>
              <a:cs typeface="Calibri"/>
            </a:endParaRPr>
          </a:p>
        </p:txBody>
      </p:sp>
      <p:sp>
        <p:nvSpPr>
          <p:cNvPr id="8" name="object 8"/>
          <p:cNvSpPr txBox="1">
            <a:spLocks noGrp="1"/>
          </p:cNvSpPr>
          <p:nvPr>
            <p:ph type="title"/>
          </p:nvPr>
        </p:nvSpPr>
        <p:spPr>
          <a:xfrm>
            <a:off x="276224" y="1066800"/>
            <a:ext cx="5381625" cy="2228815"/>
          </a:xfrm>
          <a:prstGeom prst="rect">
            <a:avLst/>
          </a:prstGeom>
        </p:spPr>
        <p:txBody>
          <a:bodyPr vert="horz" wrap="square" lIns="0" tIns="12700" rIns="0" bIns="0" rtlCol="0">
            <a:spAutoFit/>
          </a:bodyPr>
          <a:lstStyle/>
          <a:p>
            <a:pPr marL="12700" algn="ctr">
              <a:spcBef>
                <a:spcPts val="100"/>
              </a:spcBef>
            </a:pPr>
            <a:r>
              <a:rPr lang="fr-FR" b="1" spc="-10" dirty="0">
                <a:solidFill>
                  <a:srgbClr val="1F487C"/>
                </a:solidFill>
              </a:rPr>
              <a:t>CHAINE ÉDITORIALE</a:t>
            </a:r>
            <a:br>
              <a:rPr lang="fr-FR" b="1" spc="-10" dirty="0">
                <a:solidFill>
                  <a:srgbClr val="1F487C"/>
                </a:solidFill>
              </a:rPr>
            </a:br>
            <a:r>
              <a:rPr lang="fr-FR" b="1" spc="-10" dirty="0" err="1">
                <a:solidFill>
                  <a:srgbClr val="1F487C"/>
                </a:solidFill>
              </a:rPr>
              <a:t>SCENARI</a:t>
            </a:r>
            <a:r>
              <a:rPr lang="fr-FR" b="1" spc="-10" dirty="0">
                <a:solidFill>
                  <a:srgbClr val="1F487C"/>
                </a:solidFill>
              </a:rPr>
              <a:t> CHAIN</a:t>
            </a:r>
            <a:br>
              <a:rPr lang="fr-FR" b="1" spc="-10" dirty="0">
                <a:solidFill>
                  <a:srgbClr val="1F487C"/>
                </a:solidFill>
              </a:rPr>
            </a:br>
            <a:r>
              <a:rPr lang="fr-FR" b="1" spc="-10" dirty="0">
                <a:solidFill>
                  <a:srgbClr val="1F487C"/>
                </a:solidFill>
              </a:rPr>
              <a:t/>
            </a:r>
            <a:br>
              <a:rPr lang="fr-FR" b="1" spc="-10" dirty="0">
                <a:solidFill>
                  <a:srgbClr val="1F487C"/>
                </a:solidFill>
              </a:rPr>
            </a:br>
            <a:r>
              <a:rPr lang="fr-FR" b="1" spc="-10" dirty="0">
                <a:solidFill>
                  <a:srgbClr val="1F487C"/>
                </a:solidFill>
              </a:rPr>
              <a:t>Le module documentaire</a:t>
            </a:r>
            <a:r>
              <a:rPr b="1" spc="-30" dirty="0">
                <a:solidFill>
                  <a:srgbClr val="1F487C"/>
                </a:solidFill>
              </a:rPr>
              <a:t> </a:t>
            </a:r>
            <a:r>
              <a:rPr b="1" spc="-60" dirty="0" err="1">
                <a:solidFill>
                  <a:srgbClr val="1F487C"/>
                </a:solidFill>
              </a:rPr>
              <a:t>OPALE</a:t>
            </a:r>
            <a:endParaRPr b="1" spc="-60" dirty="0">
              <a:solidFill>
                <a:srgbClr val="1F487C"/>
              </a:solidFill>
            </a:endParaRPr>
          </a:p>
        </p:txBody>
      </p:sp>
      <p:pic>
        <p:nvPicPr>
          <p:cNvPr id="2" name="Image 1">
            <a:extLst>
              <a:ext uri="{FF2B5EF4-FFF2-40B4-BE49-F238E27FC236}">
                <a16:creationId xmlns:a16="http://schemas.microsoft.com/office/drawing/2014/main" id="{6E820D6F-3282-6758-74B0-3549638BCCF2}"/>
              </a:ext>
            </a:extLst>
          </p:cNvPr>
          <p:cNvPicPr>
            <a:picLocks noChangeAspect="1"/>
          </p:cNvPicPr>
          <p:nvPr/>
        </p:nvPicPr>
        <p:blipFill>
          <a:blip r:embed="rId2"/>
          <a:stretch>
            <a:fillRect/>
          </a:stretch>
        </p:blipFill>
        <p:spPr>
          <a:xfrm>
            <a:off x="6132467" y="0"/>
            <a:ext cx="6059533" cy="6858000"/>
          </a:xfrm>
          <a:prstGeom prst="rect">
            <a:avLst/>
          </a:prstGeom>
        </p:spPr>
      </p:pic>
      <p:pic>
        <p:nvPicPr>
          <p:cNvPr id="11" name="Image 10">
            <a:extLst>
              <a:ext uri="{FF2B5EF4-FFF2-40B4-BE49-F238E27FC236}">
                <a16:creationId xmlns:a16="http://schemas.microsoft.com/office/drawing/2014/main" id="{46232BE1-BBD4-58A8-B305-DB8638C4A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8" y="4267200"/>
            <a:ext cx="2886075" cy="1581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AE52B-7DCB-8DAC-3076-0DDF65719B14}"/>
              </a:ext>
            </a:extLst>
          </p:cNvPr>
          <p:cNvSpPr>
            <a:spLocks noGrp="1"/>
          </p:cNvSpPr>
          <p:nvPr>
            <p:ph type="ctrTitle"/>
          </p:nvPr>
        </p:nvSpPr>
        <p:spPr>
          <a:xfrm>
            <a:off x="1128403" y="945913"/>
            <a:ext cx="9463397" cy="2618554"/>
          </a:xfrm>
        </p:spPr>
        <p:txBody>
          <a:bodyPr>
            <a:normAutofit fontScale="90000"/>
          </a:bodyPr>
          <a:lstStyle/>
          <a:p>
            <a:r>
              <a:rPr lang="fr-FR" dirty="0"/>
              <a:t>Installer et publier avec le module Opale 3.9</a:t>
            </a:r>
          </a:p>
        </p:txBody>
      </p:sp>
      <p:sp>
        <p:nvSpPr>
          <p:cNvPr id="3" name="Sous-titre 2">
            <a:extLst>
              <a:ext uri="{FF2B5EF4-FFF2-40B4-BE49-F238E27FC236}">
                <a16:creationId xmlns:a16="http://schemas.microsoft.com/office/drawing/2014/main" id="{013F5BAA-0082-0B23-6485-1EB804F7EF5A}"/>
              </a:ext>
            </a:extLst>
          </p:cNvPr>
          <p:cNvSpPr>
            <a:spLocks noGrp="1"/>
          </p:cNvSpPr>
          <p:nvPr>
            <p:ph type="subTitle" idx="1"/>
          </p:nvPr>
        </p:nvSpPr>
        <p:spPr>
          <a:xfrm>
            <a:off x="1128404" y="4038600"/>
            <a:ext cx="8637072" cy="596962"/>
          </a:xfrm>
        </p:spPr>
        <p:txBody>
          <a:bodyPr/>
          <a:lstStyle/>
          <a:p>
            <a:r>
              <a:rPr lang="fr-FR" dirty="0"/>
              <a:t>Cf. Tutoriels sur Internet ou sur YouTube</a:t>
            </a:r>
          </a:p>
        </p:txBody>
      </p:sp>
    </p:spTree>
    <p:extLst>
      <p:ext uri="{BB962C8B-B14F-4D97-AF65-F5344CB8AC3E}">
        <p14:creationId xmlns:p14="http://schemas.microsoft.com/office/powerpoint/2010/main" val="90957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7D0C8C-B938-2EDF-36B0-1715156C0FFD}"/>
              </a:ext>
            </a:extLst>
          </p:cNvPr>
          <p:cNvSpPr>
            <a:spLocks noGrp="1"/>
          </p:cNvSpPr>
          <p:nvPr>
            <p:ph type="title"/>
          </p:nvPr>
        </p:nvSpPr>
        <p:spPr/>
        <p:txBody>
          <a:bodyPr>
            <a:normAutofit fontScale="90000"/>
          </a:bodyPr>
          <a:lstStyle/>
          <a:p>
            <a:r>
              <a:rPr lang="fr-FR" dirty="0"/>
              <a:t>C’est quoi une chaine éditoriale</a:t>
            </a:r>
          </a:p>
        </p:txBody>
      </p:sp>
      <p:sp>
        <p:nvSpPr>
          <p:cNvPr id="3" name="Espace réservé du contenu 2">
            <a:extLst>
              <a:ext uri="{FF2B5EF4-FFF2-40B4-BE49-F238E27FC236}">
                <a16:creationId xmlns:a16="http://schemas.microsoft.com/office/drawing/2014/main" id="{2AAC071C-74B6-2281-6103-BD5FB50E110F}"/>
              </a:ext>
            </a:extLst>
          </p:cNvPr>
          <p:cNvSpPr>
            <a:spLocks noGrp="1"/>
          </p:cNvSpPr>
          <p:nvPr>
            <p:ph idx="1"/>
          </p:nvPr>
        </p:nvSpPr>
        <p:spPr>
          <a:xfrm>
            <a:off x="642421" y="1219200"/>
            <a:ext cx="6291780" cy="5029200"/>
          </a:xfrm>
        </p:spPr>
        <p:txBody>
          <a:bodyPr>
            <a:normAutofit fontScale="85000" lnSpcReduction="10000"/>
          </a:bodyPr>
          <a:lstStyle/>
          <a:p>
            <a:r>
              <a:rPr lang="fr-FR" dirty="0" smtClean="0"/>
              <a:t>Un procédé modulaire de production de documents ;</a:t>
            </a:r>
          </a:p>
          <a:p>
            <a:r>
              <a:rPr lang="fr-FR" dirty="0" smtClean="0"/>
              <a:t>Une approche très structurée de contenus ;</a:t>
            </a:r>
          </a:p>
          <a:p>
            <a:r>
              <a:rPr lang="fr-FR" dirty="0" smtClean="0"/>
              <a:t>Une séparation entre fond et forme ;</a:t>
            </a:r>
          </a:p>
          <a:p>
            <a:r>
              <a:rPr lang="fr-FR" dirty="0" smtClean="0"/>
              <a:t>Une publication multi-supports de contenus ;</a:t>
            </a:r>
          </a:p>
          <a:p>
            <a:r>
              <a:rPr lang="fr-FR" dirty="0" smtClean="0"/>
              <a:t>Une mise à jour rapide et actualisation souple ;</a:t>
            </a:r>
          </a:p>
          <a:p>
            <a:r>
              <a:rPr lang="fr-FR" dirty="0" smtClean="0"/>
              <a:t>Une mutualisation et réutilisation adaptées ;</a:t>
            </a:r>
          </a:p>
          <a:p>
            <a:r>
              <a:rPr lang="fr-FR" dirty="0" smtClean="0"/>
              <a:t>L'approche </a:t>
            </a:r>
            <a:r>
              <a:rPr lang="fr-FR" dirty="0"/>
              <a:t>consiste à réaliser un modèle de document, à assister  les tâches de création du contenu et à automatiser leur mise en  forme et publication </a:t>
            </a:r>
            <a:r>
              <a:rPr lang="fr-FR" dirty="0" smtClean="0"/>
              <a:t>multiformes ;</a:t>
            </a:r>
            <a:endParaRPr lang="fr-FR" dirty="0"/>
          </a:p>
          <a:p>
            <a:r>
              <a:rPr lang="fr-FR" dirty="0"/>
              <a:t>L'intérêt est de réduire les coûts de production et de maintenance des contenus, et de mieux contrôler leur qualité.</a:t>
            </a:r>
          </a:p>
          <a:p>
            <a:endParaRPr lang="fr-FR" dirty="0"/>
          </a:p>
          <a:p>
            <a:endParaRPr lang="fr-FR" dirty="0"/>
          </a:p>
        </p:txBody>
      </p:sp>
      <p:pic>
        <p:nvPicPr>
          <p:cNvPr id="5" name="Image 4">
            <a:extLst>
              <a:ext uri="{FF2B5EF4-FFF2-40B4-BE49-F238E27FC236}">
                <a16:creationId xmlns:a16="http://schemas.microsoft.com/office/drawing/2014/main" id="{9DBD4013-1922-6503-6F7F-8DDB3D869471}"/>
              </a:ext>
            </a:extLst>
          </p:cNvPr>
          <p:cNvPicPr>
            <a:picLocks noChangeAspect="1"/>
          </p:cNvPicPr>
          <p:nvPr/>
        </p:nvPicPr>
        <p:blipFill rotWithShape="1">
          <a:blip r:embed="rId2">
            <a:extLst>
              <a:ext uri="{28A0092B-C50C-407E-A947-70E740481C1C}">
                <a14:useLocalDpi xmlns:a14="http://schemas.microsoft.com/office/drawing/2010/main" val="0"/>
              </a:ext>
            </a:extLst>
          </a:blip>
          <a:srcRect l="14228" r="16210"/>
          <a:stretch/>
        </p:blipFill>
        <p:spPr>
          <a:xfrm>
            <a:off x="7924800" y="1083576"/>
            <a:ext cx="3810001" cy="4940206"/>
          </a:xfrm>
          <a:prstGeom prst="rect">
            <a:avLst/>
          </a:prstGeom>
          <a:ln>
            <a:noFill/>
          </a:ln>
          <a:effectLst>
            <a:outerShdw blurRad="190500" algn="tl" rotWithShape="0">
              <a:srgbClr val="000000">
                <a:alpha val="70000"/>
              </a:srgbClr>
            </a:outerShdw>
          </a:effectLst>
        </p:spPr>
      </p:pic>
      <p:sp>
        <p:nvSpPr>
          <p:cNvPr id="6" name="ZoneTexte 5">
            <a:extLst>
              <a:ext uri="{FF2B5EF4-FFF2-40B4-BE49-F238E27FC236}">
                <a16:creationId xmlns:a16="http://schemas.microsoft.com/office/drawing/2014/main" id="{8E918F8E-FF9E-0F98-EDF5-DA49A205C887}"/>
              </a:ext>
            </a:extLst>
          </p:cNvPr>
          <p:cNvSpPr txBox="1"/>
          <p:nvPr/>
        </p:nvSpPr>
        <p:spPr>
          <a:xfrm>
            <a:off x="9634660" y="6186171"/>
            <a:ext cx="2252540" cy="230832"/>
          </a:xfrm>
          <a:prstGeom prst="rect">
            <a:avLst/>
          </a:prstGeom>
          <a:noFill/>
        </p:spPr>
        <p:txBody>
          <a:bodyPr wrap="none" rtlCol="0">
            <a:spAutoFit/>
          </a:bodyPr>
          <a:lstStyle/>
          <a:p>
            <a:r>
              <a:rPr lang="fr-FR" sz="900" dirty="0"/>
              <a:t>Source : </a:t>
            </a:r>
            <a:r>
              <a:rPr lang="fr-FR" sz="900" dirty="0" err="1"/>
              <a:t>CELENE</a:t>
            </a:r>
            <a:r>
              <a:rPr lang="fr-FR" sz="900" dirty="0"/>
              <a:t>, </a:t>
            </a:r>
            <a:r>
              <a:rPr lang="fr-FR" sz="900" dirty="0">
                <a:hlinkClick r:id="rId3"/>
              </a:rPr>
              <a:t>université d’Orléan</a:t>
            </a:r>
            <a:r>
              <a:rPr lang="fr-FR" sz="900" dirty="0"/>
              <a:t>s</a:t>
            </a:r>
          </a:p>
        </p:txBody>
      </p:sp>
    </p:spTree>
    <p:extLst>
      <p:ext uri="{BB962C8B-B14F-4D97-AF65-F5344CB8AC3E}">
        <p14:creationId xmlns:p14="http://schemas.microsoft.com/office/powerpoint/2010/main" val="6488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A5AA3-F43B-6867-C586-40D24A863513}"/>
              </a:ext>
            </a:extLst>
          </p:cNvPr>
          <p:cNvSpPr>
            <a:spLocks noGrp="1"/>
          </p:cNvSpPr>
          <p:nvPr>
            <p:ph type="title"/>
          </p:nvPr>
        </p:nvSpPr>
        <p:spPr/>
        <p:txBody>
          <a:bodyPr>
            <a:normAutofit fontScale="90000"/>
          </a:bodyPr>
          <a:lstStyle/>
          <a:p>
            <a:r>
              <a:rPr lang="fr-FR" dirty="0"/>
              <a:t>Pourquoi utiliser une chaine éditoriale ?</a:t>
            </a:r>
          </a:p>
        </p:txBody>
      </p:sp>
      <p:sp>
        <p:nvSpPr>
          <p:cNvPr id="3" name="Espace réservé du contenu 2">
            <a:extLst>
              <a:ext uri="{FF2B5EF4-FFF2-40B4-BE49-F238E27FC236}">
                <a16:creationId xmlns:a16="http://schemas.microsoft.com/office/drawing/2014/main" id="{553F1557-02BE-58E4-1C02-2806C7FC8D0E}"/>
              </a:ext>
            </a:extLst>
          </p:cNvPr>
          <p:cNvSpPr>
            <a:spLocks noGrp="1"/>
          </p:cNvSpPr>
          <p:nvPr>
            <p:ph idx="1"/>
          </p:nvPr>
        </p:nvSpPr>
        <p:spPr>
          <a:xfrm>
            <a:off x="642421" y="1219200"/>
            <a:ext cx="6215579" cy="4800600"/>
          </a:xfrm>
        </p:spPr>
        <p:txBody>
          <a:bodyPr>
            <a:normAutofit fontScale="70000" lnSpcReduction="20000"/>
          </a:bodyPr>
          <a:lstStyle/>
          <a:p>
            <a:r>
              <a:rPr lang="fr-FR" dirty="0"/>
              <a:t>Pour marquer l'identité d'une organisation :</a:t>
            </a:r>
          </a:p>
          <a:p>
            <a:pPr lvl="1"/>
            <a:r>
              <a:rPr lang="fr-FR" dirty="0"/>
              <a:t>Tous les documents d'une organisation sont structurés de la même manière ;</a:t>
            </a:r>
          </a:p>
          <a:p>
            <a:pPr lvl="1"/>
            <a:r>
              <a:rPr lang="fr-FR" dirty="0"/>
              <a:t>Cette homogénéisation est marqueur d'identité et favorise la lecture des documents, quel que soit leur support de diffusion ;</a:t>
            </a:r>
          </a:p>
          <a:p>
            <a:r>
              <a:rPr lang="fr-FR" dirty="0"/>
              <a:t>Pour diffuser des contenus sous différents formats :</a:t>
            </a:r>
          </a:p>
          <a:p>
            <a:pPr lvl="1"/>
            <a:r>
              <a:rPr lang="fr-FR" dirty="0"/>
              <a:t>Possibilités de publication multisupports des technologies  documentaires afin de permettre à tous d'accéder à une gamme de  supports de diffusion très riche et variée ;</a:t>
            </a:r>
          </a:p>
          <a:p>
            <a:r>
              <a:rPr lang="fr-FR" dirty="0"/>
              <a:t>Pour maintenir les documents à jour, quelle que soit la publication :</a:t>
            </a:r>
          </a:p>
          <a:p>
            <a:pPr lvl="1"/>
            <a:r>
              <a:rPr lang="fr-FR" dirty="0"/>
              <a:t>Si un élément du contenu doit être révisé, il est modifié une seule fois dans le  fonds documentaire centralisé et cette modification se répercute  automatiquement sur tous les supports multimédias qui en sont issus ;</a:t>
            </a:r>
          </a:p>
          <a:p>
            <a:pPr lvl="1"/>
            <a:r>
              <a:rPr lang="fr-FR" dirty="0"/>
              <a:t>Grâce au format XML pérenne le fonds documentaire est durable car la mise à  jour des contenus reste indépendante des évolutions technologiques ;</a:t>
            </a:r>
          </a:p>
          <a:p>
            <a:pPr lvl="1"/>
            <a:r>
              <a:rPr lang="fr-FR" dirty="0"/>
              <a:t>Produire et mettre à jour le contenu une seule fois tout en l'exploitant sur tous les supports désirés ;</a:t>
            </a:r>
          </a:p>
          <a:p>
            <a:endParaRPr lang="fr-FR" dirty="0"/>
          </a:p>
        </p:txBody>
      </p:sp>
      <p:pic>
        <p:nvPicPr>
          <p:cNvPr id="14" name="Image 13">
            <a:extLst>
              <a:ext uri="{FF2B5EF4-FFF2-40B4-BE49-F238E27FC236}">
                <a16:creationId xmlns:a16="http://schemas.microsoft.com/office/drawing/2014/main" id="{50250745-AFD3-59EF-3E23-B8523BE3178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20200" y="4038600"/>
            <a:ext cx="1934140" cy="1641088"/>
          </a:xfrm>
          <a:prstGeom prst="rect">
            <a:avLst/>
          </a:prstGeom>
        </p:spPr>
      </p:pic>
      <p:pic>
        <p:nvPicPr>
          <p:cNvPr id="15" name="Image 14">
            <a:extLst>
              <a:ext uri="{FF2B5EF4-FFF2-40B4-BE49-F238E27FC236}">
                <a16:creationId xmlns:a16="http://schemas.microsoft.com/office/drawing/2014/main" id="{F9FB36A5-5B12-8495-235C-BB7DA59F3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1403448"/>
            <a:ext cx="3996486" cy="2216330"/>
          </a:xfrm>
          <a:prstGeom prst="rect">
            <a:avLst/>
          </a:prstGeom>
        </p:spPr>
      </p:pic>
    </p:spTree>
    <p:extLst>
      <p:ext uri="{BB962C8B-B14F-4D97-AF65-F5344CB8AC3E}">
        <p14:creationId xmlns:p14="http://schemas.microsoft.com/office/powerpoint/2010/main" val="3623787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38BEA-4E69-F8EA-5DD1-E95E6B0E3200}"/>
              </a:ext>
            </a:extLst>
          </p:cNvPr>
          <p:cNvSpPr>
            <a:spLocks noGrp="1"/>
          </p:cNvSpPr>
          <p:nvPr>
            <p:ph type="title"/>
          </p:nvPr>
        </p:nvSpPr>
        <p:spPr/>
        <p:txBody>
          <a:bodyPr>
            <a:normAutofit fontScale="90000"/>
          </a:bodyPr>
          <a:lstStyle/>
          <a:p>
            <a:r>
              <a:rPr lang="fr-FR" dirty="0"/>
              <a:t>C’est quoi la chaine éditoriale </a:t>
            </a:r>
            <a:r>
              <a:rPr lang="fr-FR" dirty="0" err="1"/>
              <a:t>SCENARI</a:t>
            </a:r>
            <a:r>
              <a:rPr lang="fr-FR" dirty="0"/>
              <a:t> CHAIN</a:t>
            </a:r>
          </a:p>
        </p:txBody>
      </p:sp>
      <p:sp>
        <p:nvSpPr>
          <p:cNvPr id="3" name="Espace réservé du contenu 2">
            <a:extLst>
              <a:ext uri="{FF2B5EF4-FFF2-40B4-BE49-F238E27FC236}">
                <a16:creationId xmlns:a16="http://schemas.microsoft.com/office/drawing/2014/main" id="{EBA10BDC-498C-423D-9EDA-529122EECB4D}"/>
              </a:ext>
            </a:extLst>
          </p:cNvPr>
          <p:cNvSpPr>
            <a:spLocks noGrp="1"/>
          </p:cNvSpPr>
          <p:nvPr>
            <p:ph idx="1"/>
          </p:nvPr>
        </p:nvSpPr>
        <p:spPr>
          <a:xfrm>
            <a:off x="642421" y="1219200"/>
            <a:ext cx="5529779" cy="2819400"/>
          </a:xfrm>
        </p:spPr>
        <p:txBody>
          <a:bodyPr>
            <a:normAutofit fontScale="85000" lnSpcReduction="10000"/>
          </a:bodyPr>
          <a:lstStyle/>
          <a:p>
            <a:r>
              <a:rPr lang="fr-FR" dirty="0" err="1">
                <a:effectLst/>
                <a:latin typeface="Arial" panose="020B0604020202020204" pitchFamily="34" charset="0"/>
              </a:rPr>
              <a:t>SCENARI</a:t>
            </a:r>
            <a:r>
              <a:rPr lang="fr-FR" dirty="0">
                <a:effectLst/>
                <a:latin typeface="Arial" panose="020B0604020202020204" pitchFamily="34" charset="0"/>
              </a:rPr>
              <a:t> est une chaîne éditoriale libre, c'est-à-dire un environnement de travail qui permet d'automatiser la mise en forme de documents avec des supports de publication variés : web, papier, diaporamas, etc...</a:t>
            </a:r>
          </a:p>
          <a:p>
            <a:r>
              <a:rPr lang="fr-FR" dirty="0" err="1"/>
              <a:t>SCENARI</a:t>
            </a:r>
            <a:r>
              <a:rPr lang="fr-FR" dirty="0"/>
              <a:t> peut gérer toutes une variété de modèles documentaires, chacun ayant une finalité précise.</a:t>
            </a:r>
          </a:p>
        </p:txBody>
      </p:sp>
      <p:pic>
        <p:nvPicPr>
          <p:cNvPr id="7" name="Image 6">
            <a:extLst>
              <a:ext uri="{FF2B5EF4-FFF2-40B4-BE49-F238E27FC236}">
                <a16:creationId xmlns:a16="http://schemas.microsoft.com/office/drawing/2014/main" id="{1EA4780A-D40E-C5F1-C39F-77B9D8A2F45D}"/>
              </a:ext>
            </a:extLst>
          </p:cNvPr>
          <p:cNvPicPr>
            <a:picLocks noChangeAspect="1"/>
          </p:cNvPicPr>
          <p:nvPr/>
        </p:nvPicPr>
        <p:blipFill rotWithShape="1">
          <a:blip r:embed="rId2"/>
          <a:srcRect t="18889" r="50904"/>
          <a:stretch/>
        </p:blipFill>
        <p:spPr>
          <a:xfrm>
            <a:off x="7696200" y="1066800"/>
            <a:ext cx="4139615" cy="5334000"/>
          </a:xfrm>
          <a:prstGeom prst="rect">
            <a:avLst/>
          </a:prstGeom>
          <a:ln>
            <a:noFill/>
          </a:ln>
          <a:effectLst>
            <a:outerShdw blurRad="190500" algn="tl" rotWithShape="0">
              <a:srgbClr val="000000">
                <a:alpha val="70000"/>
              </a:srgbClr>
            </a:outerShdw>
          </a:effectLst>
        </p:spPr>
      </p:pic>
      <p:pic>
        <p:nvPicPr>
          <p:cNvPr id="8" name="Image 7">
            <a:extLst>
              <a:ext uri="{FF2B5EF4-FFF2-40B4-BE49-F238E27FC236}">
                <a16:creationId xmlns:a16="http://schemas.microsoft.com/office/drawing/2014/main" id="{0B0B4969-8D95-BD39-E462-CD47F6703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02469"/>
            <a:ext cx="5645727" cy="2398331"/>
          </a:xfrm>
          <a:prstGeom prst="rect">
            <a:avLst/>
          </a:prstGeom>
        </p:spPr>
      </p:pic>
    </p:spTree>
    <p:extLst>
      <p:ext uri="{BB962C8B-B14F-4D97-AF65-F5344CB8AC3E}">
        <p14:creationId xmlns:p14="http://schemas.microsoft.com/office/powerpoint/2010/main" val="314496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67175-B3BD-2D9E-62C6-CDB46A42AB61}"/>
              </a:ext>
            </a:extLst>
          </p:cNvPr>
          <p:cNvSpPr>
            <a:spLocks noGrp="1"/>
          </p:cNvSpPr>
          <p:nvPr>
            <p:ph type="title"/>
          </p:nvPr>
        </p:nvSpPr>
        <p:spPr>
          <a:xfrm>
            <a:off x="639545" y="342421"/>
            <a:ext cx="11171455" cy="456492"/>
          </a:xfrm>
        </p:spPr>
        <p:txBody>
          <a:bodyPr>
            <a:noAutofit/>
          </a:bodyPr>
          <a:lstStyle/>
          <a:p>
            <a:r>
              <a:rPr lang="fr-FR" sz="2800" dirty="0"/>
              <a:t>Les modèles documentaires ou modèles de chaînes éditoriales</a:t>
            </a:r>
          </a:p>
        </p:txBody>
      </p:sp>
      <p:sp>
        <p:nvSpPr>
          <p:cNvPr id="3" name="Espace réservé du contenu 2">
            <a:extLst>
              <a:ext uri="{FF2B5EF4-FFF2-40B4-BE49-F238E27FC236}">
                <a16:creationId xmlns:a16="http://schemas.microsoft.com/office/drawing/2014/main" id="{7E91C4F0-E470-38CF-5D06-4F30C52E706E}"/>
              </a:ext>
            </a:extLst>
          </p:cNvPr>
          <p:cNvSpPr>
            <a:spLocks noGrp="1"/>
          </p:cNvSpPr>
          <p:nvPr>
            <p:ph idx="1"/>
          </p:nvPr>
        </p:nvSpPr>
        <p:spPr>
          <a:xfrm>
            <a:off x="642420" y="1219200"/>
            <a:ext cx="6215579" cy="4800600"/>
          </a:xfrm>
        </p:spPr>
        <p:txBody>
          <a:bodyPr>
            <a:normAutofit/>
          </a:bodyPr>
          <a:lstStyle/>
          <a:p>
            <a:r>
              <a:rPr lang="fr-FR" dirty="0" err="1">
                <a:effectLst/>
                <a:latin typeface="Arial" panose="020B0604020202020204" pitchFamily="34" charset="0"/>
              </a:rPr>
              <a:t>SCENARI</a:t>
            </a:r>
            <a:r>
              <a:rPr lang="fr-FR" dirty="0">
                <a:effectLst/>
                <a:latin typeface="Arial" panose="020B0604020202020204" pitchFamily="34" charset="0"/>
              </a:rPr>
              <a:t> Chain fonctionne avec des modèles documentaires pour une mise en page cohérente quel que soit le support choisi ;</a:t>
            </a:r>
          </a:p>
          <a:p>
            <a:r>
              <a:rPr lang="fr-FR" dirty="0">
                <a:effectLst/>
                <a:latin typeface="Arial" panose="020B0604020202020204" pitchFamily="34" charset="0"/>
              </a:rPr>
              <a:t>Un modèle documentaire est un ensemble d'items et de règles de mise en forme</a:t>
            </a:r>
            <a:r>
              <a:rPr lang="fr-FR" dirty="0"/>
              <a:t/>
            </a:r>
            <a:br>
              <a:rPr lang="fr-FR" dirty="0"/>
            </a:br>
            <a:r>
              <a:rPr lang="fr-FR" dirty="0">
                <a:effectLst/>
                <a:latin typeface="Arial" panose="020B0604020202020204" pitchFamily="34" charset="0"/>
              </a:rPr>
              <a:t>permettant de créer du contenu dans l'environnement </a:t>
            </a:r>
            <a:r>
              <a:rPr lang="fr-FR" dirty="0" err="1">
                <a:effectLst/>
                <a:latin typeface="Arial" panose="020B0604020202020204" pitchFamily="34" charset="0"/>
              </a:rPr>
              <a:t>SCENARI</a:t>
            </a:r>
            <a:r>
              <a:rPr lang="fr-FR" dirty="0">
                <a:effectLst/>
                <a:latin typeface="Arial" panose="020B0604020202020204" pitchFamily="34" charset="0"/>
              </a:rPr>
              <a:t> ;</a:t>
            </a:r>
            <a:endParaRPr lang="fr-FR" dirty="0">
              <a:latin typeface="Arial" panose="020B0604020202020204" pitchFamily="34" charset="0"/>
            </a:endParaRPr>
          </a:p>
          <a:p>
            <a:r>
              <a:rPr lang="fr-FR" dirty="0">
                <a:effectLst/>
                <a:latin typeface="Arial" panose="020B0604020202020204" pitchFamily="34" charset="0"/>
              </a:rPr>
              <a:t>Les principaux modèles disponibles sur le site officiels ont pour nom </a:t>
            </a:r>
            <a:r>
              <a:rPr lang="fr-FR" dirty="0">
                <a:solidFill>
                  <a:srgbClr val="C00000"/>
                </a:solidFill>
                <a:effectLst/>
                <a:latin typeface="Arial" panose="020B0604020202020204" pitchFamily="34" charset="0"/>
              </a:rPr>
              <a:t>Opale</a:t>
            </a:r>
            <a:r>
              <a:rPr lang="fr-FR" dirty="0">
                <a:effectLst/>
                <a:latin typeface="Arial" panose="020B0604020202020204" pitchFamily="34" charset="0"/>
              </a:rPr>
              <a:t>, </a:t>
            </a:r>
            <a:r>
              <a:rPr lang="fr-FR" dirty="0" err="1">
                <a:effectLst/>
                <a:latin typeface="Arial" panose="020B0604020202020204" pitchFamily="34" charset="0"/>
              </a:rPr>
              <a:t>OptimOffice</a:t>
            </a:r>
            <a:r>
              <a:rPr lang="fr-FR" dirty="0">
                <a:effectLst/>
                <a:latin typeface="Arial" panose="020B0604020202020204" pitchFamily="34" charset="0"/>
              </a:rPr>
              <a:t> et </a:t>
            </a:r>
            <a:r>
              <a:rPr lang="fr-FR" dirty="0" err="1">
                <a:effectLst/>
                <a:latin typeface="Arial" panose="020B0604020202020204" pitchFamily="34" charset="0"/>
              </a:rPr>
              <a:t>Dokiel</a:t>
            </a:r>
            <a:r>
              <a:rPr lang="fr-FR" dirty="0">
                <a:effectLst/>
                <a:latin typeface="Arial" panose="020B0604020202020204" pitchFamily="34" charset="0"/>
              </a:rPr>
              <a:t> ;</a:t>
            </a:r>
            <a:endParaRPr lang="fr-FR" dirty="0"/>
          </a:p>
          <a:p>
            <a:endParaRPr lang="fr-FR" dirty="0"/>
          </a:p>
        </p:txBody>
      </p:sp>
      <p:pic>
        <p:nvPicPr>
          <p:cNvPr id="5" name="Image 4">
            <a:extLst>
              <a:ext uri="{FF2B5EF4-FFF2-40B4-BE49-F238E27FC236}">
                <a16:creationId xmlns:a16="http://schemas.microsoft.com/office/drawing/2014/main" id="{39AA8D42-779B-B68A-22D0-687D66AC2947}"/>
              </a:ext>
            </a:extLst>
          </p:cNvPr>
          <p:cNvPicPr>
            <a:picLocks noChangeAspect="1"/>
          </p:cNvPicPr>
          <p:nvPr/>
        </p:nvPicPr>
        <p:blipFill>
          <a:blip r:embed="rId2"/>
          <a:stretch>
            <a:fillRect/>
          </a:stretch>
        </p:blipFill>
        <p:spPr>
          <a:xfrm>
            <a:off x="7113664" y="1219199"/>
            <a:ext cx="4089484" cy="5296379"/>
          </a:xfrm>
          <a:prstGeom prst="rect">
            <a:avLst/>
          </a:prstGeom>
          <a:ln>
            <a:noFill/>
          </a:ln>
          <a:effectLst>
            <a:outerShdw blurRad="190500" algn="tl" rotWithShape="0">
              <a:srgbClr val="000000">
                <a:alpha val="70000"/>
              </a:srgbClr>
            </a:outerShdw>
          </a:effectLst>
        </p:spPr>
      </p:pic>
      <p:pic>
        <p:nvPicPr>
          <p:cNvPr id="7" name="Image 6">
            <a:extLst>
              <a:ext uri="{FF2B5EF4-FFF2-40B4-BE49-F238E27FC236}">
                <a16:creationId xmlns:a16="http://schemas.microsoft.com/office/drawing/2014/main" id="{BA96D195-ED68-C4B5-8639-6B82854700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12986" y="4914900"/>
            <a:ext cx="3526692" cy="1447800"/>
          </a:xfrm>
          <a:prstGeom prst="rect">
            <a:avLst/>
          </a:prstGeom>
        </p:spPr>
      </p:pic>
    </p:spTree>
    <p:extLst>
      <p:ext uri="{BB962C8B-B14F-4D97-AF65-F5344CB8AC3E}">
        <p14:creationId xmlns:p14="http://schemas.microsoft.com/office/powerpoint/2010/main" val="154094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DD978A-EA77-3FD9-70D0-FB623C85BD33}"/>
              </a:ext>
            </a:extLst>
          </p:cNvPr>
          <p:cNvSpPr>
            <a:spLocks noGrp="1"/>
          </p:cNvSpPr>
          <p:nvPr>
            <p:ph type="title"/>
          </p:nvPr>
        </p:nvSpPr>
        <p:spPr>
          <a:xfrm>
            <a:off x="639545" y="342421"/>
            <a:ext cx="11323855" cy="456492"/>
          </a:xfrm>
        </p:spPr>
        <p:txBody>
          <a:bodyPr>
            <a:normAutofit fontScale="90000"/>
          </a:bodyPr>
          <a:lstStyle/>
          <a:p>
            <a:r>
              <a:rPr lang="fr-FR" dirty="0"/>
              <a:t>Le modèle documentaire OPALE (</a:t>
            </a:r>
            <a:r>
              <a:rPr lang="fr-FR" dirty="0" err="1"/>
              <a:t>OPen</a:t>
            </a:r>
            <a:r>
              <a:rPr lang="fr-FR" dirty="0"/>
              <a:t> Academic </a:t>
            </a:r>
            <a:r>
              <a:rPr lang="fr-FR" dirty="0" err="1"/>
              <a:t>LEarning</a:t>
            </a:r>
            <a:r>
              <a:rPr lang="fr-FR" dirty="0"/>
              <a:t> )</a:t>
            </a:r>
          </a:p>
        </p:txBody>
      </p:sp>
      <p:sp>
        <p:nvSpPr>
          <p:cNvPr id="3" name="Espace réservé du contenu 2">
            <a:extLst>
              <a:ext uri="{FF2B5EF4-FFF2-40B4-BE49-F238E27FC236}">
                <a16:creationId xmlns:a16="http://schemas.microsoft.com/office/drawing/2014/main" id="{D5458C8F-BE4C-B901-221F-7C9DAABB30E4}"/>
              </a:ext>
            </a:extLst>
          </p:cNvPr>
          <p:cNvSpPr>
            <a:spLocks noGrp="1"/>
          </p:cNvSpPr>
          <p:nvPr>
            <p:ph idx="1"/>
          </p:nvPr>
        </p:nvSpPr>
        <p:spPr>
          <a:xfrm>
            <a:off x="642421" y="1219200"/>
            <a:ext cx="6139380" cy="4800600"/>
          </a:xfrm>
        </p:spPr>
        <p:txBody>
          <a:bodyPr>
            <a:normAutofit fontScale="92500"/>
          </a:bodyPr>
          <a:lstStyle/>
          <a:p>
            <a:r>
              <a:rPr lang="fr-FR" dirty="0"/>
              <a:t>C’est une chaîne éditoriale de création de contenus de formation académiques ;</a:t>
            </a:r>
          </a:p>
          <a:p>
            <a:r>
              <a:rPr lang="fr-FR" dirty="0"/>
              <a:t>Permet de créer un fonds documentaire académique scénarisé, structuré en XML, réutilisable et indépendant du format de publication ;</a:t>
            </a:r>
          </a:p>
          <a:p>
            <a:r>
              <a:rPr lang="fr-FR" dirty="0"/>
              <a:t>Permet de générer des supports de publication numérique (Web) et analogique (imprimé) ;</a:t>
            </a:r>
          </a:p>
          <a:p>
            <a:r>
              <a:rPr lang="fr-FR" dirty="0">
                <a:highlight>
                  <a:srgbClr val="00FF00"/>
                </a:highlight>
              </a:rPr>
              <a:t>Le module OPALE peut fonctionner : </a:t>
            </a:r>
          </a:p>
          <a:p>
            <a:pPr lvl="1"/>
            <a:r>
              <a:rPr lang="fr-FR" dirty="0">
                <a:highlight>
                  <a:srgbClr val="00FF00"/>
                </a:highlight>
              </a:rPr>
              <a:t>En mode intégré à un environnement </a:t>
            </a:r>
            <a:r>
              <a:rPr lang="fr-FR" dirty="0" err="1">
                <a:highlight>
                  <a:srgbClr val="00FF00"/>
                </a:highlight>
              </a:rPr>
              <a:t>SCENARI</a:t>
            </a:r>
            <a:r>
              <a:rPr lang="fr-FR" dirty="0">
                <a:highlight>
                  <a:srgbClr val="00FF00"/>
                </a:highlight>
              </a:rPr>
              <a:t> CHAIN</a:t>
            </a:r>
          </a:p>
          <a:p>
            <a:pPr lvl="1"/>
            <a:r>
              <a:rPr lang="fr-FR" dirty="0">
                <a:highlight>
                  <a:srgbClr val="00FF00"/>
                </a:highlight>
              </a:rPr>
              <a:t>En mode indépendant (standalone)</a:t>
            </a:r>
          </a:p>
          <a:p>
            <a:endParaRPr lang="fr-FR" dirty="0"/>
          </a:p>
        </p:txBody>
      </p:sp>
      <p:pic>
        <p:nvPicPr>
          <p:cNvPr id="7" name="Image 6">
            <a:extLst>
              <a:ext uri="{FF2B5EF4-FFF2-40B4-BE49-F238E27FC236}">
                <a16:creationId xmlns:a16="http://schemas.microsoft.com/office/drawing/2014/main" id="{1EAEFDDC-A1DC-D23B-59F5-B256A7645B2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1219200"/>
            <a:ext cx="3186545" cy="1581150"/>
          </a:xfrm>
          <a:prstGeom prst="rect">
            <a:avLst/>
          </a:prstGeom>
        </p:spPr>
      </p:pic>
      <p:pic>
        <p:nvPicPr>
          <p:cNvPr id="9" name="Image 8">
            <a:extLst>
              <a:ext uri="{FF2B5EF4-FFF2-40B4-BE49-F238E27FC236}">
                <a16:creationId xmlns:a16="http://schemas.microsoft.com/office/drawing/2014/main" id="{3EF9A668-BE4C-EFD6-E022-2024D4B9C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9621" y="3429000"/>
            <a:ext cx="1067302" cy="1373274"/>
          </a:xfrm>
          <a:prstGeom prst="rect">
            <a:avLst/>
          </a:prstGeom>
        </p:spPr>
      </p:pic>
    </p:spTree>
    <p:extLst>
      <p:ext uri="{BB962C8B-B14F-4D97-AF65-F5344CB8AC3E}">
        <p14:creationId xmlns:p14="http://schemas.microsoft.com/office/powerpoint/2010/main" val="90703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E04DC-02D2-B3DF-42EB-2416B4631341}"/>
              </a:ext>
            </a:extLst>
          </p:cNvPr>
          <p:cNvSpPr>
            <a:spLocks noGrp="1"/>
          </p:cNvSpPr>
          <p:nvPr>
            <p:ph type="title"/>
          </p:nvPr>
        </p:nvSpPr>
        <p:spPr/>
        <p:txBody>
          <a:bodyPr>
            <a:normAutofit fontScale="90000"/>
          </a:bodyPr>
          <a:lstStyle/>
          <a:p>
            <a:r>
              <a:rPr lang="fr-FR" dirty="0"/>
              <a:t>Installation du module documentaire OPALE</a:t>
            </a:r>
          </a:p>
        </p:txBody>
      </p:sp>
      <p:sp>
        <p:nvSpPr>
          <p:cNvPr id="3" name="Espace réservé du contenu 2">
            <a:extLst>
              <a:ext uri="{FF2B5EF4-FFF2-40B4-BE49-F238E27FC236}">
                <a16:creationId xmlns:a16="http://schemas.microsoft.com/office/drawing/2014/main" id="{CCAF4DA1-89D1-8FE0-8DF3-00041C9F0E04}"/>
              </a:ext>
            </a:extLst>
          </p:cNvPr>
          <p:cNvSpPr>
            <a:spLocks noGrp="1"/>
          </p:cNvSpPr>
          <p:nvPr>
            <p:ph idx="1"/>
          </p:nvPr>
        </p:nvSpPr>
        <p:spPr>
          <a:xfrm>
            <a:off x="642420" y="1219200"/>
            <a:ext cx="7129980" cy="4800600"/>
          </a:xfrm>
        </p:spPr>
        <p:txBody>
          <a:bodyPr>
            <a:normAutofit lnSpcReduction="10000"/>
          </a:bodyPr>
          <a:lstStyle/>
          <a:p>
            <a:r>
              <a:rPr lang="fr-FR" dirty="0"/>
              <a:t>OPALE se présente sous deux formes dans une même version : </a:t>
            </a:r>
          </a:p>
          <a:p>
            <a:pPr lvl="1"/>
            <a:r>
              <a:rPr lang="fr-FR" b="1" dirty="0"/>
              <a:t>Opale Starter :</a:t>
            </a:r>
            <a:r>
              <a:rPr lang="fr-FR" dirty="0"/>
              <a:t> pour produire de manière autonome, sans formation préalable, des modules de formation avec assez peu d’options ;</a:t>
            </a:r>
          </a:p>
          <a:p>
            <a:pPr lvl="1"/>
            <a:r>
              <a:rPr lang="fr-FR" b="1" dirty="0"/>
              <a:t>Opale </a:t>
            </a:r>
            <a:r>
              <a:rPr lang="fr-FR" dirty="0"/>
              <a:t>(</a:t>
            </a:r>
            <a:r>
              <a:rPr lang="fr-FR" i="1" dirty="0" err="1"/>
              <a:t>advanced</a:t>
            </a:r>
            <a:r>
              <a:rPr lang="fr-FR" dirty="0"/>
              <a:t>) : pour produire, gérer, réutiliser, publier et indexer des contenus plus élaborés ;</a:t>
            </a:r>
          </a:p>
          <a:p>
            <a:r>
              <a:rPr lang="fr-FR" dirty="0"/>
              <a:t>La dernière version d’Opale (2022) est OPALE 4.0.1</a:t>
            </a:r>
          </a:p>
          <a:p>
            <a:r>
              <a:rPr lang="fr-FR" dirty="0"/>
              <a:t>Il est recommandé ici de s’entrainer sur :</a:t>
            </a:r>
          </a:p>
          <a:p>
            <a:pPr lvl="1"/>
            <a:r>
              <a:rPr lang="fr-FR" b="1" dirty="0"/>
              <a:t>Opale version </a:t>
            </a:r>
            <a:r>
              <a:rPr lang="fr-FR" b="1" i="1" dirty="0" err="1"/>
              <a:t>advanced</a:t>
            </a:r>
            <a:r>
              <a:rPr lang="fr-FR" b="1" dirty="0"/>
              <a:t> </a:t>
            </a:r>
            <a:r>
              <a:rPr lang="fr-FR" dirty="0"/>
              <a:t>(plutôt que STARTER) pour avoir accès à un jeu plus important de fonctionnalités ;</a:t>
            </a:r>
          </a:p>
          <a:p>
            <a:pPr lvl="1"/>
            <a:r>
              <a:rPr lang="fr-FR" b="1" dirty="0"/>
              <a:t>Opale version 3.9 </a:t>
            </a:r>
            <a:r>
              <a:rPr lang="fr-FR" dirty="0"/>
              <a:t>car il y a plus de tutoriels. Le passage à Opale 4.0 (changement d’interface) sera plus souple.</a:t>
            </a:r>
          </a:p>
          <a:p>
            <a:pPr lvl="1"/>
            <a:endParaRPr lang="fr-FR" dirty="0"/>
          </a:p>
        </p:txBody>
      </p:sp>
      <p:pic>
        <p:nvPicPr>
          <p:cNvPr id="5" name="Image 4">
            <a:extLst>
              <a:ext uri="{FF2B5EF4-FFF2-40B4-BE49-F238E27FC236}">
                <a16:creationId xmlns:a16="http://schemas.microsoft.com/office/drawing/2014/main" id="{BE90FC45-EDC8-2BAF-A93D-41773EDE94DC}"/>
              </a:ext>
            </a:extLst>
          </p:cNvPr>
          <p:cNvPicPr>
            <a:picLocks noChangeAspect="1"/>
          </p:cNvPicPr>
          <p:nvPr/>
        </p:nvPicPr>
        <p:blipFill rotWithShape="1">
          <a:blip r:embed="rId2"/>
          <a:srcRect l="625" t="13333" r="75626" b="43334"/>
          <a:stretch/>
        </p:blipFill>
        <p:spPr>
          <a:xfrm>
            <a:off x="7880927" y="1447800"/>
            <a:ext cx="3668653" cy="3765197"/>
          </a:xfrm>
          <a:prstGeom prst="rect">
            <a:avLst/>
          </a:prstGeom>
        </p:spPr>
      </p:pic>
    </p:spTree>
    <p:extLst>
      <p:ext uri="{BB962C8B-B14F-4D97-AF65-F5344CB8AC3E}">
        <p14:creationId xmlns:p14="http://schemas.microsoft.com/office/powerpoint/2010/main" val="237350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E04DC-02D2-B3DF-42EB-2416B4631341}"/>
              </a:ext>
            </a:extLst>
          </p:cNvPr>
          <p:cNvSpPr>
            <a:spLocks noGrp="1"/>
          </p:cNvSpPr>
          <p:nvPr>
            <p:ph type="title"/>
          </p:nvPr>
        </p:nvSpPr>
        <p:spPr/>
        <p:txBody>
          <a:bodyPr>
            <a:normAutofit fontScale="90000"/>
          </a:bodyPr>
          <a:lstStyle/>
          <a:p>
            <a:r>
              <a:rPr lang="fr-FR" dirty="0"/>
              <a:t>Installer le module documentaire OPALE 3.9</a:t>
            </a:r>
          </a:p>
        </p:txBody>
      </p:sp>
      <p:sp>
        <p:nvSpPr>
          <p:cNvPr id="3" name="Espace réservé du contenu 2">
            <a:extLst>
              <a:ext uri="{FF2B5EF4-FFF2-40B4-BE49-F238E27FC236}">
                <a16:creationId xmlns:a16="http://schemas.microsoft.com/office/drawing/2014/main" id="{CCAF4DA1-89D1-8FE0-8DF3-00041C9F0E04}"/>
              </a:ext>
            </a:extLst>
          </p:cNvPr>
          <p:cNvSpPr>
            <a:spLocks noGrp="1"/>
          </p:cNvSpPr>
          <p:nvPr>
            <p:ph idx="1"/>
          </p:nvPr>
        </p:nvSpPr>
        <p:spPr>
          <a:xfrm>
            <a:off x="642420" y="1219200"/>
            <a:ext cx="5377380" cy="4800600"/>
          </a:xfrm>
        </p:spPr>
        <p:txBody>
          <a:bodyPr/>
          <a:lstStyle/>
          <a:p>
            <a:r>
              <a:rPr lang="fr-FR" sz="1800" dirty="0">
                <a:effectLst/>
                <a:latin typeface="Open Sans" panose="020B0606030504020204" pitchFamily="34" charset="0"/>
                <a:ea typeface="Calibri" panose="020F0502020204030204" pitchFamily="34" charset="0"/>
                <a:cs typeface="Arial" panose="020B0604020202020204" pitchFamily="34" charset="0"/>
              </a:rPr>
              <a:t>Opale est un minimum de 3 ressources :</a:t>
            </a:r>
          </a:p>
          <a:p>
            <a:pPr lvl="1"/>
            <a:r>
              <a:rPr lang="fr-FR" sz="1600" b="1" dirty="0" smtClean="0">
                <a:effectLst/>
                <a:latin typeface="Open Sans" panose="020B0606030504020204" pitchFamily="34" charset="0"/>
                <a:ea typeface="Calibri" panose="020F0502020204030204" pitchFamily="34" charset="0"/>
                <a:cs typeface="Arial" panose="020B0604020202020204" pitchFamily="34" charset="0"/>
              </a:rPr>
              <a:t>Un </a:t>
            </a:r>
            <a:r>
              <a:rPr lang="fr-FR" sz="1600" b="1" dirty="0">
                <a:effectLst/>
                <a:latin typeface="Open Sans" panose="020B0606030504020204" pitchFamily="34" charset="0"/>
                <a:ea typeface="Calibri" panose="020F0502020204030204" pitchFamily="34" charset="0"/>
                <a:cs typeface="Arial" panose="020B0604020202020204" pitchFamily="34" charset="0"/>
              </a:rPr>
              <a:t>programme </a:t>
            </a:r>
            <a:r>
              <a:rPr lang="fr-FR" sz="1600" b="1" dirty="0" smtClean="0">
                <a:effectLst/>
                <a:latin typeface="Open Sans" panose="020B0606030504020204" pitchFamily="34" charset="0"/>
                <a:ea typeface="Calibri" panose="020F0502020204030204" pitchFamily="34" charset="0"/>
                <a:cs typeface="Arial" panose="020B0604020202020204" pitchFamily="34" charset="0"/>
              </a:rPr>
              <a:t>d’installation </a:t>
            </a:r>
            <a:r>
              <a:rPr lang="fr-FR" sz="1600" dirty="0">
                <a:effectLst/>
                <a:latin typeface="Open Sans" panose="020B0606030504020204" pitchFamily="34" charset="0"/>
                <a:ea typeface="Calibri" panose="020F0502020204030204" pitchFamily="34" charset="0"/>
                <a:cs typeface="Arial" panose="020B0604020202020204" pitchFamily="34" charset="0"/>
              </a:rPr>
              <a:t> : </a:t>
            </a:r>
            <a:r>
              <a:rPr lang="fr-FR" sz="1200" b="0" u="sng" dirty="0">
                <a:solidFill>
                  <a:srgbClr val="0563C1"/>
                </a:solidFill>
                <a:effectLst/>
                <a:latin typeface="Open Sans" panose="020B0606030504020204" pitchFamily="34" charset="0"/>
                <a:ea typeface="Calibri" panose="020F0502020204030204" pitchFamily="34" charset="0"/>
                <a:cs typeface="Arial" panose="020B0604020202020204" pitchFamily="34" charset="0"/>
                <a:hlinkClick r:id="rId2"/>
              </a:rPr>
              <a:t>https://download.scenari.software/Opale@3.9.0.05/</a:t>
            </a:r>
            <a:endParaRPr lang="fr-FR" sz="1200" b="0" dirty="0">
              <a:effectLst/>
              <a:latin typeface="Calibri" panose="020F0502020204030204" pitchFamily="34" charset="0"/>
              <a:ea typeface="Calibri" panose="020F0502020204030204" pitchFamily="34" charset="0"/>
              <a:cs typeface="Arial" panose="020B0604020202020204" pitchFamily="34" charset="0"/>
            </a:endParaRPr>
          </a:p>
          <a:p>
            <a:pPr lvl="2"/>
            <a:r>
              <a:rPr lang="fr-FR" sz="1200" dirty="0"/>
              <a:t>Choisir un exécutable (exe/</a:t>
            </a:r>
            <a:r>
              <a:rPr lang="fr-FR" sz="1200" dirty="0" err="1"/>
              <a:t>dmg</a:t>
            </a:r>
            <a:r>
              <a:rPr lang="fr-FR" sz="1200" dirty="0"/>
              <a:t>/bin) à intégrer sous </a:t>
            </a:r>
            <a:r>
              <a:rPr lang="fr-FR" sz="1200" dirty="0" err="1"/>
              <a:t>SCENARI</a:t>
            </a:r>
            <a:r>
              <a:rPr lang="fr-FR" sz="1200" dirty="0"/>
              <a:t> CHAIN</a:t>
            </a:r>
          </a:p>
          <a:p>
            <a:pPr lvl="2"/>
            <a:r>
              <a:rPr lang="fr-FR" sz="1200" dirty="0"/>
              <a:t>Choisir un exécutable autonome à installer sous Windows, Mac ou Unix</a:t>
            </a:r>
          </a:p>
          <a:p>
            <a:pPr lvl="1"/>
            <a:r>
              <a:rPr lang="fr-FR" sz="1600" b="1" dirty="0" smtClean="0"/>
              <a:t>Un générateur </a:t>
            </a:r>
            <a:r>
              <a:rPr lang="fr-FR" sz="1600" b="1" dirty="0"/>
              <a:t>de document : </a:t>
            </a:r>
            <a:r>
              <a:rPr lang="fr-FR" sz="1600" dirty="0"/>
              <a:t>(</a:t>
            </a:r>
            <a:r>
              <a:rPr lang="fr-FR" sz="1600" dirty="0" err="1"/>
              <a:t>Wsppack</a:t>
            </a:r>
            <a:r>
              <a:rPr lang="fr-FR" sz="1600" dirty="0"/>
              <a:t>)</a:t>
            </a:r>
          </a:p>
          <a:p>
            <a:pPr lvl="1"/>
            <a:endParaRPr lang="fr-FR" sz="1600" dirty="0"/>
          </a:p>
          <a:p>
            <a:pPr lvl="1"/>
            <a:endParaRPr lang="fr-FR" sz="1600" dirty="0" smtClean="0"/>
          </a:p>
          <a:p>
            <a:pPr lvl="1"/>
            <a:endParaRPr lang="fr-FR" sz="1600" dirty="0"/>
          </a:p>
          <a:p>
            <a:pPr lvl="1"/>
            <a:endParaRPr lang="fr-FR" sz="1600" dirty="0"/>
          </a:p>
          <a:p>
            <a:pPr lvl="1"/>
            <a:r>
              <a:rPr lang="fr-FR" sz="1600" b="1" dirty="0" smtClean="0"/>
              <a:t>Un</a:t>
            </a:r>
            <a:r>
              <a:rPr lang="fr-FR" sz="1600" b="1" dirty="0" smtClean="0"/>
              <a:t> </a:t>
            </a:r>
            <a:r>
              <a:rPr lang="fr-FR" sz="1600" b="1" dirty="0"/>
              <a:t>habillage graphique </a:t>
            </a:r>
            <a:r>
              <a:rPr lang="fr-FR" sz="1600" dirty="0"/>
              <a:t>(SKIN) :</a:t>
            </a:r>
          </a:p>
          <a:p>
            <a:pPr lvl="1"/>
            <a:endParaRPr lang="fr-FR" sz="1600" dirty="0"/>
          </a:p>
        </p:txBody>
      </p:sp>
      <p:pic>
        <p:nvPicPr>
          <p:cNvPr id="6" name="Image 5">
            <a:extLst>
              <a:ext uri="{FF2B5EF4-FFF2-40B4-BE49-F238E27FC236}">
                <a16:creationId xmlns:a16="http://schemas.microsoft.com/office/drawing/2014/main" id="{7C670301-7DCF-EBB2-4BB7-22376C1CA0B1}"/>
              </a:ext>
            </a:extLst>
          </p:cNvPr>
          <p:cNvPicPr>
            <a:picLocks noChangeAspect="1"/>
          </p:cNvPicPr>
          <p:nvPr/>
        </p:nvPicPr>
        <p:blipFill>
          <a:blip r:embed="rId3"/>
          <a:stretch>
            <a:fillRect/>
          </a:stretch>
        </p:blipFill>
        <p:spPr>
          <a:xfrm>
            <a:off x="6248400" y="990600"/>
            <a:ext cx="5795596" cy="5334000"/>
          </a:xfrm>
          <a:prstGeom prst="rect">
            <a:avLst/>
          </a:prstGeom>
          <a:ln>
            <a:noFill/>
          </a:ln>
          <a:effectLst>
            <a:outerShdw blurRad="190500" algn="tl" rotWithShape="0">
              <a:srgbClr val="000000">
                <a:alpha val="70000"/>
              </a:srgbClr>
            </a:outerShdw>
          </a:effectLst>
        </p:spPr>
      </p:pic>
      <p:pic>
        <p:nvPicPr>
          <p:cNvPr id="8" name="Image 7">
            <a:extLst>
              <a:ext uri="{FF2B5EF4-FFF2-40B4-BE49-F238E27FC236}">
                <a16:creationId xmlns:a16="http://schemas.microsoft.com/office/drawing/2014/main" id="{CE47D850-CAE3-53F8-A4E9-0E5FAA0DC61C}"/>
              </a:ext>
            </a:extLst>
          </p:cNvPr>
          <p:cNvPicPr>
            <a:picLocks noChangeAspect="1"/>
          </p:cNvPicPr>
          <p:nvPr/>
        </p:nvPicPr>
        <p:blipFill>
          <a:blip r:embed="rId4"/>
          <a:stretch>
            <a:fillRect/>
          </a:stretch>
        </p:blipFill>
        <p:spPr>
          <a:xfrm>
            <a:off x="1371600" y="3581400"/>
            <a:ext cx="3581400" cy="1233070"/>
          </a:xfrm>
          <a:prstGeom prst="rect">
            <a:avLst/>
          </a:prstGeom>
          <a:ln>
            <a:noFill/>
          </a:ln>
          <a:effectLst>
            <a:outerShdw blurRad="190500" algn="tl" rotWithShape="0">
              <a:srgbClr val="000000">
                <a:alpha val="70000"/>
              </a:srgbClr>
            </a:outerShdw>
          </a:effectLst>
        </p:spPr>
      </p:pic>
      <p:pic>
        <p:nvPicPr>
          <p:cNvPr id="10" name="Image 9">
            <a:extLst>
              <a:ext uri="{FF2B5EF4-FFF2-40B4-BE49-F238E27FC236}">
                <a16:creationId xmlns:a16="http://schemas.microsoft.com/office/drawing/2014/main" id="{338F9E45-EB37-5967-3948-02FBD6993299}"/>
              </a:ext>
            </a:extLst>
          </p:cNvPr>
          <p:cNvPicPr>
            <a:picLocks noChangeAspect="1"/>
          </p:cNvPicPr>
          <p:nvPr/>
        </p:nvPicPr>
        <p:blipFill>
          <a:blip r:embed="rId5"/>
          <a:stretch>
            <a:fillRect/>
          </a:stretch>
        </p:blipFill>
        <p:spPr>
          <a:xfrm>
            <a:off x="1905000" y="5457704"/>
            <a:ext cx="2381582" cy="866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5900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21D9E-3C23-20DD-9116-42F21F302ECB}"/>
              </a:ext>
            </a:extLst>
          </p:cNvPr>
          <p:cNvSpPr>
            <a:spLocks noGrp="1"/>
          </p:cNvSpPr>
          <p:nvPr>
            <p:ph type="title"/>
          </p:nvPr>
        </p:nvSpPr>
        <p:spPr/>
        <p:txBody>
          <a:bodyPr>
            <a:normAutofit fontScale="90000"/>
          </a:bodyPr>
          <a:lstStyle/>
          <a:p>
            <a:r>
              <a:rPr lang="fr-FR" dirty="0"/>
              <a:t>Extensions OPALE supplémentaires</a:t>
            </a:r>
          </a:p>
        </p:txBody>
      </p:sp>
      <p:sp>
        <p:nvSpPr>
          <p:cNvPr id="3" name="Espace réservé du contenu 2">
            <a:extLst>
              <a:ext uri="{FF2B5EF4-FFF2-40B4-BE49-F238E27FC236}">
                <a16:creationId xmlns:a16="http://schemas.microsoft.com/office/drawing/2014/main" id="{E0139D45-D580-4FDB-BAC7-0BB626A2FA03}"/>
              </a:ext>
            </a:extLst>
          </p:cNvPr>
          <p:cNvSpPr>
            <a:spLocks noGrp="1"/>
          </p:cNvSpPr>
          <p:nvPr>
            <p:ph idx="1"/>
          </p:nvPr>
        </p:nvSpPr>
        <p:spPr>
          <a:xfrm>
            <a:off x="642420" y="1219200"/>
            <a:ext cx="10482779" cy="4800600"/>
          </a:xfrm>
        </p:spPr>
        <p:txBody>
          <a:bodyPr/>
          <a:lstStyle/>
          <a:p>
            <a:r>
              <a:rPr lang="fr-FR" dirty="0"/>
              <a:t>OPALE 3.9 est accompagné des extensions &amp; habillages suivants :</a:t>
            </a:r>
          </a:p>
          <a:p>
            <a:pPr lvl="1">
              <a:buFont typeface="Arial" panose="020B0604020202020204" pitchFamily="34" charset="0"/>
              <a:buChar char="•"/>
            </a:pPr>
            <a:r>
              <a:rPr lang="fr-FR" dirty="0">
                <a:hlinkClick r:id="rId2"/>
              </a:rPr>
              <a:t>Conducteur pédagogique pour Opale 9</a:t>
            </a:r>
            <a:r>
              <a:rPr lang="fr-FR" dirty="0"/>
              <a:t> : pour scénariser des dispositifs de formation ;</a:t>
            </a:r>
          </a:p>
          <a:p>
            <a:pPr lvl="1">
              <a:buFont typeface="Arial" panose="020B0604020202020204" pitchFamily="34" charset="0"/>
              <a:buChar char="•"/>
            </a:pPr>
            <a:r>
              <a:rPr lang="fr-FR" dirty="0">
                <a:hlinkClick r:id="rId3"/>
              </a:rPr>
              <a:t>Situation-problème pour Opale 7</a:t>
            </a:r>
            <a:r>
              <a:rPr lang="fr-FR" dirty="0"/>
              <a:t> : pour décrire des situations-problèmes ;</a:t>
            </a:r>
          </a:p>
          <a:p>
            <a:pPr lvl="1">
              <a:buFont typeface="Arial" panose="020B0604020202020204" pitchFamily="34" charset="0"/>
              <a:buChar char="•"/>
            </a:pPr>
            <a:r>
              <a:rPr lang="fr-FR" dirty="0">
                <a:hlinkClick r:id="rId4"/>
              </a:rPr>
              <a:t>Export </a:t>
            </a:r>
            <a:r>
              <a:rPr lang="fr-FR" dirty="0" err="1">
                <a:hlinkClick r:id="rId4"/>
              </a:rPr>
              <a:t>EdX</a:t>
            </a:r>
            <a:r>
              <a:rPr lang="fr-FR" dirty="0">
                <a:hlinkClick r:id="rId4"/>
              </a:rPr>
              <a:t> pour Opale 3</a:t>
            </a:r>
            <a:r>
              <a:rPr lang="fr-FR" dirty="0"/>
              <a:t> : Pour exporter un module Opale dans un format compatible avec la plateforme Open </a:t>
            </a:r>
            <a:r>
              <a:rPr lang="fr-FR" dirty="0" err="1"/>
              <a:t>EdX</a:t>
            </a:r>
            <a:r>
              <a:rPr lang="fr-FR" dirty="0"/>
              <a:t>, dédiée à la diffusion de </a:t>
            </a:r>
            <a:r>
              <a:rPr lang="fr-FR" dirty="0" err="1"/>
              <a:t>MOOCs</a:t>
            </a:r>
            <a:r>
              <a:rPr lang="fr-FR" dirty="0"/>
              <a:t> ;</a:t>
            </a:r>
          </a:p>
          <a:p>
            <a:pPr lvl="1">
              <a:buFont typeface="Arial" panose="020B0604020202020204" pitchFamily="34" charset="0"/>
              <a:buChar char="•"/>
            </a:pPr>
            <a:r>
              <a:rPr lang="fr-FR" dirty="0">
                <a:hlinkClick r:id="rId5"/>
              </a:rPr>
              <a:t>Générateur PDF Postscriptum pour Opale 7</a:t>
            </a:r>
            <a:r>
              <a:rPr lang="fr-FR" dirty="0"/>
              <a:t> : Pour générer des documents papiers directement au format PDF (nécessite </a:t>
            </a:r>
            <a:r>
              <a:rPr lang="fr-FR" dirty="0" err="1"/>
              <a:t>Postecriptum</a:t>
            </a:r>
            <a:r>
              <a:rPr lang="fr-FR" dirty="0"/>
              <a:t>) ;</a:t>
            </a:r>
          </a:p>
          <a:p>
            <a:pPr lvl="1">
              <a:buFont typeface="Arial" panose="020B0604020202020204" pitchFamily="34" charset="0"/>
              <a:buChar char="•"/>
            </a:pPr>
            <a:r>
              <a:rPr lang="fr-FR" dirty="0">
                <a:hlinkClick r:id="rId6"/>
              </a:rPr>
              <a:t>Progressive Web App pour Opale 7</a:t>
            </a:r>
            <a:r>
              <a:rPr lang="fr-FR" dirty="0"/>
              <a:t> : pour créer une application mobile autonome ;</a:t>
            </a:r>
          </a:p>
          <a:p>
            <a:pPr lvl="1">
              <a:buFont typeface="Arial" panose="020B0604020202020204" pitchFamily="34" charset="0"/>
              <a:buChar char="•"/>
            </a:pPr>
            <a:r>
              <a:rPr lang="fr-FR" dirty="0">
                <a:hlinkClick r:id="rId7"/>
              </a:rPr>
              <a:t>Skin Aurora Dys 5</a:t>
            </a:r>
            <a:r>
              <a:rPr lang="fr-FR" dirty="0"/>
              <a:t> : Habillage graphique pour les générateurs Web et papier ;</a:t>
            </a:r>
          </a:p>
          <a:p>
            <a:pPr lvl="1">
              <a:buFont typeface="Arial" panose="020B0604020202020204" pitchFamily="34" charset="0"/>
              <a:buChar char="•"/>
            </a:pPr>
            <a:r>
              <a:rPr lang="fr-FR" dirty="0">
                <a:hlinkClick r:id="rId8"/>
              </a:rPr>
              <a:t>Skin Sunrise 2</a:t>
            </a:r>
            <a:r>
              <a:rPr lang="fr-FR" dirty="0"/>
              <a:t> : Habillage graphique pour les générateurs d'Opale.</a:t>
            </a:r>
          </a:p>
          <a:p>
            <a:endParaRPr lang="fr-FR" dirty="0"/>
          </a:p>
        </p:txBody>
      </p:sp>
      <p:pic>
        <p:nvPicPr>
          <p:cNvPr id="5" name="Image 4">
            <a:extLst>
              <a:ext uri="{FF2B5EF4-FFF2-40B4-BE49-F238E27FC236}">
                <a16:creationId xmlns:a16="http://schemas.microsoft.com/office/drawing/2014/main" id="{EE454082-B83C-A1A1-C412-18FD07FE1905}"/>
              </a:ext>
            </a:extLst>
          </p:cNvPr>
          <p:cNvPicPr>
            <a:picLocks noChangeAspect="1"/>
          </p:cNvPicPr>
          <p:nvPr/>
        </p:nvPicPr>
        <p:blipFill>
          <a:blip r:embed="rId9"/>
          <a:stretch>
            <a:fillRect/>
          </a:stretch>
        </p:blipFill>
        <p:spPr>
          <a:xfrm>
            <a:off x="1905000" y="5161830"/>
            <a:ext cx="8678486" cy="1257475"/>
          </a:xfrm>
          <a:prstGeom prst="rect">
            <a:avLst/>
          </a:prstGeom>
        </p:spPr>
      </p:pic>
    </p:spTree>
    <p:extLst>
      <p:ext uri="{BB962C8B-B14F-4D97-AF65-F5344CB8AC3E}">
        <p14:creationId xmlns:p14="http://schemas.microsoft.com/office/powerpoint/2010/main" val="344863400"/>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e">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5</TotalTime>
  <Words>810</Words>
  <Application>Microsoft Office PowerPoint</Application>
  <PresentationFormat>Grand écran</PresentationFormat>
  <Paragraphs>66</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10</vt:i4>
      </vt:variant>
    </vt:vector>
  </HeadingPairs>
  <TitlesOfParts>
    <vt:vector size="17" baseType="lpstr">
      <vt:lpstr>Arial</vt:lpstr>
      <vt:lpstr>Calibri</vt:lpstr>
      <vt:lpstr>Century Gothic</vt:lpstr>
      <vt:lpstr>Franklin Gothic Book</vt:lpstr>
      <vt:lpstr>Open Sans</vt:lpstr>
      <vt:lpstr>Wingdings</vt:lpstr>
      <vt:lpstr>Galerie</vt:lpstr>
      <vt:lpstr>CHAINE ÉDITORIALE SCENARI CHAIN  Le module documentaire OPALE</vt:lpstr>
      <vt:lpstr>C’est quoi une chaine éditoriale</vt:lpstr>
      <vt:lpstr>Pourquoi utiliser une chaine éditoriale ?</vt:lpstr>
      <vt:lpstr>C’est quoi la chaine éditoriale SCENARI CHAIN</vt:lpstr>
      <vt:lpstr>Les modèles documentaires ou modèles de chaînes éditoriales</vt:lpstr>
      <vt:lpstr>Le modèle documentaire OPALE (OPen Academic LEarning )</vt:lpstr>
      <vt:lpstr>Installation du module documentaire OPALE</vt:lpstr>
      <vt:lpstr>Installer le module documentaire OPALE 3.9</vt:lpstr>
      <vt:lpstr>Extensions OPALE supplémentaires</vt:lpstr>
      <vt:lpstr>Installer et publier avec le module Opale 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akak</dc:creator>
  <cp:lastModifiedBy>Mokhtar Ben Henda</cp:lastModifiedBy>
  <cp:revision>44</cp:revision>
  <dcterms:created xsi:type="dcterms:W3CDTF">2022-08-30T17:19:51Z</dcterms:created>
  <dcterms:modified xsi:type="dcterms:W3CDTF">2022-09-06T16:47:11Z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2018-01-23T00:00:00Z</vt:filetime>
  </property>
  <property fmtid="{D5CDD505-2E9C-101B-9397-08002B2CF9AE}" pid="3" name="Creator">
    <vt:lpwstr>Microsoft® Office PowerPoint® 2007</vt:lpwstr>
  </property>
  <property fmtid="{D5CDD505-2E9C-101B-9397-08002B2CF9AE}" pid="4" name="LastSaved">
    <vt:filetime>2022-08-30T00:00:00Z</vt:filetime>
  </property>
</Properties>
</file>