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ebp" ContentType="image/webp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96" r:id="rId5"/>
    <p:sldId id="261" r:id="rId6"/>
    <p:sldId id="267" r:id="rId7"/>
    <p:sldId id="263" r:id="rId8"/>
    <p:sldId id="302" r:id="rId9"/>
    <p:sldId id="262" r:id="rId10"/>
    <p:sldId id="257" r:id="rId11"/>
    <p:sldId id="310" r:id="rId12"/>
    <p:sldId id="311" r:id="rId13"/>
    <p:sldId id="264" r:id="rId14"/>
    <p:sldId id="307" r:id="rId15"/>
    <p:sldId id="304" r:id="rId16"/>
    <p:sldId id="259" r:id="rId17"/>
    <p:sldId id="305" r:id="rId18"/>
    <p:sldId id="303" r:id="rId19"/>
    <p:sldId id="306" r:id="rId20"/>
    <p:sldId id="308" r:id="rId21"/>
    <p:sldId id="309" r:id="rId22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14" autoAdjust="0"/>
    <p:restoredTop sz="94706" autoAdjust="0"/>
  </p:normalViewPr>
  <p:slideViewPr>
    <p:cSldViewPr showGuides="1">
      <p:cViewPr varScale="1">
        <p:scale>
          <a:sx n="67" d="100"/>
          <a:sy n="67" d="100"/>
        </p:scale>
        <p:origin x="412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3DF37-4864-433E-BCEF-938E198148D8}" type="doc">
      <dgm:prSet loTypeId="urn:microsoft.com/office/officeart/2005/8/layout/hierarchy6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498C530-6B05-430E-9027-9796C0911696}">
      <dgm:prSet phldrT="[Texte]"/>
      <dgm:spPr/>
      <dgm:t>
        <a:bodyPr/>
        <a:lstStyle/>
        <a:p>
          <a:r>
            <a:rPr lang="fr-FR" dirty="0"/>
            <a:t>Conception et Mise en œuvre d’une CV</a:t>
          </a:r>
        </a:p>
      </dgm:t>
    </dgm:pt>
    <dgm:pt modelId="{A65BD522-8E1A-4E42-9374-3DFDEC6AB118}" type="parTrans" cxnId="{C3911A13-F697-4D26-BF23-852283DED93D}">
      <dgm:prSet/>
      <dgm:spPr/>
      <dgm:t>
        <a:bodyPr/>
        <a:lstStyle/>
        <a:p>
          <a:endParaRPr lang="fr-FR"/>
        </a:p>
      </dgm:t>
    </dgm:pt>
    <dgm:pt modelId="{114EB381-2BDD-4351-B954-5717A8301F1B}" type="sibTrans" cxnId="{C3911A13-F697-4D26-BF23-852283DED93D}">
      <dgm:prSet/>
      <dgm:spPr/>
      <dgm:t>
        <a:bodyPr/>
        <a:lstStyle/>
        <a:p>
          <a:endParaRPr lang="fr-FR"/>
        </a:p>
      </dgm:t>
    </dgm:pt>
    <dgm:pt modelId="{2BB265C3-489E-425C-83C3-FDE03E404D5D}">
      <dgm:prSet phldrT="[Texte]"/>
      <dgm:spPr>
        <a:solidFill>
          <a:srgbClr val="8D1B23"/>
        </a:solidFill>
      </dgm:spPr>
      <dgm:t>
        <a:bodyPr/>
        <a:lstStyle/>
        <a:p>
          <a:r>
            <a:rPr lang="fr-FR" dirty="0"/>
            <a:t>Démarre la classe virtuelle</a:t>
          </a:r>
        </a:p>
      </dgm:t>
    </dgm:pt>
    <dgm:pt modelId="{E199A5E6-28CA-4A6E-9F40-A51595105B85}" type="parTrans" cxnId="{C1526B8B-EADB-425D-B5D4-DF165EADF14D}">
      <dgm:prSet/>
      <dgm:spPr/>
      <dgm:t>
        <a:bodyPr/>
        <a:lstStyle/>
        <a:p>
          <a:endParaRPr lang="fr-FR"/>
        </a:p>
      </dgm:t>
    </dgm:pt>
    <dgm:pt modelId="{5368F168-9BA8-4DD9-B8EA-C2DF9925C049}" type="sibTrans" cxnId="{C1526B8B-EADB-425D-B5D4-DF165EADF14D}">
      <dgm:prSet/>
      <dgm:spPr/>
      <dgm:t>
        <a:bodyPr/>
        <a:lstStyle/>
        <a:p>
          <a:endParaRPr lang="fr-FR"/>
        </a:p>
      </dgm:t>
    </dgm:pt>
    <dgm:pt modelId="{7F194CC1-D82A-470C-B358-916AE97281F8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Réalisation des activités</a:t>
          </a:r>
        </a:p>
      </dgm:t>
    </dgm:pt>
    <dgm:pt modelId="{CDD39387-FDF9-40A5-846F-E81C8128BE93}" type="parTrans" cxnId="{BBF251A1-BB12-4649-8C57-A48524AF218B}">
      <dgm:prSet/>
      <dgm:spPr/>
      <dgm:t>
        <a:bodyPr/>
        <a:lstStyle/>
        <a:p>
          <a:endParaRPr lang="fr-FR"/>
        </a:p>
      </dgm:t>
    </dgm:pt>
    <dgm:pt modelId="{314F5E26-BB77-49BB-A58C-B89C9033559F}" type="sibTrans" cxnId="{BBF251A1-BB12-4649-8C57-A48524AF218B}">
      <dgm:prSet/>
      <dgm:spPr/>
      <dgm:t>
        <a:bodyPr/>
        <a:lstStyle/>
        <a:p>
          <a:endParaRPr lang="fr-FR"/>
        </a:p>
      </dgm:t>
    </dgm:pt>
    <dgm:pt modelId="{21F81881-0426-405C-8B94-501D0A148D38}">
      <dgm:prSet phldrT="[Texte]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fr-FR" dirty="0"/>
            <a:t>Bilan et remédiation</a:t>
          </a:r>
        </a:p>
      </dgm:t>
    </dgm:pt>
    <dgm:pt modelId="{D1AEE92B-31E4-494B-A4D8-60794649CBE7}" type="parTrans" cxnId="{FDA04182-EE45-430E-813A-B0AD994E7E95}">
      <dgm:prSet/>
      <dgm:spPr/>
      <dgm:t>
        <a:bodyPr/>
        <a:lstStyle/>
        <a:p>
          <a:endParaRPr lang="fr-FR"/>
        </a:p>
      </dgm:t>
    </dgm:pt>
    <dgm:pt modelId="{98325C7B-3D22-4EAE-BC0F-5470642F14B3}" type="sibTrans" cxnId="{FDA04182-EE45-430E-813A-B0AD994E7E95}">
      <dgm:prSet/>
      <dgm:spPr/>
      <dgm:t>
        <a:bodyPr/>
        <a:lstStyle/>
        <a:p>
          <a:endParaRPr lang="fr-FR"/>
        </a:p>
      </dgm:t>
    </dgm:pt>
    <dgm:pt modelId="{7CE99952-68BE-48C1-85BD-5F7CCBE4A69B}">
      <dgm:prSet phldrT="[Texte]"/>
      <dgm:spPr>
        <a:solidFill>
          <a:srgbClr val="7030A0"/>
        </a:solidFill>
      </dgm:spPr>
      <dgm:t>
        <a:bodyPr/>
        <a:lstStyle/>
        <a:p>
          <a:r>
            <a:rPr lang="fr-FR" dirty="0"/>
            <a:t>Préparer la classe virtuelle</a:t>
          </a:r>
        </a:p>
      </dgm:t>
    </dgm:pt>
    <dgm:pt modelId="{47E84718-B892-4613-87A7-5E78477EB73D}" type="parTrans" cxnId="{F1495F9E-0090-4E0C-AE30-A754CBECF7B0}">
      <dgm:prSet/>
      <dgm:spPr/>
      <dgm:t>
        <a:bodyPr/>
        <a:lstStyle/>
        <a:p>
          <a:endParaRPr lang="fr-FR"/>
        </a:p>
      </dgm:t>
    </dgm:pt>
    <dgm:pt modelId="{C15D0383-7B3A-45BD-8D5B-DDDAE0ED1693}" type="sibTrans" cxnId="{F1495F9E-0090-4E0C-AE30-A754CBECF7B0}">
      <dgm:prSet/>
      <dgm:spPr/>
      <dgm:t>
        <a:bodyPr/>
        <a:lstStyle/>
        <a:p>
          <a:endParaRPr lang="fr-FR"/>
        </a:p>
      </dgm:t>
    </dgm:pt>
    <dgm:pt modelId="{E8A6873B-546F-4C74-8995-E509AACB141F}" type="pres">
      <dgm:prSet presAssocID="{96B3DF37-4864-433E-BCEF-938E198148D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8A8E60B-1401-4DDE-A271-B71A87B84CBC}" type="pres">
      <dgm:prSet presAssocID="{96B3DF37-4864-433E-BCEF-938E198148D8}" presName="hierFlow" presStyleCnt="0"/>
      <dgm:spPr/>
    </dgm:pt>
    <dgm:pt modelId="{F485325B-391E-4AA6-AD28-99A3219D09D2}" type="pres">
      <dgm:prSet presAssocID="{96B3DF37-4864-433E-BCEF-938E198148D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895DD09-EDCF-4A9F-B77B-7F87E09F91BA}" type="pres">
      <dgm:prSet presAssocID="{7498C530-6B05-430E-9027-9796C0911696}" presName="Name14" presStyleCnt="0"/>
      <dgm:spPr/>
    </dgm:pt>
    <dgm:pt modelId="{E868B2E3-FAA8-4DD8-9A05-B32F271DB7EF}" type="pres">
      <dgm:prSet presAssocID="{7498C530-6B05-430E-9027-9796C091169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E73B653-C0C6-41B8-A1EA-B604014177A1}" type="pres">
      <dgm:prSet presAssocID="{7498C530-6B05-430E-9027-9796C0911696}" presName="hierChild2" presStyleCnt="0"/>
      <dgm:spPr/>
    </dgm:pt>
    <dgm:pt modelId="{4194333B-F545-4350-B77D-83F697E48E74}" type="pres">
      <dgm:prSet presAssocID="{47E84718-B892-4613-87A7-5E78477EB73D}" presName="Name19" presStyleLbl="parChTrans1D2" presStyleIdx="0" presStyleCnt="4"/>
      <dgm:spPr/>
      <dgm:t>
        <a:bodyPr/>
        <a:lstStyle/>
        <a:p>
          <a:endParaRPr lang="fr-FR"/>
        </a:p>
      </dgm:t>
    </dgm:pt>
    <dgm:pt modelId="{74C4AC60-7804-4F7D-A009-250B5149E209}" type="pres">
      <dgm:prSet presAssocID="{7CE99952-68BE-48C1-85BD-5F7CCBE4A69B}" presName="Name21" presStyleCnt="0"/>
      <dgm:spPr/>
    </dgm:pt>
    <dgm:pt modelId="{5D8B498C-7D12-4980-A2D1-73B7BA29BF08}" type="pres">
      <dgm:prSet presAssocID="{7CE99952-68BE-48C1-85BD-5F7CCBE4A69B}" presName="level2Shape" presStyleLbl="node2" presStyleIdx="0" presStyleCnt="4"/>
      <dgm:spPr/>
      <dgm:t>
        <a:bodyPr/>
        <a:lstStyle/>
        <a:p>
          <a:endParaRPr lang="fr-FR"/>
        </a:p>
      </dgm:t>
    </dgm:pt>
    <dgm:pt modelId="{90A56AE9-1049-431D-BAB8-8621C2DDE0D2}" type="pres">
      <dgm:prSet presAssocID="{7CE99952-68BE-48C1-85BD-5F7CCBE4A69B}" presName="hierChild3" presStyleCnt="0"/>
      <dgm:spPr/>
    </dgm:pt>
    <dgm:pt modelId="{FEF13B36-E715-41C8-A896-0147382F5807}" type="pres">
      <dgm:prSet presAssocID="{E199A5E6-28CA-4A6E-9F40-A51595105B85}" presName="Name19" presStyleLbl="parChTrans1D2" presStyleIdx="1" presStyleCnt="4"/>
      <dgm:spPr/>
      <dgm:t>
        <a:bodyPr/>
        <a:lstStyle/>
        <a:p>
          <a:endParaRPr lang="fr-FR"/>
        </a:p>
      </dgm:t>
    </dgm:pt>
    <dgm:pt modelId="{6888E4F9-EB95-4090-B563-58442C018D3F}" type="pres">
      <dgm:prSet presAssocID="{2BB265C3-489E-425C-83C3-FDE03E404D5D}" presName="Name21" presStyleCnt="0"/>
      <dgm:spPr/>
    </dgm:pt>
    <dgm:pt modelId="{7F8820B6-93DC-4A8E-A7EF-DB49FF776125}" type="pres">
      <dgm:prSet presAssocID="{2BB265C3-489E-425C-83C3-FDE03E404D5D}" presName="level2Shape" presStyleLbl="node2" presStyleIdx="1" presStyleCnt="4"/>
      <dgm:spPr/>
      <dgm:t>
        <a:bodyPr/>
        <a:lstStyle/>
        <a:p>
          <a:endParaRPr lang="fr-FR"/>
        </a:p>
      </dgm:t>
    </dgm:pt>
    <dgm:pt modelId="{38B09324-FE9E-4449-8761-41F9FD5998DD}" type="pres">
      <dgm:prSet presAssocID="{2BB265C3-489E-425C-83C3-FDE03E404D5D}" presName="hierChild3" presStyleCnt="0"/>
      <dgm:spPr/>
    </dgm:pt>
    <dgm:pt modelId="{8B68F090-2195-4131-8C2B-3CB3FEBE9DDE}" type="pres">
      <dgm:prSet presAssocID="{CDD39387-FDF9-40A5-846F-E81C8128BE93}" presName="Name19" presStyleLbl="parChTrans1D2" presStyleIdx="2" presStyleCnt="4"/>
      <dgm:spPr/>
      <dgm:t>
        <a:bodyPr/>
        <a:lstStyle/>
        <a:p>
          <a:endParaRPr lang="fr-FR"/>
        </a:p>
      </dgm:t>
    </dgm:pt>
    <dgm:pt modelId="{2AF7C688-56BF-45BF-9878-234524090F75}" type="pres">
      <dgm:prSet presAssocID="{7F194CC1-D82A-470C-B358-916AE97281F8}" presName="Name21" presStyleCnt="0"/>
      <dgm:spPr/>
    </dgm:pt>
    <dgm:pt modelId="{3F174A97-F038-4D73-BECC-CE70BCB54E9D}" type="pres">
      <dgm:prSet presAssocID="{7F194CC1-D82A-470C-B358-916AE97281F8}" presName="level2Shape" presStyleLbl="node2" presStyleIdx="2" presStyleCnt="4"/>
      <dgm:spPr/>
      <dgm:t>
        <a:bodyPr/>
        <a:lstStyle/>
        <a:p>
          <a:endParaRPr lang="fr-FR"/>
        </a:p>
      </dgm:t>
    </dgm:pt>
    <dgm:pt modelId="{756E73CE-D1FE-4690-A5B4-23CB6F2361D5}" type="pres">
      <dgm:prSet presAssocID="{7F194CC1-D82A-470C-B358-916AE97281F8}" presName="hierChild3" presStyleCnt="0"/>
      <dgm:spPr/>
    </dgm:pt>
    <dgm:pt modelId="{5781ADCB-7EFB-414C-8D60-6480C01B5920}" type="pres">
      <dgm:prSet presAssocID="{D1AEE92B-31E4-494B-A4D8-60794649CBE7}" presName="Name19" presStyleLbl="parChTrans1D2" presStyleIdx="3" presStyleCnt="4"/>
      <dgm:spPr/>
      <dgm:t>
        <a:bodyPr/>
        <a:lstStyle/>
        <a:p>
          <a:endParaRPr lang="fr-FR"/>
        </a:p>
      </dgm:t>
    </dgm:pt>
    <dgm:pt modelId="{A21663E7-E8D2-4918-8122-A5B8E6782135}" type="pres">
      <dgm:prSet presAssocID="{21F81881-0426-405C-8B94-501D0A148D38}" presName="Name21" presStyleCnt="0"/>
      <dgm:spPr/>
    </dgm:pt>
    <dgm:pt modelId="{99974D7A-0010-4D2D-9C2B-EE466F88C119}" type="pres">
      <dgm:prSet presAssocID="{21F81881-0426-405C-8B94-501D0A148D38}" presName="level2Shape" presStyleLbl="node2" presStyleIdx="3" presStyleCnt="4"/>
      <dgm:spPr/>
      <dgm:t>
        <a:bodyPr/>
        <a:lstStyle/>
        <a:p>
          <a:endParaRPr lang="fr-FR"/>
        </a:p>
      </dgm:t>
    </dgm:pt>
    <dgm:pt modelId="{71696D57-200F-4D9C-A17F-CAF1AE1E9C03}" type="pres">
      <dgm:prSet presAssocID="{21F81881-0426-405C-8B94-501D0A148D38}" presName="hierChild3" presStyleCnt="0"/>
      <dgm:spPr/>
    </dgm:pt>
    <dgm:pt modelId="{9529E508-F78C-4450-B8EF-85D264CA4153}" type="pres">
      <dgm:prSet presAssocID="{96B3DF37-4864-433E-BCEF-938E198148D8}" presName="bgShapesFlow" presStyleCnt="0"/>
      <dgm:spPr/>
    </dgm:pt>
  </dgm:ptLst>
  <dgm:cxnLst>
    <dgm:cxn modelId="{E8B2A942-7D20-4871-AE25-BFD0F6A52159}" type="presOf" srcId="{D1AEE92B-31E4-494B-A4D8-60794649CBE7}" destId="{5781ADCB-7EFB-414C-8D60-6480C01B5920}" srcOrd="0" destOrd="0" presId="urn:microsoft.com/office/officeart/2005/8/layout/hierarchy6"/>
    <dgm:cxn modelId="{F1495F9E-0090-4E0C-AE30-A754CBECF7B0}" srcId="{7498C530-6B05-430E-9027-9796C0911696}" destId="{7CE99952-68BE-48C1-85BD-5F7CCBE4A69B}" srcOrd="0" destOrd="0" parTransId="{47E84718-B892-4613-87A7-5E78477EB73D}" sibTransId="{C15D0383-7B3A-45BD-8D5B-DDDAE0ED1693}"/>
    <dgm:cxn modelId="{C1997BF1-A67B-4F06-B33F-39D22CFD3D4A}" type="presOf" srcId="{96B3DF37-4864-433E-BCEF-938E198148D8}" destId="{E8A6873B-546F-4C74-8995-E509AACB141F}" srcOrd="0" destOrd="0" presId="urn:microsoft.com/office/officeart/2005/8/layout/hierarchy6"/>
    <dgm:cxn modelId="{2B7619C0-2557-467D-B328-5D105009885D}" type="presOf" srcId="{E199A5E6-28CA-4A6E-9F40-A51595105B85}" destId="{FEF13B36-E715-41C8-A896-0147382F5807}" srcOrd="0" destOrd="0" presId="urn:microsoft.com/office/officeart/2005/8/layout/hierarchy6"/>
    <dgm:cxn modelId="{F9A1D36C-5418-416D-A621-E3E1F03A8B2B}" type="presOf" srcId="{2BB265C3-489E-425C-83C3-FDE03E404D5D}" destId="{7F8820B6-93DC-4A8E-A7EF-DB49FF776125}" srcOrd="0" destOrd="0" presId="urn:microsoft.com/office/officeart/2005/8/layout/hierarchy6"/>
    <dgm:cxn modelId="{C3911A13-F697-4D26-BF23-852283DED93D}" srcId="{96B3DF37-4864-433E-BCEF-938E198148D8}" destId="{7498C530-6B05-430E-9027-9796C0911696}" srcOrd="0" destOrd="0" parTransId="{A65BD522-8E1A-4E42-9374-3DFDEC6AB118}" sibTransId="{114EB381-2BDD-4351-B954-5717A8301F1B}"/>
    <dgm:cxn modelId="{3C5E6090-0B5B-4887-9368-1ED6288B2E5F}" type="presOf" srcId="{CDD39387-FDF9-40A5-846F-E81C8128BE93}" destId="{8B68F090-2195-4131-8C2B-3CB3FEBE9DDE}" srcOrd="0" destOrd="0" presId="urn:microsoft.com/office/officeart/2005/8/layout/hierarchy6"/>
    <dgm:cxn modelId="{48B45381-CC44-47D8-B274-450B22E84E4E}" type="presOf" srcId="{47E84718-B892-4613-87A7-5E78477EB73D}" destId="{4194333B-F545-4350-B77D-83F697E48E74}" srcOrd="0" destOrd="0" presId="urn:microsoft.com/office/officeart/2005/8/layout/hierarchy6"/>
    <dgm:cxn modelId="{36C0939C-7872-4AE6-A8DD-2C0172964B7D}" type="presOf" srcId="{7498C530-6B05-430E-9027-9796C0911696}" destId="{E868B2E3-FAA8-4DD8-9A05-B32F271DB7EF}" srcOrd="0" destOrd="0" presId="urn:microsoft.com/office/officeart/2005/8/layout/hierarchy6"/>
    <dgm:cxn modelId="{E45E8165-55D9-40F6-AC5D-1B3351AF51FB}" type="presOf" srcId="{7CE99952-68BE-48C1-85BD-5F7CCBE4A69B}" destId="{5D8B498C-7D12-4980-A2D1-73B7BA29BF08}" srcOrd="0" destOrd="0" presId="urn:microsoft.com/office/officeart/2005/8/layout/hierarchy6"/>
    <dgm:cxn modelId="{BBF251A1-BB12-4649-8C57-A48524AF218B}" srcId="{7498C530-6B05-430E-9027-9796C0911696}" destId="{7F194CC1-D82A-470C-B358-916AE97281F8}" srcOrd="2" destOrd="0" parTransId="{CDD39387-FDF9-40A5-846F-E81C8128BE93}" sibTransId="{314F5E26-BB77-49BB-A58C-B89C9033559F}"/>
    <dgm:cxn modelId="{FDA04182-EE45-430E-813A-B0AD994E7E95}" srcId="{7498C530-6B05-430E-9027-9796C0911696}" destId="{21F81881-0426-405C-8B94-501D0A148D38}" srcOrd="3" destOrd="0" parTransId="{D1AEE92B-31E4-494B-A4D8-60794649CBE7}" sibTransId="{98325C7B-3D22-4EAE-BC0F-5470642F14B3}"/>
    <dgm:cxn modelId="{A5A11978-0B15-4F30-9F0F-ECA611292725}" type="presOf" srcId="{21F81881-0426-405C-8B94-501D0A148D38}" destId="{99974D7A-0010-4D2D-9C2B-EE466F88C119}" srcOrd="0" destOrd="0" presId="urn:microsoft.com/office/officeart/2005/8/layout/hierarchy6"/>
    <dgm:cxn modelId="{F96F03B0-1FF9-4F4F-BAF9-E6408D2FF170}" type="presOf" srcId="{7F194CC1-D82A-470C-B358-916AE97281F8}" destId="{3F174A97-F038-4D73-BECC-CE70BCB54E9D}" srcOrd="0" destOrd="0" presId="urn:microsoft.com/office/officeart/2005/8/layout/hierarchy6"/>
    <dgm:cxn modelId="{C1526B8B-EADB-425D-B5D4-DF165EADF14D}" srcId="{7498C530-6B05-430E-9027-9796C0911696}" destId="{2BB265C3-489E-425C-83C3-FDE03E404D5D}" srcOrd="1" destOrd="0" parTransId="{E199A5E6-28CA-4A6E-9F40-A51595105B85}" sibTransId="{5368F168-9BA8-4DD9-B8EA-C2DF9925C049}"/>
    <dgm:cxn modelId="{60B5E35F-E45A-4A74-97AF-733C4B0A18F9}" type="presParOf" srcId="{E8A6873B-546F-4C74-8995-E509AACB141F}" destId="{E8A8E60B-1401-4DDE-A271-B71A87B84CBC}" srcOrd="0" destOrd="0" presId="urn:microsoft.com/office/officeart/2005/8/layout/hierarchy6"/>
    <dgm:cxn modelId="{A5A12195-0A7A-4936-95D3-1F5B0EA6018E}" type="presParOf" srcId="{E8A8E60B-1401-4DDE-A271-B71A87B84CBC}" destId="{F485325B-391E-4AA6-AD28-99A3219D09D2}" srcOrd="0" destOrd="0" presId="urn:microsoft.com/office/officeart/2005/8/layout/hierarchy6"/>
    <dgm:cxn modelId="{199E3463-DEC5-4BD6-8CB7-A682FEF79BB6}" type="presParOf" srcId="{F485325B-391E-4AA6-AD28-99A3219D09D2}" destId="{B895DD09-EDCF-4A9F-B77B-7F87E09F91BA}" srcOrd="0" destOrd="0" presId="urn:microsoft.com/office/officeart/2005/8/layout/hierarchy6"/>
    <dgm:cxn modelId="{9152016F-1F10-4F62-A82E-6F0E03AACC4F}" type="presParOf" srcId="{B895DD09-EDCF-4A9F-B77B-7F87E09F91BA}" destId="{E868B2E3-FAA8-4DD8-9A05-B32F271DB7EF}" srcOrd="0" destOrd="0" presId="urn:microsoft.com/office/officeart/2005/8/layout/hierarchy6"/>
    <dgm:cxn modelId="{F6A8BDC4-EF2F-4B48-AC4F-F5D0E78E5662}" type="presParOf" srcId="{B895DD09-EDCF-4A9F-B77B-7F87E09F91BA}" destId="{FE73B653-C0C6-41B8-A1EA-B604014177A1}" srcOrd="1" destOrd="0" presId="urn:microsoft.com/office/officeart/2005/8/layout/hierarchy6"/>
    <dgm:cxn modelId="{201BA023-861C-40AD-8B55-8481C786B269}" type="presParOf" srcId="{FE73B653-C0C6-41B8-A1EA-B604014177A1}" destId="{4194333B-F545-4350-B77D-83F697E48E74}" srcOrd="0" destOrd="0" presId="urn:microsoft.com/office/officeart/2005/8/layout/hierarchy6"/>
    <dgm:cxn modelId="{FAE4CE84-0102-4425-95FB-B52C8A8A8ED7}" type="presParOf" srcId="{FE73B653-C0C6-41B8-A1EA-B604014177A1}" destId="{74C4AC60-7804-4F7D-A009-250B5149E209}" srcOrd="1" destOrd="0" presId="urn:microsoft.com/office/officeart/2005/8/layout/hierarchy6"/>
    <dgm:cxn modelId="{53869F07-7018-4A3B-B2E4-4BC855A0545A}" type="presParOf" srcId="{74C4AC60-7804-4F7D-A009-250B5149E209}" destId="{5D8B498C-7D12-4980-A2D1-73B7BA29BF08}" srcOrd="0" destOrd="0" presId="urn:microsoft.com/office/officeart/2005/8/layout/hierarchy6"/>
    <dgm:cxn modelId="{7EA38035-7B0C-4299-B732-F86DE2A0D10A}" type="presParOf" srcId="{74C4AC60-7804-4F7D-A009-250B5149E209}" destId="{90A56AE9-1049-431D-BAB8-8621C2DDE0D2}" srcOrd="1" destOrd="0" presId="urn:microsoft.com/office/officeart/2005/8/layout/hierarchy6"/>
    <dgm:cxn modelId="{9F08F534-37C5-4A44-BC9B-BC9140D64ACB}" type="presParOf" srcId="{FE73B653-C0C6-41B8-A1EA-B604014177A1}" destId="{FEF13B36-E715-41C8-A896-0147382F5807}" srcOrd="2" destOrd="0" presId="urn:microsoft.com/office/officeart/2005/8/layout/hierarchy6"/>
    <dgm:cxn modelId="{48F1A774-DE66-412B-80AC-2CD77A836BFB}" type="presParOf" srcId="{FE73B653-C0C6-41B8-A1EA-B604014177A1}" destId="{6888E4F9-EB95-4090-B563-58442C018D3F}" srcOrd="3" destOrd="0" presId="urn:microsoft.com/office/officeart/2005/8/layout/hierarchy6"/>
    <dgm:cxn modelId="{A69BE41C-A4B4-44D0-B948-2E30E49CF483}" type="presParOf" srcId="{6888E4F9-EB95-4090-B563-58442C018D3F}" destId="{7F8820B6-93DC-4A8E-A7EF-DB49FF776125}" srcOrd="0" destOrd="0" presId="urn:microsoft.com/office/officeart/2005/8/layout/hierarchy6"/>
    <dgm:cxn modelId="{2CC94CF9-C92E-4E28-A717-1724C4868083}" type="presParOf" srcId="{6888E4F9-EB95-4090-B563-58442C018D3F}" destId="{38B09324-FE9E-4449-8761-41F9FD5998DD}" srcOrd="1" destOrd="0" presId="urn:microsoft.com/office/officeart/2005/8/layout/hierarchy6"/>
    <dgm:cxn modelId="{9202D9D3-5D00-40BC-8525-3B76AB89363B}" type="presParOf" srcId="{FE73B653-C0C6-41B8-A1EA-B604014177A1}" destId="{8B68F090-2195-4131-8C2B-3CB3FEBE9DDE}" srcOrd="4" destOrd="0" presId="urn:microsoft.com/office/officeart/2005/8/layout/hierarchy6"/>
    <dgm:cxn modelId="{1B8AD8B8-CCDD-4669-A912-D2DD2E191702}" type="presParOf" srcId="{FE73B653-C0C6-41B8-A1EA-B604014177A1}" destId="{2AF7C688-56BF-45BF-9878-234524090F75}" srcOrd="5" destOrd="0" presId="urn:microsoft.com/office/officeart/2005/8/layout/hierarchy6"/>
    <dgm:cxn modelId="{C3668236-316F-447C-B515-419BACCCEA63}" type="presParOf" srcId="{2AF7C688-56BF-45BF-9878-234524090F75}" destId="{3F174A97-F038-4D73-BECC-CE70BCB54E9D}" srcOrd="0" destOrd="0" presId="urn:microsoft.com/office/officeart/2005/8/layout/hierarchy6"/>
    <dgm:cxn modelId="{9A17D5A9-99EB-4438-846E-E6CA3F146AAF}" type="presParOf" srcId="{2AF7C688-56BF-45BF-9878-234524090F75}" destId="{756E73CE-D1FE-4690-A5B4-23CB6F2361D5}" srcOrd="1" destOrd="0" presId="urn:microsoft.com/office/officeart/2005/8/layout/hierarchy6"/>
    <dgm:cxn modelId="{E73DD284-3CEA-4E02-B016-3F7596D6CD6E}" type="presParOf" srcId="{FE73B653-C0C6-41B8-A1EA-B604014177A1}" destId="{5781ADCB-7EFB-414C-8D60-6480C01B5920}" srcOrd="6" destOrd="0" presId="urn:microsoft.com/office/officeart/2005/8/layout/hierarchy6"/>
    <dgm:cxn modelId="{0BAB3D9B-46E2-456C-AA15-76CA80B0C02D}" type="presParOf" srcId="{FE73B653-C0C6-41B8-A1EA-B604014177A1}" destId="{A21663E7-E8D2-4918-8122-A5B8E6782135}" srcOrd="7" destOrd="0" presId="urn:microsoft.com/office/officeart/2005/8/layout/hierarchy6"/>
    <dgm:cxn modelId="{2141BAAC-2773-4E8F-92E6-E7FC1F68D114}" type="presParOf" srcId="{A21663E7-E8D2-4918-8122-A5B8E6782135}" destId="{99974D7A-0010-4D2D-9C2B-EE466F88C119}" srcOrd="0" destOrd="0" presId="urn:microsoft.com/office/officeart/2005/8/layout/hierarchy6"/>
    <dgm:cxn modelId="{B9876AF9-DCDD-4E52-8C31-649B4CEE21FB}" type="presParOf" srcId="{A21663E7-E8D2-4918-8122-A5B8E6782135}" destId="{71696D57-200F-4D9C-A17F-CAF1AE1E9C03}" srcOrd="1" destOrd="0" presId="urn:microsoft.com/office/officeart/2005/8/layout/hierarchy6"/>
    <dgm:cxn modelId="{36B00C75-A04D-402D-95B9-21211B5010D6}" type="presParOf" srcId="{E8A6873B-546F-4C74-8995-E509AACB141F}" destId="{9529E508-F78C-4450-B8EF-85D264CA415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8B2E3-FAA8-4DD8-9A05-B32F271DB7EF}">
      <dsp:nvSpPr>
        <dsp:cNvPr id="0" name=""/>
        <dsp:cNvSpPr/>
      </dsp:nvSpPr>
      <dsp:spPr>
        <a:xfrm>
          <a:off x="3234680" y="1383410"/>
          <a:ext cx="1656521" cy="1104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Conception et Mise en œuvre d’une CV</a:t>
          </a:r>
        </a:p>
      </dsp:txBody>
      <dsp:txXfrm>
        <a:off x="3267025" y="1415755"/>
        <a:ext cx="1591831" cy="1039657"/>
      </dsp:txXfrm>
    </dsp:sp>
    <dsp:sp modelId="{4194333B-F545-4350-B77D-83F697E48E74}">
      <dsp:nvSpPr>
        <dsp:cNvPr id="0" name=""/>
        <dsp:cNvSpPr/>
      </dsp:nvSpPr>
      <dsp:spPr>
        <a:xfrm>
          <a:off x="832724" y="2487758"/>
          <a:ext cx="3230217" cy="441739"/>
        </a:xfrm>
        <a:custGeom>
          <a:avLst/>
          <a:gdLst/>
          <a:ahLst/>
          <a:cxnLst/>
          <a:rect l="0" t="0" r="0" b="0"/>
          <a:pathLst>
            <a:path>
              <a:moveTo>
                <a:pt x="3230217" y="0"/>
              </a:moveTo>
              <a:lnTo>
                <a:pt x="3230217" y="220869"/>
              </a:lnTo>
              <a:lnTo>
                <a:pt x="0" y="220869"/>
              </a:lnTo>
              <a:lnTo>
                <a:pt x="0" y="44173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B498C-7D12-4980-A2D1-73B7BA29BF08}">
      <dsp:nvSpPr>
        <dsp:cNvPr id="0" name=""/>
        <dsp:cNvSpPr/>
      </dsp:nvSpPr>
      <dsp:spPr>
        <a:xfrm>
          <a:off x="4463" y="2929497"/>
          <a:ext cx="1656521" cy="1104347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Préparer la classe virtuelle</a:t>
          </a:r>
        </a:p>
      </dsp:txBody>
      <dsp:txXfrm>
        <a:off x="36808" y="2961842"/>
        <a:ext cx="1591831" cy="1039657"/>
      </dsp:txXfrm>
    </dsp:sp>
    <dsp:sp modelId="{FEF13B36-E715-41C8-A896-0147382F5807}">
      <dsp:nvSpPr>
        <dsp:cNvPr id="0" name=""/>
        <dsp:cNvSpPr/>
      </dsp:nvSpPr>
      <dsp:spPr>
        <a:xfrm>
          <a:off x="2986202" y="2487758"/>
          <a:ext cx="1076739" cy="441739"/>
        </a:xfrm>
        <a:custGeom>
          <a:avLst/>
          <a:gdLst/>
          <a:ahLst/>
          <a:cxnLst/>
          <a:rect l="0" t="0" r="0" b="0"/>
          <a:pathLst>
            <a:path>
              <a:moveTo>
                <a:pt x="1076739" y="0"/>
              </a:moveTo>
              <a:lnTo>
                <a:pt x="1076739" y="220869"/>
              </a:lnTo>
              <a:lnTo>
                <a:pt x="0" y="220869"/>
              </a:lnTo>
              <a:lnTo>
                <a:pt x="0" y="44173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820B6-93DC-4A8E-A7EF-DB49FF776125}">
      <dsp:nvSpPr>
        <dsp:cNvPr id="0" name=""/>
        <dsp:cNvSpPr/>
      </dsp:nvSpPr>
      <dsp:spPr>
        <a:xfrm>
          <a:off x="2157941" y="2929497"/>
          <a:ext cx="1656521" cy="1104347"/>
        </a:xfrm>
        <a:prstGeom prst="roundRect">
          <a:avLst>
            <a:gd name="adj" fmla="val 10000"/>
          </a:avLst>
        </a:prstGeom>
        <a:solidFill>
          <a:srgbClr val="8D1B2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Démarre la classe virtuelle</a:t>
          </a:r>
        </a:p>
      </dsp:txBody>
      <dsp:txXfrm>
        <a:off x="2190286" y="2961842"/>
        <a:ext cx="1591831" cy="1039657"/>
      </dsp:txXfrm>
    </dsp:sp>
    <dsp:sp modelId="{8B68F090-2195-4131-8C2B-3CB3FEBE9DDE}">
      <dsp:nvSpPr>
        <dsp:cNvPr id="0" name=""/>
        <dsp:cNvSpPr/>
      </dsp:nvSpPr>
      <dsp:spPr>
        <a:xfrm>
          <a:off x="4062941" y="2487758"/>
          <a:ext cx="1076739" cy="441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69"/>
              </a:lnTo>
              <a:lnTo>
                <a:pt x="1076739" y="220869"/>
              </a:lnTo>
              <a:lnTo>
                <a:pt x="1076739" y="44173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74A97-F038-4D73-BECC-CE70BCB54E9D}">
      <dsp:nvSpPr>
        <dsp:cNvPr id="0" name=""/>
        <dsp:cNvSpPr/>
      </dsp:nvSpPr>
      <dsp:spPr>
        <a:xfrm>
          <a:off x="4311419" y="2929497"/>
          <a:ext cx="1656521" cy="110434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Réalisation des activités</a:t>
          </a:r>
        </a:p>
      </dsp:txBody>
      <dsp:txXfrm>
        <a:off x="4343764" y="2961842"/>
        <a:ext cx="1591831" cy="1039657"/>
      </dsp:txXfrm>
    </dsp:sp>
    <dsp:sp modelId="{5781ADCB-7EFB-414C-8D60-6480C01B5920}">
      <dsp:nvSpPr>
        <dsp:cNvPr id="0" name=""/>
        <dsp:cNvSpPr/>
      </dsp:nvSpPr>
      <dsp:spPr>
        <a:xfrm>
          <a:off x="4062941" y="2487758"/>
          <a:ext cx="3230217" cy="441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69"/>
              </a:lnTo>
              <a:lnTo>
                <a:pt x="3230217" y="220869"/>
              </a:lnTo>
              <a:lnTo>
                <a:pt x="3230217" y="44173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74D7A-0010-4D2D-9C2B-EE466F88C119}">
      <dsp:nvSpPr>
        <dsp:cNvPr id="0" name=""/>
        <dsp:cNvSpPr/>
      </dsp:nvSpPr>
      <dsp:spPr>
        <a:xfrm>
          <a:off x="6464897" y="2929497"/>
          <a:ext cx="1656521" cy="110434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Bilan et remédiation</a:t>
          </a:r>
        </a:p>
      </dsp:txBody>
      <dsp:txXfrm>
        <a:off x="6497242" y="2961842"/>
        <a:ext cx="1591831" cy="103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38170C-6800-4AD6-BA5D-D6CB1C2F2B41}" type="datetime1">
              <a:rPr lang="fr-FR" smtClean="0"/>
              <a:t>19/12/2022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712DA-99DC-4631-9586-60496316E88A}" type="datetime1">
              <a:rPr lang="fr-FR" smtClean="0"/>
              <a:pPr/>
              <a:t>19/12/2022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C52F1-48ED-6F67-2E5A-C418F1D86222}"/>
              </a:ext>
            </a:extLst>
          </p:cNvPr>
          <p:cNvSpPr/>
          <p:nvPr userDrawn="1"/>
        </p:nvSpPr>
        <p:spPr>
          <a:xfrm>
            <a:off x="4942284" y="0"/>
            <a:ext cx="72465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072E0B66-0941-496C-BCCB-D4DF32766710}" type="datetime1">
              <a:rPr lang="fr-FR" noProof="0" smtClean="0"/>
              <a:t>19/12/2022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7DA414F-9CBE-4A82-BD34-CE330ACB7840}" type="datetime1">
              <a:rPr lang="fr-FR" noProof="0" smtClean="0"/>
              <a:t>19/12/2022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5820" y="533400"/>
            <a:ext cx="10585176" cy="519336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820" y="1124744"/>
            <a:ext cx="10585176" cy="5256584"/>
          </a:xfrm>
        </p:spPr>
        <p:txBody>
          <a:bodyPr rtlCol="0"/>
          <a:lstStyle>
            <a:lvl1pPr marL="274320" indent="-228600">
              <a:buFont typeface="Wingdings" panose="05000000000000000000" pitchFamily="2" charset="2"/>
              <a:buChar char="q"/>
              <a:defRPr/>
            </a:lvl1pPr>
            <a:lvl2pPr marL="594360" indent="-228600">
              <a:buFont typeface="Wingdings 3" panose="05040102010807070707" pitchFamily="18" charset="2"/>
              <a:buChar char=""/>
              <a:defRPr i="1">
                <a:latin typeface="Arial Narrow" panose="020B0606020202030204" pitchFamily="34" charset="0"/>
              </a:defRPr>
            </a:lvl2pPr>
            <a:lvl3pPr marL="777240" indent="-182880">
              <a:buFont typeface="Wingdings" panose="05000000000000000000" pitchFamily="2" charset="2"/>
              <a:buChar char="§"/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dirty="0"/>
              <a:t>Cliquez pour 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1EA4D61-29AE-4B97-8693-DFABAB52DB9B}" type="datetime1">
              <a:rPr lang="fr-FR" noProof="0" smtClean="0"/>
              <a:t>19/12/2022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1D822763-56DC-490D-8FA4-B3EE651E69B0}" type="datetime1">
              <a:rPr lang="fr-FR" noProof="0" smtClean="0"/>
              <a:t>19/12/2022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168B9493-9A41-4CC5-BF4E-DF8A25108186}" type="datetime1">
              <a:rPr lang="fr-FR" noProof="0" smtClean="0"/>
              <a:t>19/12/2022</a:t>
            </a:fld>
            <a:endParaRPr lang="fr-FR" noProof="0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D1076222-3F4E-4020-8FD6-968B0936FEE2}" type="datetime1">
              <a:rPr lang="fr-FR" noProof="0" smtClean="0"/>
              <a:t>19/12/2022</a:t>
            </a:fld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9A65BC-3F81-44AF-B34E-9CCFA5397F4E}" type="datetime1">
              <a:rPr lang="fr-FR" noProof="0" smtClean="0"/>
              <a:t>19/12/2022</a:t>
            </a:fld>
            <a:endParaRPr lang="fr-FR" noProof="0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D545FAD6-54D0-4805-BE21-0832124F99D3}" type="datetime1">
              <a:rPr lang="fr-FR" noProof="0" smtClean="0"/>
              <a:t>19/12/2022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765820" y="533400"/>
            <a:ext cx="10585176" cy="519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765820" y="1268760"/>
            <a:ext cx="10585176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accent1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q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16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Franklin Gothic Book" panose="020B0503020102020204" pitchFamily="34" charset="0"/>
        <a:buChar char="─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1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1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web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8.jpe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22.jpeg"/><Relationship Id="rId5" Type="http://schemas.openxmlformats.org/officeDocument/2006/relationships/image" Target="../media/image19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19" Type="http://schemas.openxmlformats.org/officeDocument/2006/relationships/hyperlink" Target="https://primabord.eduscol.education.fr/la-classe-virtuelle-cned" TargetMode="External"/><Relationship Id="rId4" Type="http://schemas.openxmlformats.org/officeDocument/2006/relationships/image" Target="../media/image27.wmf"/><Relationship Id="rId9" Type="http://schemas.openxmlformats.org/officeDocument/2006/relationships/image" Target="../media/image21.png"/><Relationship Id="rId1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cursus.edu/fr/22407/100-activites-generiques-de-pedagogie-active-fiches-completes-gratui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8376" y="1484250"/>
            <a:ext cx="5862674" cy="2759734"/>
          </a:xfrm>
        </p:spPr>
        <p:txBody>
          <a:bodyPr rtlCol="0">
            <a:normAutofit/>
          </a:bodyPr>
          <a:lstStyle/>
          <a:p>
            <a:pPr rtl="0"/>
            <a:r>
              <a:rPr lang="fr-FR" sz="4399" dirty="0"/>
              <a:t>La pédagogie active au cœur de la classe inversée</a:t>
            </a:r>
            <a:endParaRPr lang="fr" sz="4399" dirty="0"/>
          </a:p>
        </p:txBody>
      </p:sp>
      <p:pic>
        <p:nvPicPr>
          <p:cNvPr id="5" name="Image 4" descr="Image contenant un bâtiment, un siège, un banc, un côté&#10;&#10;Description générée automatiquement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94"/>
            <a:ext cx="4634108" cy="6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4AD7F-520D-4B34-A5A9-4AB5F6B7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scénario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B2366E-4541-47A7-8F1C-4C571F7A8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299516"/>
            <a:ext cx="5112568" cy="4871970"/>
          </a:xfrm>
        </p:spPr>
        <p:txBody>
          <a:bodyPr>
            <a:normAutofit/>
          </a:bodyPr>
          <a:lstStyle/>
          <a:p>
            <a:r>
              <a:rPr lang="fr-FR" b="1" dirty="0" smtClean="0"/>
              <a:t>Quels </a:t>
            </a:r>
            <a:r>
              <a:rPr lang="fr-FR" b="1" dirty="0"/>
              <a:t>éléments sont constitutifs d'un scénario pédagogique ?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Objectifs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Tâches (activités d'apprenants et d'enseignants)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Rôles (qui exécute une tâche, rôle des apprenants et des enseignants)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Environnement: Ressources , Productions, Outils,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Évaluation.</a:t>
            </a:r>
          </a:p>
          <a:p>
            <a:r>
              <a:rPr lang="fr-FR" b="1" dirty="0"/>
              <a:t>Les étapes de la scénarisation</a:t>
            </a:r>
            <a:endParaRPr lang="fr-FR" dirty="0"/>
          </a:p>
          <a:p>
            <a:pPr lvl="1"/>
            <a:r>
              <a:rPr lang="fr-FR" dirty="0"/>
              <a:t>1 Définir l'(les) objectif(s)</a:t>
            </a:r>
          </a:p>
          <a:p>
            <a:pPr lvl="1"/>
            <a:r>
              <a:rPr lang="fr-FR" dirty="0"/>
              <a:t>2 Le séquençage.</a:t>
            </a:r>
          </a:p>
          <a:p>
            <a:pPr lvl="1"/>
            <a:r>
              <a:rPr lang="fr-FR" dirty="0"/>
              <a:t>3 Le développement du scénario.</a:t>
            </a:r>
          </a:p>
          <a:p>
            <a:pPr lvl="1"/>
            <a:r>
              <a:rPr lang="fr-FR" dirty="0"/>
              <a:t>4 L'implémentation.</a:t>
            </a:r>
          </a:p>
          <a:p>
            <a:pPr lvl="1"/>
            <a:r>
              <a:rPr lang="fr-FR" dirty="0"/>
              <a:t>5 L'évaluation.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188607-C8FF-487F-8CB4-6C19878D1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29" y="1373585"/>
            <a:ext cx="5935870" cy="23619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DBCD94-D367-49E7-A1F9-9D2B82DF0B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2" b="17501"/>
          <a:stretch/>
        </p:blipFill>
        <p:spPr>
          <a:xfrm>
            <a:off x="6183528" y="3735500"/>
            <a:ext cx="5935870" cy="30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8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E03E2-3FA0-48DA-A3F3-1E59A7B5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 d’un scénario de classe virtuelle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47166A-BE1F-4B03-AA18-A058B725759E}"/>
              </a:ext>
            </a:extLst>
          </p:cNvPr>
          <p:cNvSpPr/>
          <p:nvPr/>
        </p:nvSpPr>
        <p:spPr>
          <a:xfrm>
            <a:off x="1237928" y="1800649"/>
            <a:ext cx="1190315" cy="685621"/>
          </a:xfrm>
          <a:prstGeom prst="rect">
            <a:avLst/>
          </a:prstGeom>
          <a:solidFill>
            <a:srgbClr val="FBE197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/>
              <a:t>Accueil</a:t>
            </a:r>
          </a:p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/>
              <a:t>Présentation des objectifs</a:t>
            </a:r>
          </a:p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/>
              <a:t>Introduction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FF6941-047A-42F1-ADAA-B2DD20A156F8}"/>
              </a:ext>
            </a:extLst>
          </p:cNvPr>
          <p:cNvSpPr/>
          <p:nvPr/>
        </p:nvSpPr>
        <p:spPr>
          <a:xfrm>
            <a:off x="1237924" y="2646018"/>
            <a:ext cx="1190315" cy="6856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Exposé oral du contenu du cours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40B45-A7AC-45C8-8A1D-05D3B2562E1C}"/>
              </a:ext>
            </a:extLst>
          </p:cNvPr>
          <p:cNvSpPr/>
          <p:nvPr/>
        </p:nvSpPr>
        <p:spPr>
          <a:xfrm>
            <a:off x="1237924" y="3491387"/>
            <a:ext cx="1190315" cy="6856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Questions / réponses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BB0547-EEDF-44B2-9B18-38B7B8D4BFEB}"/>
              </a:ext>
            </a:extLst>
          </p:cNvPr>
          <p:cNvSpPr/>
          <p:nvPr/>
        </p:nvSpPr>
        <p:spPr>
          <a:xfrm>
            <a:off x="1237924" y="4333997"/>
            <a:ext cx="1190315" cy="6856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Activité : carte conceptuelle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A38AF7-0B57-44CE-9388-FD901DDE4AF5}"/>
              </a:ext>
            </a:extLst>
          </p:cNvPr>
          <p:cNvSpPr/>
          <p:nvPr/>
        </p:nvSpPr>
        <p:spPr>
          <a:xfrm>
            <a:off x="1237924" y="5163571"/>
            <a:ext cx="1190315" cy="6856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Quiz d’auto-évaluation</a:t>
            </a:r>
          </a:p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Commentaire des réponses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EE8F64-5340-41AD-ABB2-EA2DB299B79C}"/>
              </a:ext>
            </a:extLst>
          </p:cNvPr>
          <p:cNvSpPr/>
          <p:nvPr/>
        </p:nvSpPr>
        <p:spPr>
          <a:xfrm>
            <a:off x="1237924" y="5993145"/>
            <a:ext cx="1190315" cy="685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/>
              <a:t>Synthèse</a:t>
            </a:r>
          </a:p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/>
              <a:t>Sondage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577C7-835F-409A-81C4-D5E64A6558B0}"/>
              </a:ext>
            </a:extLst>
          </p:cNvPr>
          <p:cNvSpPr/>
          <p:nvPr/>
        </p:nvSpPr>
        <p:spPr>
          <a:xfrm>
            <a:off x="2590125" y="1810172"/>
            <a:ext cx="3332882" cy="685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Introduction orale</a:t>
            </a:r>
          </a:p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Diaporama</a:t>
            </a:r>
          </a:p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Rappel des objectifs de la séance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80519C-3AB1-4DF8-8191-C9A10FE30408}"/>
              </a:ext>
            </a:extLst>
          </p:cNvPr>
          <p:cNvSpPr/>
          <p:nvPr/>
        </p:nvSpPr>
        <p:spPr>
          <a:xfrm>
            <a:off x="2590125" y="3507317"/>
            <a:ext cx="3332882" cy="685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Réouverture des micros</a:t>
            </a:r>
          </a:p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Animer les questions/réponses</a:t>
            </a:r>
          </a:p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Élaborer une fiche des points clés du cours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15C502-F0D1-44E2-8979-DB10AF8EFECC}"/>
              </a:ext>
            </a:extLst>
          </p:cNvPr>
          <p:cNvSpPr/>
          <p:nvPr/>
        </p:nvSpPr>
        <p:spPr>
          <a:xfrm>
            <a:off x="2590125" y="2646018"/>
            <a:ext cx="3332882" cy="685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Fermer tous les micros</a:t>
            </a:r>
          </a:p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Présenter des slides allégés (pas trop chargés)</a:t>
            </a:r>
          </a:p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Montrer des séquences vidéos courtes si nécessaire</a:t>
            </a:r>
          </a:p>
        </p:txBody>
      </p:sp>
      <p:sp>
        <p:nvSpPr>
          <p:cNvPr id="18" name="Accolade ouvrante 17">
            <a:extLst>
              <a:ext uri="{FF2B5EF4-FFF2-40B4-BE49-F238E27FC236}">
                <a16:creationId xmlns:a16="http://schemas.microsoft.com/office/drawing/2014/main" id="{BE07AB0C-C5F4-4A68-A79B-5729C76B3072}"/>
              </a:ext>
            </a:extLst>
          </p:cNvPr>
          <p:cNvSpPr/>
          <p:nvPr/>
        </p:nvSpPr>
        <p:spPr>
          <a:xfrm>
            <a:off x="1047477" y="2928425"/>
            <a:ext cx="123793" cy="8814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799"/>
          </a:p>
        </p:txBody>
      </p:sp>
      <p:sp>
        <p:nvSpPr>
          <p:cNvPr id="19" name="Accolade ouvrante 18">
            <a:extLst>
              <a:ext uri="{FF2B5EF4-FFF2-40B4-BE49-F238E27FC236}">
                <a16:creationId xmlns:a16="http://schemas.microsoft.com/office/drawing/2014/main" id="{9098FB14-6438-4572-B8FA-B056A3A74F27}"/>
              </a:ext>
            </a:extLst>
          </p:cNvPr>
          <p:cNvSpPr/>
          <p:nvPr/>
        </p:nvSpPr>
        <p:spPr>
          <a:xfrm>
            <a:off x="1037951" y="4624906"/>
            <a:ext cx="123793" cy="8814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799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7EAFD96-11EC-4147-9642-FFADEA8AAD12}"/>
              </a:ext>
            </a:extLst>
          </p:cNvPr>
          <p:cNvSpPr txBox="1"/>
          <p:nvPr/>
        </p:nvSpPr>
        <p:spPr>
          <a:xfrm>
            <a:off x="331819" y="3209230"/>
            <a:ext cx="724689" cy="415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30 mn</a:t>
            </a:r>
          </a:p>
          <a:p>
            <a:pPr algn="ctr"/>
            <a:r>
              <a:rPr lang="fr-FR" sz="1050" i="1" dirty="0"/>
              <a:t>(10 + 20)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713BFA9-B9DD-4867-B3F7-81B81E51C1DC}"/>
              </a:ext>
            </a:extLst>
          </p:cNvPr>
          <p:cNvSpPr txBox="1"/>
          <p:nvPr/>
        </p:nvSpPr>
        <p:spPr>
          <a:xfrm>
            <a:off x="354250" y="4841934"/>
            <a:ext cx="724689" cy="415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30 mn</a:t>
            </a:r>
          </a:p>
          <a:p>
            <a:pPr algn="ctr"/>
            <a:r>
              <a:rPr lang="fr-FR" sz="1050" i="1" dirty="0"/>
              <a:t>(20 + 10)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9DB050A-B591-4C0B-8EE4-9FAB8132C6EB}"/>
              </a:ext>
            </a:extLst>
          </p:cNvPr>
          <p:cNvSpPr txBox="1"/>
          <p:nvPr/>
        </p:nvSpPr>
        <p:spPr>
          <a:xfrm>
            <a:off x="578132" y="2052826"/>
            <a:ext cx="578854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/>
              <a:t>10 mn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C6505F-83CC-4B96-B225-B688E438748B}"/>
              </a:ext>
            </a:extLst>
          </p:cNvPr>
          <p:cNvSpPr txBox="1"/>
          <p:nvPr/>
        </p:nvSpPr>
        <p:spPr>
          <a:xfrm>
            <a:off x="514864" y="6168863"/>
            <a:ext cx="578854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/>
              <a:t>20 mn</a:t>
            </a:r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E933C978-9FEE-4D5C-B9B9-5388FF9469EC}"/>
              </a:ext>
            </a:extLst>
          </p:cNvPr>
          <p:cNvSpPr/>
          <p:nvPr/>
        </p:nvSpPr>
        <p:spPr>
          <a:xfrm>
            <a:off x="1685486" y="2495793"/>
            <a:ext cx="257108" cy="22854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9"/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DFCC534C-FD49-4D63-BB64-5F7B2BECF1B0}"/>
              </a:ext>
            </a:extLst>
          </p:cNvPr>
          <p:cNvSpPr/>
          <p:nvPr/>
        </p:nvSpPr>
        <p:spPr>
          <a:xfrm>
            <a:off x="1675963" y="3333775"/>
            <a:ext cx="257108" cy="22854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9"/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EAA57856-52F1-4FC1-8A90-8D3856E40F6F}"/>
              </a:ext>
            </a:extLst>
          </p:cNvPr>
          <p:cNvSpPr/>
          <p:nvPr/>
        </p:nvSpPr>
        <p:spPr>
          <a:xfrm>
            <a:off x="1666441" y="4190802"/>
            <a:ext cx="257108" cy="22854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9"/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812AAA79-485E-4D29-AEE3-1A45F5EB7984}"/>
              </a:ext>
            </a:extLst>
          </p:cNvPr>
          <p:cNvSpPr/>
          <p:nvPr/>
        </p:nvSpPr>
        <p:spPr>
          <a:xfrm>
            <a:off x="1647396" y="5028784"/>
            <a:ext cx="257108" cy="22854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9"/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A404FC3C-C6B1-407B-9871-FA91A02A75D9}"/>
              </a:ext>
            </a:extLst>
          </p:cNvPr>
          <p:cNvSpPr/>
          <p:nvPr/>
        </p:nvSpPr>
        <p:spPr>
          <a:xfrm>
            <a:off x="1637873" y="5857243"/>
            <a:ext cx="257108" cy="22854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9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CFC07F-6E03-43F2-B6A3-5735F181814F}"/>
              </a:ext>
            </a:extLst>
          </p:cNvPr>
          <p:cNvSpPr/>
          <p:nvPr/>
        </p:nvSpPr>
        <p:spPr>
          <a:xfrm>
            <a:off x="2590125" y="4324475"/>
            <a:ext cx="3332882" cy="685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Donner les consignes du travail à faire</a:t>
            </a:r>
          </a:p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Accès à l’outil en ligne de carte conceptuelle</a:t>
            </a:r>
          </a:p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Résumer le contenu du cours sous forme de carte conceptuelle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09E13B-75E2-4BA0-B3E3-BA42AA29CA60}"/>
              </a:ext>
            </a:extLst>
          </p:cNvPr>
          <p:cNvSpPr/>
          <p:nvPr/>
        </p:nvSpPr>
        <p:spPr>
          <a:xfrm>
            <a:off x="2590125" y="5171621"/>
            <a:ext cx="3332882" cy="685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Répondre à un Quiz d’autoévaluation avec rétroactions immédiates (5 questions clés)</a:t>
            </a:r>
          </a:p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Exposé des statistiques et questions/réponses éventuelles sur les rétroactions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B780AF-5AF3-4B9F-A64D-A6B8B1E0D8A1}"/>
              </a:ext>
            </a:extLst>
          </p:cNvPr>
          <p:cNvSpPr/>
          <p:nvPr/>
        </p:nvSpPr>
        <p:spPr>
          <a:xfrm>
            <a:off x="2590125" y="5971513"/>
            <a:ext cx="3332882" cy="685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Rappel d’une synthèse du contenu du cours</a:t>
            </a:r>
          </a:p>
          <a:p>
            <a:pPr marL="85699" indent="-85699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Effectuer un sondage de compréhension du contenu du cours (Question Oui/Non)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A90E5C3-9C88-49D7-9677-667930CB678C}"/>
              </a:ext>
            </a:extLst>
          </p:cNvPr>
          <p:cNvSpPr txBox="1"/>
          <p:nvPr/>
        </p:nvSpPr>
        <p:spPr>
          <a:xfrm>
            <a:off x="6589584" y="1800650"/>
            <a:ext cx="4218476" cy="246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Possibilité d’enrichir ce scénario avec :</a:t>
            </a:r>
          </a:p>
          <a:p>
            <a:endParaRPr lang="fr-FR" sz="1400" dirty="0"/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fr-FR" sz="1400" dirty="0"/>
              <a:t>Un modèle de fiche proposée en amont pour élaborer les points clés du cours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endParaRPr lang="fr-FR" sz="1400" dirty="0"/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fr-FR" sz="1400" dirty="0"/>
              <a:t>Enregistrement de la séance pour la rendre disponible pour les absents</a:t>
            </a:r>
          </a:p>
          <a:p>
            <a:pPr marL="285664" indent="-285664">
              <a:buFont typeface="Wingdings" panose="05000000000000000000" pitchFamily="2" charset="2"/>
              <a:buChar char="§"/>
            </a:pPr>
            <a:endParaRPr lang="fr-FR" sz="1400" dirty="0"/>
          </a:p>
          <a:p>
            <a:pPr marL="285664" indent="-285664">
              <a:buFont typeface="Wingdings" panose="05000000000000000000" pitchFamily="2" charset="2"/>
              <a:buChar char="§"/>
            </a:pPr>
            <a:r>
              <a:rPr lang="fr-FR" sz="1400" dirty="0"/>
              <a:t>Varier les activités en maintenant un degré élevé de collaboration et de rétroactions (</a:t>
            </a:r>
            <a:r>
              <a:rPr lang="fr-FR" sz="1400" dirty="0" err="1"/>
              <a:t>TRC</a:t>
            </a:r>
            <a:r>
              <a:rPr lang="fr-FR" sz="1400" dirty="0"/>
              <a:t>)</a:t>
            </a:r>
          </a:p>
          <a:p>
            <a:endParaRPr lang="fr-FR" sz="14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44EFFF1-5A0F-489B-B3CD-42E4027D97C3}"/>
              </a:ext>
            </a:extLst>
          </p:cNvPr>
          <p:cNvSpPr txBox="1"/>
          <p:nvPr/>
        </p:nvSpPr>
        <p:spPr>
          <a:xfrm>
            <a:off x="1078940" y="1350651"/>
            <a:ext cx="5675525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99" dirty="0"/>
              <a:t>Exemple de déroulement d’une classe virtuelle de 1h30</a:t>
            </a:r>
          </a:p>
        </p:txBody>
      </p:sp>
    </p:spTree>
    <p:extLst>
      <p:ext uri="{BB962C8B-B14F-4D97-AF65-F5344CB8AC3E}">
        <p14:creationId xmlns:p14="http://schemas.microsoft.com/office/powerpoint/2010/main" val="341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Modèles de fiches de scénarios pédagogiques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76" y="1147961"/>
            <a:ext cx="8662748" cy="55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7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6714C-A570-4D27-A34B-3337E95E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 détaillé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58B6E52-F2BA-4174-86C1-5258CAA7D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676263"/>
            <a:ext cx="8568951" cy="6057548"/>
          </a:xfrm>
        </p:spPr>
      </p:pic>
    </p:spTree>
    <p:extLst>
      <p:ext uri="{BB962C8B-B14F-4D97-AF65-F5344CB8AC3E}">
        <p14:creationId xmlns:p14="http://schemas.microsoft.com/office/powerpoint/2010/main" val="9909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E03E2-3FA0-48DA-A3F3-1E59A7B5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 d’un scénario sommaire d’une classe virtuelle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F36F9BF-4289-4FD1-B0B5-05CCC734752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6126" y="1316588"/>
          <a:ext cx="11246095" cy="536440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606585">
                  <a:extLst>
                    <a:ext uri="{9D8B030D-6E8A-4147-A177-3AD203B41FA5}">
                      <a16:colId xmlns:a16="http://schemas.microsoft.com/office/drawing/2014/main" val="582702567"/>
                    </a:ext>
                  </a:extLst>
                </a:gridCol>
                <a:gridCol w="1606585">
                  <a:extLst>
                    <a:ext uri="{9D8B030D-6E8A-4147-A177-3AD203B41FA5}">
                      <a16:colId xmlns:a16="http://schemas.microsoft.com/office/drawing/2014/main" val="3961737881"/>
                    </a:ext>
                  </a:extLst>
                </a:gridCol>
                <a:gridCol w="1606585">
                  <a:extLst>
                    <a:ext uri="{9D8B030D-6E8A-4147-A177-3AD203B41FA5}">
                      <a16:colId xmlns:a16="http://schemas.microsoft.com/office/drawing/2014/main" val="2309568768"/>
                    </a:ext>
                  </a:extLst>
                </a:gridCol>
                <a:gridCol w="1606585">
                  <a:extLst>
                    <a:ext uri="{9D8B030D-6E8A-4147-A177-3AD203B41FA5}">
                      <a16:colId xmlns:a16="http://schemas.microsoft.com/office/drawing/2014/main" val="668721370"/>
                    </a:ext>
                  </a:extLst>
                </a:gridCol>
                <a:gridCol w="1606585">
                  <a:extLst>
                    <a:ext uri="{9D8B030D-6E8A-4147-A177-3AD203B41FA5}">
                      <a16:colId xmlns:a16="http://schemas.microsoft.com/office/drawing/2014/main" val="1411479173"/>
                    </a:ext>
                  </a:extLst>
                </a:gridCol>
                <a:gridCol w="1606585">
                  <a:extLst>
                    <a:ext uri="{9D8B030D-6E8A-4147-A177-3AD203B41FA5}">
                      <a16:colId xmlns:a16="http://schemas.microsoft.com/office/drawing/2014/main" val="2812152121"/>
                    </a:ext>
                  </a:extLst>
                </a:gridCol>
                <a:gridCol w="1606585">
                  <a:extLst>
                    <a:ext uri="{9D8B030D-6E8A-4147-A177-3AD203B41FA5}">
                      <a16:colId xmlns:a16="http://schemas.microsoft.com/office/drawing/2014/main" val="2747624078"/>
                    </a:ext>
                  </a:extLst>
                </a:gridCol>
              </a:tblGrid>
              <a:tr h="370743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Séance « n »</a:t>
                      </a:r>
                    </a:p>
                    <a:p>
                      <a:pPr algn="ctr"/>
                      <a:endParaRPr lang="fr-FR" sz="1200" dirty="0"/>
                    </a:p>
                    <a:p>
                      <a:pPr algn="ctr"/>
                      <a:r>
                        <a:rPr lang="fr-FR" sz="1200" dirty="0"/>
                        <a:t>Réchauffement climatique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Objectifs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Compétences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Activités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fr-FR" dirty="0"/>
                        <a:t>Outils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Outils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Remarques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498936"/>
                  </a:ext>
                </a:extLst>
              </a:tr>
              <a:tr h="452002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Enseignant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Apprenant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972167"/>
                  </a:ext>
                </a:extLst>
              </a:tr>
              <a:tr h="2727250">
                <a:tc>
                  <a:txBody>
                    <a:bodyPr/>
                    <a:lstStyle/>
                    <a:p>
                      <a:r>
                        <a:rPr lang="fr-FR" sz="1200" dirty="0"/>
                        <a:t>Le réchauffement climatique</a:t>
                      </a:r>
                    </a:p>
                    <a:p>
                      <a:endParaRPr lang="fr-FR" sz="1200" dirty="0"/>
                    </a:p>
                    <a:p>
                      <a:r>
                        <a:rPr lang="fr-FR" sz="1200" dirty="0"/>
                        <a:t>30 mn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Connaitre les causes et les origines du réchauffement climatique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Pouvoir diagnostiquer les causes réelles du réchauffement climatique et leurs indicateurs (caractéristiques)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-85725" algn="l" defTabSz="4572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L’enseignant fournit des ressources d’orientation (lectures) permettant d’identifier les causes du réchauffement climatique.</a:t>
                      </a:r>
                    </a:p>
                    <a:p>
                      <a:pPr marL="85725" indent="-85725" algn="l" defTabSz="4572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 fournit une matrice pour identifier les causes et leurs indicateurs (caractéristiques)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-85725" algn="l" defTabSz="4572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apprenants lisent les ressources et identifient les causes du réchauffement climatique et leurs indicateurs</a:t>
                      </a:r>
                    </a:p>
                    <a:p>
                      <a:pPr marL="85725" indent="-85725" algn="l" defTabSz="4572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Ils replissent la grille des indicateurs et la déposent sur le </a:t>
                      </a:r>
                      <a:r>
                        <a:rPr lang="fr-F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LMS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-85725" algn="l" defTabSz="4572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Vidéos YouTube</a:t>
                      </a:r>
                    </a:p>
                    <a:p>
                      <a:pPr marL="85725" indent="-85725" algn="l" defTabSz="4572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Éditeur de texte (Word) pour remplir la grille</a:t>
                      </a:r>
                    </a:p>
                    <a:p>
                      <a:pPr marL="85725" indent="-85725" algn="l" defTabSz="4572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LMS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Moodle de l’établissement</a:t>
                      </a:r>
                    </a:p>
                    <a:p>
                      <a:endParaRPr lang="fr-FR" sz="12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Cette séquence complète, sous forme d’une classe virtuelle, d’autres séances présentielle sur l’environnement.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502605"/>
                  </a:ext>
                </a:extLst>
              </a:tr>
              <a:tr h="1813088">
                <a:tc>
                  <a:txBody>
                    <a:bodyPr/>
                    <a:lstStyle/>
                    <a:p>
                      <a:r>
                        <a:rPr lang="fr-FR" sz="1200" dirty="0"/>
                        <a:t>Les textes et conventions sur le réchauffement climatique</a:t>
                      </a:r>
                    </a:p>
                    <a:p>
                      <a:endParaRPr lang="fr-FR" sz="1200" dirty="0"/>
                    </a:p>
                    <a:p>
                      <a:r>
                        <a:rPr lang="fr-FR" sz="1200" dirty="0"/>
                        <a:t>30 mn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Recenser les textes et les conventions produits à propos du réchauffement climatique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-85725" algn="l" defTabSz="4572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Être capable de faire des recherches avancées sur internet</a:t>
                      </a:r>
                    </a:p>
                    <a:p>
                      <a:pPr marL="85725" indent="-85725" algn="l" defTabSz="4572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Être capable de créer une base de données d’objets structurés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-85725" algn="l" defTabSz="4572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L’enseignant fournit dans un document la procédure de travail à suivre</a:t>
                      </a:r>
                    </a:p>
                    <a:p>
                      <a:pPr marL="85725" indent="-85725" algn="l" defTabSz="4572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 donne le choix de l’outil à utiliser (une base de données)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-85725" algn="l" defTabSz="4572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apprenants recherchent sur Internet les ressources demandées</a:t>
                      </a:r>
                    </a:p>
                    <a:p>
                      <a:pPr marL="85725" indent="-85725" algn="l" defTabSz="4572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Ils créent une base de données sur le </a:t>
                      </a:r>
                      <a:r>
                        <a:rPr lang="fr-F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LMS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pour décrire les ressources trouvées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-85725" algn="l" defTabSz="4572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Moteurs de recherche Internet</a:t>
                      </a:r>
                    </a:p>
                    <a:p>
                      <a:pPr marL="85725" indent="-85725" algn="l" defTabSz="4572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Activité base de données sur Moodle</a:t>
                      </a:r>
                    </a:p>
                    <a:p>
                      <a:endParaRPr lang="fr-FR" sz="12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Cette séquence permet de produire des ressources qui serviront  de base pour programmer ultérieurement une « classe inversée »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647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1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6714C-A570-4D27-A34B-3337E95E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Modèles de fiches de scénarios pédagogiques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1196752"/>
            <a:ext cx="9289032" cy="57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F220C4-1877-4A5D-BA0A-948DBECA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 d’un scenario de démarrage d’une classe virtuelle 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2ADAC410-56BC-48AB-B41E-5010360B3D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6550" y="1431165"/>
          <a:ext cx="10370023" cy="4914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04">
                  <a:extLst>
                    <a:ext uri="{9D8B030D-6E8A-4147-A177-3AD203B41FA5}">
                      <a16:colId xmlns:a16="http://schemas.microsoft.com/office/drawing/2014/main" val="3204092820"/>
                    </a:ext>
                  </a:extLst>
                </a:gridCol>
                <a:gridCol w="2878039">
                  <a:extLst>
                    <a:ext uri="{9D8B030D-6E8A-4147-A177-3AD203B41FA5}">
                      <a16:colId xmlns:a16="http://schemas.microsoft.com/office/drawing/2014/main" val="79818846"/>
                    </a:ext>
                  </a:extLst>
                </a:gridCol>
                <a:gridCol w="3540806">
                  <a:extLst>
                    <a:ext uri="{9D8B030D-6E8A-4147-A177-3AD203B41FA5}">
                      <a16:colId xmlns:a16="http://schemas.microsoft.com/office/drawing/2014/main" val="1191342302"/>
                    </a:ext>
                  </a:extLst>
                </a:gridCol>
                <a:gridCol w="2995274">
                  <a:extLst>
                    <a:ext uri="{9D8B030D-6E8A-4147-A177-3AD203B41FA5}">
                      <a16:colId xmlns:a16="http://schemas.microsoft.com/office/drawing/2014/main" val="2448240100"/>
                    </a:ext>
                  </a:extLst>
                </a:gridCol>
              </a:tblGrid>
              <a:tr h="29184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Durée</a:t>
                      </a:r>
                    </a:p>
                  </a:txBody>
                  <a:tcPr marL="91416" marR="91416" marT="45708" marB="4570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Objectifs pédagogiques</a:t>
                      </a:r>
                    </a:p>
                  </a:txBody>
                  <a:tcPr marL="91416" marR="91416" marT="45708" marB="4570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Méthode pédagogique</a:t>
                      </a:r>
                    </a:p>
                  </a:txBody>
                  <a:tcPr marL="91416" marR="91416" marT="45708" marB="4570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Outils</a:t>
                      </a:r>
                    </a:p>
                  </a:txBody>
                  <a:tcPr marL="91416" marR="91416" marT="45708" marB="4570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92929"/>
                  </a:ext>
                </a:extLst>
              </a:tr>
              <a:tr h="1357975">
                <a:tc>
                  <a:txBody>
                    <a:bodyPr/>
                    <a:lstStyle/>
                    <a:p>
                      <a:r>
                        <a:rPr lang="fr-FR" sz="1100" dirty="0"/>
                        <a:t>Avant le début du cours</a:t>
                      </a:r>
                    </a:p>
                    <a:p>
                      <a:endParaRPr lang="fr-FR" sz="1100" dirty="0"/>
                    </a:p>
                    <a:p>
                      <a:r>
                        <a:rPr lang="fr-FR" sz="1100" dirty="0"/>
                        <a:t>5 mn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dirty="0"/>
                        <a:t>Accueillir les participants au fur et à mesure,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L’animateur a activé sa webcam, celles des participants, affiché le module de Chat,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L’animateur accueille au fur et à mesure les participants,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 les incite à répondre à la question du sondage (exemple : « Avez-vous une idée sur le objectifs de la séance ?  »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100" dirty="0"/>
                        <a:t>Webcams,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100" dirty="0"/>
                        <a:t>Conversation (Chat),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100" dirty="0"/>
                        <a:t>Le sondage,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930314205"/>
                  </a:ext>
                </a:extLst>
              </a:tr>
              <a:tr h="1279234">
                <a:tc>
                  <a:txBody>
                    <a:bodyPr/>
                    <a:lstStyle/>
                    <a:p>
                      <a:r>
                        <a:rPr lang="fr-FR" sz="1100" dirty="0"/>
                        <a:t>10 mn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dirty="0"/>
                        <a:t>Se sentir en confiance avec l’environnement technique et rassuré sur les objectif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dirty="0"/>
                        <a:t>Présenter les règles de la Classe virtuelle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dirty="0"/>
                        <a:t>Présenter le programme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dirty="0"/>
                        <a:t>Faire connaissance avec les participants : qui sont-ils quels sont leurs objectifs, en s’appuyant sur le sondage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dirty="0"/>
                        <a:t>Règles de la Classe inversée,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dirty="0"/>
                        <a:t>Le programme,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dirty="0"/>
                        <a:t>Le Chat,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677788751"/>
                  </a:ext>
                </a:extLst>
              </a:tr>
              <a:tr h="738132">
                <a:tc>
                  <a:txBody>
                    <a:bodyPr/>
                    <a:lstStyle/>
                    <a:p>
                      <a:r>
                        <a:rPr lang="fr-FR" sz="1100" dirty="0"/>
                        <a:t>5 mn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dirty="0"/>
                        <a:t>S’appuyer sur les ressources du </a:t>
                      </a:r>
                      <a:r>
                        <a:rPr lang="fr-FR" sz="1100" dirty="0" err="1"/>
                        <a:t>LMS</a:t>
                      </a:r>
                      <a:r>
                        <a:rPr lang="fr-FR" sz="1100" dirty="0"/>
                        <a:t>,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100" dirty="0"/>
                        <a:t>Montrer les ressources mises en ligne sur le </a:t>
                      </a:r>
                      <a:r>
                        <a:rPr lang="fr-FR" sz="1100" dirty="0" err="1"/>
                        <a:t>LMS</a:t>
                      </a:r>
                      <a:r>
                        <a:rPr lang="fr-FR" sz="1100" dirty="0"/>
                        <a:t>, vérifier que tout le monde sait se connecter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fr-FR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Partage d’écran : afficher le </a:t>
                      </a:r>
                      <a:r>
                        <a:rPr lang="fr-FR" sz="1100" dirty="0" err="1"/>
                        <a:t>LMS</a:t>
                      </a:r>
                      <a:r>
                        <a:rPr lang="fr-FR" sz="1100" dirty="0"/>
                        <a:t>,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153965958"/>
                  </a:ext>
                </a:extLst>
              </a:tr>
              <a:tr h="1247325">
                <a:tc>
                  <a:txBody>
                    <a:bodyPr/>
                    <a:lstStyle/>
                    <a:p>
                      <a:r>
                        <a:rPr lang="fr-FR" sz="1100" dirty="0"/>
                        <a:t>5 mn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dirty="0"/>
                        <a:t>Exprimer les attentes et problématiques,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dirty="0"/>
                        <a:t>Les participants expriment leurs attentes et problématiques sur le module conversation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dirty="0"/>
                        <a:t>Faire le lien avec les ressources proposées en amont,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Webcams,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Chat,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814354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1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76E8F-0696-43A4-8B07-1D858CE45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outils de la classe virtuelle (systèmes de </a:t>
            </a:r>
            <a:r>
              <a:rPr lang="fr-FR" dirty="0" err="1"/>
              <a:t>visio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22DFA-F299-4095-926A-333A41959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systèmes de Visio les plus utilisées qui intègrent l’essentiels des outils et services d’une classe virtuelle :</a:t>
            </a:r>
          </a:p>
          <a:p>
            <a:pPr lvl="1"/>
            <a:r>
              <a:rPr lang="fr-FR" dirty="0"/>
              <a:t>Microsoft Teams</a:t>
            </a:r>
          </a:p>
          <a:p>
            <a:pPr lvl="1"/>
            <a:r>
              <a:rPr lang="fr-FR" dirty="0"/>
              <a:t>Zoom</a:t>
            </a:r>
          </a:p>
          <a:p>
            <a:pPr lvl="1"/>
            <a:r>
              <a:rPr lang="fr-FR" dirty="0" err="1"/>
              <a:t>WebRoom</a:t>
            </a:r>
            <a:endParaRPr lang="fr-FR" dirty="0"/>
          </a:p>
          <a:p>
            <a:pPr lvl="1"/>
            <a:r>
              <a:rPr lang="fr-FR" dirty="0" err="1"/>
              <a:t>BigBlueButton</a:t>
            </a:r>
            <a:endParaRPr lang="fr-FR" dirty="0"/>
          </a:p>
          <a:p>
            <a:pPr lvl="1"/>
            <a:r>
              <a:rPr lang="fr-FR" dirty="0"/>
              <a:t>Adobe </a:t>
            </a:r>
            <a:r>
              <a:rPr lang="fr-FR" dirty="0" err="1"/>
              <a:t>Connect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Meet</a:t>
            </a:r>
            <a:r>
              <a:rPr lang="fr-FR" dirty="0"/>
              <a:t> </a:t>
            </a:r>
            <a:r>
              <a:rPr lang="fr-FR" dirty="0" err="1"/>
              <a:t>Jitsi</a:t>
            </a:r>
            <a:endParaRPr lang="fr-FR" dirty="0"/>
          </a:p>
          <a:p>
            <a:pPr lvl="1"/>
            <a:r>
              <a:rPr lang="fr-FR" dirty="0" err="1"/>
              <a:t>Webex</a:t>
            </a:r>
            <a:r>
              <a:rPr lang="fr-FR" dirty="0"/>
              <a:t> Cisco</a:t>
            </a:r>
          </a:p>
          <a:p>
            <a:pPr lvl="1"/>
            <a:r>
              <a:rPr lang="fr-FR" dirty="0"/>
              <a:t>…</a:t>
            </a:r>
          </a:p>
          <a:p>
            <a:pPr lvl="1"/>
            <a:endParaRPr lang="fr-FR" dirty="0"/>
          </a:p>
        </p:txBody>
      </p:sp>
      <p:pic>
        <p:nvPicPr>
          <p:cNvPr id="4" name="Picture 2" descr="Free Video Conferencing Software for Web &amp; Mobile | Jitsi">
            <a:extLst>
              <a:ext uri="{FF2B5EF4-FFF2-40B4-BE49-F238E27FC236}">
                <a16:creationId xmlns:a16="http://schemas.microsoft.com/office/drawing/2014/main" id="{B7E925F6-D3A7-45BB-8601-D4299CD0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86" y="4020630"/>
            <a:ext cx="1883706" cy="99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BF5B8C-92DA-4C9B-A9B5-66F625BA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21" y="2412282"/>
            <a:ext cx="1652168" cy="101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B31A47-3A2E-4EFC-8114-B990D5F52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313" y="4257581"/>
            <a:ext cx="1488480" cy="1143326"/>
          </a:xfrm>
          <a:prstGeom prst="rect">
            <a:avLst/>
          </a:prstGeom>
        </p:spPr>
      </p:pic>
      <p:pic>
        <p:nvPicPr>
          <p:cNvPr id="8" name="Picture 8" descr="BigBlueButton, The Tales Within - Poorya Abbasi Official Website">
            <a:extLst>
              <a:ext uri="{FF2B5EF4-FFF2-40B4-BE49-F238E27FC236}">
                <a16:creationId xmlns:a16="http://schemas.microsoft.com/office/drawing/2014/main" id="{96F60376-8244-422A-9278-0C0CB7C26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903" y="3266682"/>
            <a:ext cx="1488481" cy="111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E4FE2D3-2BB0-4A7A-A084-20BA67845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903" y="5566079"/>
            <a:ext cx="1952389" cy="685717"/>
          </a:xfrm>
          <a:prstGeom prst="rect">
            <a:avLst/>
          </a:prstGeom>
        </p:spPr>
      </p:pic>
      <p:pic>
        <p:nvPicPr>
          <p:cNvPr id="3074" name="Picture 2" descr="Google Meet Logo. Google LLC. Apps From Google. Official New Logotypes Of  Google Apps. Editorial Stock Photo - Illustration of learning, vector:  201198493">
            <a:extLst>
              <a:ext uri="{FF2B5EF4-FFF2-40B4-BE49-F238E27FC236}">
                <a16:creationId xmlns:a16="http://schemas.microsoft.com/office/drawing/2014/main" id="{7AAA35B1-9943-42D4-8DE9-A62E93025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8"/>
          <a:stretch/>
        </p:blipFill>
        <p:spPr bwMode="auto">
          <a:xfrm>
            <a:off x="4662223" y="2520474"/>
            <a:ext cx="2166373" cy="110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579716A-F9B0-49F7-9497-C3D9F7347D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77" y="5400907"/>
            <a:ext cx="1324689" cy="132468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BCD2FD7-7349-40FB-9DED-478153573D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5" b="38915"/>
          <a:stretch/>
        </p:blipFill>
        <p:spPr>
          <a:xfrm>
            <a:off x="4670262" y="5820050"/>
            <a:ext cx="1904504" cy="4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Objet 54">
            <a:extLst>
              <a:ext uri="{FF2B5EF4-FFF2-40B4-BE49-F238E27FC236}">
                <a16:creationId xmlns:a16="http://schemas.microsoft.com/office/drawing/2014/main" id="{D68E4257-7DB1-47B0-9E40-3AB51C181F9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94520" y="2348738"/>
          <a:ext cx="6115188" cy="44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3" imgW="9231480" imgH="6920280" progId="Photoshop.Image.21">
                  <p:embed/>
                </p:oleObj>
              </mc:Choice>
              <mc:Fallback>
                <p:oleObj name="Image" r:id="rId3" imgW="9231480" imgH="6920280" progId="Photoshop.Image.21">
                  <p:embed/>
                  <p:pic>
                    <p:nvPicPr>
                      <p:cNvPr id="55" name="Objet 54">
                        <a:extLst>
                          <a:ext uri="{FF2B5EF4-FFF2-40B4-BE49-F238E27FC236}">
                            <a16:creationId xmlns:a16="http://schemas.microsoft.com/office/drawing/2014/main" id="{D68E4257-7DB1-47B0-9E40-3AB51C181F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4520" y="2348738"/>
                        <a:ext cx="6115188" cy="441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D44BBF0E-92E4-4975-94A4-C7496BCD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Outils et services d’une classe virtuelle</a:t>
            </a:r>
          </a:p>
        </p:txBody>
      </p:sp>
      <p:pic>
        <p:nvPicPr>
          <p:cNvPr id="2050" name="Picture 2" descr="Free Video Conferencing Software for Web &amp; Mobile | Jitsi">
            <a:extLst>
              <a:ext uri="{FF2B5EF4-FFF2-40B4-BE49-F238E27FC236}">
                <a16:creationId xmlns:a16="http://schemas.microsoft.com/office/drawing/2014/main" id="{08EFBFCE-E704-43A3-9225-3D939291B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15" y="2476267"/>
            <a:ext cx="1022684" cy="5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696A41-F27A-4FD7-AA40-C6D83115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107" y="1438793"/>
            <a:ext cx="758230" cy="46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ment réparer les erreurs de connexion de l'équipe Microsoft">
            <a:extLst>
              <a:ext uri="{FF2B5EF4-FFF2-40B4-BE49-F238E27FC236}">
                <a16:creationId xmlns:a16="http://schemas.microsoft.com/office/drawing/2014/main" id="{0EA9A61D-21E8-4903-9F4E-7B45A3B7F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t="12187" r="14320" b="13369"/>
          <a:stretch/>
        </p:blipFill>
        <p:spPr bwMode="auto">
          <a:xfrm>
            <a:off x="8832432" y="3803195"/>
            <a:ext cx="1022684" cy="59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0E7B7C7-A68C-441C-B3A6-61C449FF542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 t="22188" r="20485" b="18432"/>
          <a:stretch/>
        </p:blipFill>
        <p:spPr>
          <a:xfrm>
            <a:off x="11072085" y="2405557"/>
            <a:ext cx="902145" cy="5288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BA6D2D-6A5C-45F3-8D2C-D3688A425A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03868" y="3531803"/>
            <a:ext cx="902144" cy="6929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187FEB6-6F21-4A98-8FD4-69656CA7EA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1114" y="5273434"/>
            <a:ext cx="1380958" cy="466668"/>
          </a:xfrm>
          <a:prstGeom prst="rect">
            <a:avLst/>
          </a:prstGeom>
        </p:spPr>
      </p:pic>
      <p:pic>
        <p:nvPicPr>
          <p:cNvPr id="2056" name="Picture 8" descr="BigBlueButton, The Tales Within - Poorya Abbasi Official Website">
            <a:extLst>
              <a:ext uri="{FF2B5EF4-FFF2-40B4-BE49-F238E27FC236}">
                <a16:creationId xmlns:a16="http://schemas.microsoft.com/office/drawing/2014/main" id="{3BA1325E-EF27-42AB-8496-AFB8F371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681" y="1383850"/>
            <a:ext cx="837982" cy="62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D47E4F-D5D7-4BBA-90CC-AAF373E7A6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00589" y="4727321"/>
            <a:ext cx="942518" cy="597199"/>
          </a:xfrm>
          <a:prstGeom prst="rect">
            <a:avLst/>
          </a:prstGeom>
        </p:spPr>
      </p:pic>
      <p:pic>
        <p:nvPicPr>
          <p:cNvPr id="2058" name="Picture 10" descr="Découvrez Miro (Outil collaboratif) sur Zetoolbox">
            <a:extLst>
              <a:ext uri="{FF2B5EF4-FFF2-40B4-BE49-F238E27FC236}">
                <a16:creationId xmlns:a16="http://schemas.microsoft.com/office/drawing/2014/main" id="{1B996CE0-3E60-4B05-8800-44874684F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t="21874" r="18230" b="20312"/>
          <a:stretch/>
        </p:blipFill>
        <p:spPr bwMode="auto">
          <a:xfrm>
            <a:off x="10336486" y="3531804"/>
            <a:ext cx="581903" cy="5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llaborative Coding with Visual Studio Live Share - YouTube">
            <a:extLst>
              <a:ext uri="{FF2B5EF4-FFF2-40B4-BE49-F238E27FC236}">
                <a16:creationId xmlns:a16="http://schemas.microsoft.com/office/drawing/2014/main" id="{7DFECFD1-6133-44A8-9705-A97130A8F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r="16000"/>
          <a:stretch/>
        </p:blipFill>
        <p:spPr bwMode="auto">
          <a:xfrm>
            <a:off x="11172798" y="5456067"/>
            <a:ext cx="818937" cy="6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0C5FCB2-3AB7-44C3-9CB0-153D4631FF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27436" y="6329180"/>
            <a:ext cx="1216925" cy="35550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BFB4A2D-BF55-407E-A5E3-828C7984F4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70163" y="5924234"/>
            <a:ext cx="779911" cy="65592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80E7B19-9954-46D0-AC24-0A977BAD840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32173" y="2615868"/>
            <a:ext cx="590529" cy="41337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95F9F48-4FA6-41BF-836D-5094B43452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03574" y="1703039"/>
            <a:ext cx="1133180" cy="390423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05C7012B-A028-49CF-B650-ABE9CAEFAA87}"/>
              </a:ext>
            </a:extLst>
          </p:cNvPr>
          <p:cNvSpPr txBox="1"/>
          <p:nvPr/>
        </p:nvSpPr>
        <p:spPr>
          <a:xfrm>
            <a:off x="6326341" y="3668016"/>
            <a:ext cx="1142702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Partager afficher des documents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068AA2B-7E94-46A0-BD14-1F34A335D77B}"/>
              </a:ext>
            </a:extLst>
          </p:cNvPr>
          <p:cNvSpPr txBox="1"/>
          <p:nvPr/>
        </p:nvSpPr>
        <p:spPr>
          <a:xfrm>
            <a:off x="6308217" y="5109132"/>
            <a:ext cx="1142702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Utiliser un tableau blanc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00AF0B7-69AC-4482-A997-D6EA70ABE0BF}"/>
              </a:ext>
            </a:extLst>
          </p:cNvPr>
          <p:cNvSpPr txBox="1"/>
          <p:nvPr/>
        </p:nvSpPr>
        <p:spPr>
          <a:xfrm>
            <a:off x="5227370" y="5836278"/>
            <a:ext cx="1440832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Constituer des groupes de travail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41C3CF8-09B1-4F5C-B645-86BF9579C51B}"/>
              </a:ext>
            </a:extLst>
          </p:cNvPr>
          <p:cNvSpPr txBox="1"/>
          <p:nvPr/>
        </p:nvSpPr>
        <p:spPr>
          <a:xfrm>
            <a:off x="3148792" y="6113792"/>
            <a:ext cx="1142702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Lancer un sondage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60501E9-8BD5-4037-A1BC-B330D708F3E6}"/>
              </a:ext>
            </a:extLst>
          </p:cNvPr>
          <p:cNvSpPr txBox="1"/>
          <p:nvPr/>
        </p:nvSpPr>
        <p:spPr>
          <a:xfrm>
            <a:off x="1762357" y="4713583"/>
            <a:ext cx="903765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Régler les paramètres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4618125-1207-4C57-A6C6-2BE22A0BD1B8}"/>
              </a:ext>
            </a:extLst>
          </p:cNvPr>
          <p:cNvSpPr txBox="1"/>
          <p:nvPr/>
        </p:nvSpPr>
        <p:spPr>
          <a:xfrm>
            <a:off x="1689479" y="3730537"/>
            <a:ext cx="1142702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Quitter une activité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1FBF26C-34CF-4668-AD66-FF4D5A6DA8F3}"/>
              </a:ext>
            </a:extLst>
          </p:cNvPr>
          <p:cNvSpPr txBox="1"/>
          <p:nvPr/>
        </p:nvSpPr>
        <p:spPr>
          <a:xfrm>
            <a:off x="2435412" y="2916904"/>
            <a:ext cx="1142702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Rejoindre un activité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00FD7A8-A2DC-4940-A482-75BB9910A7CC}"/>
              </a:ext>
            </a:extLst>
          </p:cNvPr>
          <p:cNvSpPr txBox="1"/>
          <p:nvPr/>
        </p:nvSpPr>
        <p:spPr>
          <a:xfrm>
            <a:off x="3918241" y="2563130"/>
            <a:ext cx="1142702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Communiquer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9C299EB-8A1C-48E5-89C5-D51527690157}"/>
              </a:ext>
            </a:extLst>
          </p:cNvPr>
          <p:cNvSpPr txBox="1"/>
          <p:nvPr/>
        </p:nvSpPr>
        <p:spPr>
          <a:xfrm>
            <a:off x="5350256" y="2864995"/>
            <a:ext cx="1142702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Partager son écran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97B3854E-8689-4C43-8576-BE5615FFB7CA}"/>
              </a:ext>
            </a:extLst>
          </p:cNvPr>
          <p:cNvSpPr txBox="1"/>
          <p:nvPr/>
        </p:nvSpPr>
        <p:spPr>
          <a:xfrm>
            <a:off x="4462101" y="6438530"/>
            <a:ext cx="3403500" cy="246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Source : </a:t>
            </a:r>
            <a:r>
              <a:rPr lang="fr-FR" sz="1000" dirty="0">
                <a:hlinkClick r:id="rId19"/>
              </a:rPr>
              <a:t>La classe virtuelle CNED</a:t>
            </a:r>
            <a:endParaRPr lang="fr-FR" sz="1000" dirty="0"/>
          </a:p>
        </p:txBody>
      </p:sp>
      <p:sp>
        <p:nvSpPr>
          <p:cNvPr id="51" name="Espace réservé du contenu 50">
            <a:extLst>
              <a:ext uri="{FF2B5EF4-FFF2-40B4-BE49-F238E27FC236}">
                <a16:creationId xmlns:a16="http://schemas.microsoft.com/office/drawing/2014/main" id="{C2E1A7ED-D2A0-4043-BA22-1BF723A3F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93" y="1307033"/>
            <a:ext cx="6906415" cy="655991"/>
          </a:xfrm>
        </p:spPr>
        <p:txBody>
          <a:bodyPr>
            <a:normAutofit/>
          </a:bodyPr>
          <a:lstStyle/>
          <a:p>
            <a:r>
              <a:rPr lang="fr-FR" dirty="0"/>
              <a:t>Un système de Visio est une agrégation d’outils et de services internes ou/et externes à un système de Visio ;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17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E60317-A79B-4896-A31D-2862CB47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Pédagogie active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68D111-8A3E-43A4-B6D5-30B56A2A3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43" y="1299516"/>
            <a:ext cx="5927678" cy="487197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Quoi ?</a:t>
            </a:r>
          </a:p>
          <a:p>
            <a:pPr lvl="1"/>
            <a:r>
              <a:rPr lang="fr-FR" dirty="0"/>
              <a:t>« La pédagogie active a pour objectif de rendre l'élève acteur de ses apprentissages afin qu'il construise ses savoirs à travers des situations de recherche » </a:t>
            </a:r>
            <a:r>
              <a:rPr lang="fr-FR" sz="1400" dirty="0"/>
              <a:t>Wikipédia</a:t>
            </a:r>
          </a:p>
          <a:p>
            <a:r>
              <a:rPr lang="fr-FR" dirty="0">
                <a:effectLst/>
              </a:rPr>
              <a:t>Pourquoi ?</a:t>
            </a:r>
          </a:p>
          <a:p>
            <a:pPr lvl="1"/>
            <a:r>
              <a:rPr lang="fr-FR" dirty="0"/>
              <a:t>Elle place l'étudiant au centre de sa formation en s'appuyant sur les théories socioconstructivistes de l'apprentissage. E</a:t>
            </a:r>
            <a:r>
              <a:rPr lang="fr-FR" dirty="0">
                <a:effectLst/>
              </a:rPr>
              <a:t>lle s'inspire de contextes réels qui sont signifiants pour l'étudiant, ce qui peut augmenter son niveau de motivation pour les tâches qui lui sont proposées,</a:t>
            </a:r>
          </a:p>
          <a:p>
            <a:r>
              <a:rPr lang="fr-FR" dirty="0"/>
              <a:t>Comment ?</a:t>
            </a:r>
          </a:p>
          <a:p>
            <a:pPr lvl="1"/>
            <a:r>
              <a:rPr lang="fr-FR" dirty="0"/>
              <a:t>Enchainement :</a:t>
            </a:r>
          </a:p>
          <a:p>
            <a:pPr lvl="2"/>
            <a:r>
              <a:rPr lang="fr-FR" dirty="0">
                <a:effectLst/>
              </a:rPr>
              <a:t>Information : ressources pédagogiques</a:t>
            </a:r>
          </a:p>
          <a:p>
            <a:pPr lvl="2"/>
            <a:r>
              <a:rPr lang="fr-FR" dirty="0"/>
              <a:t>Motivation : enseignant/tuteur</a:t>
            </a:r>
          </a:p>
          <a:p>
            <a:pPr lvl="2"/>
            <a:r>
              <a:rPr lang="fr-FR" dirty="0">
                <a:effectLst/>
              </a:rPr>
              <a:t>Activités : apprenants</a:t>
            </a:r>
          </a:p>
          <a:p>
            <a:pPr lvl="2"/>
            <a:r>
              <a:rPr lang="fr-FR" dirty="0"/>
              <a:t>Interaction : dynamique de groupe</a:t>
            </a:r>
          </a:p>
          <a:p>
            <a:pPr lvl="2"/>
            <a:r>
              <a:rPr lang="fr-FR" dirty="0">
                <a:effectLst/>
              </a:rPr>
              <a:t>Production : résultat</a:t>
            </a:r>
          </a:p>
          <a:p>
            <a:endParaRPr lang="fr-FR" dirty="0"/>
          </a:p>
          <a:p>
            <a:pPr lvl="1"/>
            <a:endParaRPr lang="fr-FR" dirty="0">
              <a:effectLst/>
            </a:endParaRPr>
          </a:p>
          <a:p>
            <a:pPr lvl="1"/>
            <a:endParaRPr lang="fr-FR" dirty="0"/>
          </a:p>
          <a:p>
            <a:pPr lvl="1"/>
            <a:endParaRPr lang="fr-FR" dirty="0">
              <a:effectLst/>
            </a:endParaRPr>
          </a:p>
          <a:p>
            <a:pPr lvl="1"/>
            <a:endParaRPr lang="fr-FR" dirty="0"/>
          </a:p>
          <a:p>
            <a:pPr lvl="1"/>
            <a:endParaRPr lang="fr-FR" dirty="0">
              <a:effectLst/>
            </a:endParaRPr>
          </a:p>
          <a:p>
            <a:pPr lvl="2"/>
            <a:endParaRPr lang="fr-FR" b="0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898D41-0943-4B32-95CD-030F7208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1299516"/>
            <a:ext cx="3722702" cy="27547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3F6A9A-5505-4C2F-A229-79715E82E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555" y="4397879"/>
            <a:ext cx="4647847" cy="23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91FFF8-B00D-49A6-901F-C153580B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Pédagogie </a:t>
            </a:r>
            <a:r>
              <a:rPr lang="fr-FR" dirty="0" smtClean="0"/>
              <a:t>différenciée : tous les aspects pédagogiques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47A61-8049-4B71-AB06-6375CFBD8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299516"/>
            <a:ext cx="5904656" cy="4871970"/>
          </a:xfrm>
        </p:spPr>
        <p:txBody>
          <a:bodyPr/>
          <a:lstStyle/>
          <a:p>
            <a:r>
              <a:rPr lang="fr-FR" dirty="0"/>
              <a:t>La pédagogie active.</a:t>
            </a:r>
          </a:p>
          <a:p>
            <a:r>
              <a:rPr lang="fr-FR" dirty="0"/>
              <a:t>La pédagogie différenciée.</a:t>
            </a:r>
          </a:p>
          <a:p>
            <a:r>
              <a:rPr lang="fr-FR" dirty="0"/>
              <a:t>L’auto-apprentissage. </a:t>
            </a:r>
          </a:p>
          <a:p>
            <a:r>
              <a:rPr lang="fr-FR" dirty="0"/>
              <a:t>L’apprentissage par les pairs.</a:t>
            </a:r>
          </a:p>
          <a:p>
            <a:r>
              <a:rPr lang="fr-FR" dirty="0"/>
              <a:t>L’approche par résolution de problème ou l’apprentissage coopératif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C3B217-6E2A-49A3-B916-5B90DE48D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55" y="1191096"/>
            <a:ext cx="4228589" cy="5142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78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402327-2937-4648-A754-C45A356D3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Techniques de rétroaction en Classe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0898FA-96EB-47D9-852A-3C97CAC65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299516"/>
            <a:ext cx="5785534" cy="4871970"/>
          </a:xfrm>
        </p:spPr>
        <p:txBody>
          <a:bodyPr>
            <a:normAutofit/>
          </a:bodyPr>
          <a:lstStyle/>
          <a:p>
            <a:r>
              <a:rPr lang="fr-FR" dirty="0"/>
              <a:t>De courtes activités (3 à 20 minutes) à réaliser en cours </a:t>
            </a:r>
            <a:r>
              <a:rPr lang="fr-FR" b="0" i="1" dirty="0"/>
              <a:t>(par exemple après chaque activité)</a:t>
            </a:r>
          </a:p>
          <a:p>
            <a:r>
              <a:rPr lang="fr-FR" dirty="0"/>
              <a:t>En plus d’offrir les pauses cognitives indispensables pour entretenir l’attention des étudiants et de favoriser la construction des savoirs, elles permettent :</a:t>
            </a:r>
          </a:p>
          <a:p>
            <a:pPr lvl="1"/>
            <a:r>
              <a:rPr lang="fr-FR" dirty="0"/>
              <a:t>Aux étudiants de se situer par rapport à leur apprentissage ;</a:t>
            </a:r>
          </a:p>
          <a:p>
            <a:pPr lvl="1"/>
            <a:r>
              <a:rPr lang="fr-FR" dirty="0"/>
              <a:t>A l’enseignant : de tester le suivi des apprentissages, sonder les étudiants sur leur niveau de compréhension et réorienter l’enseignement si besoin.</a:t>
            </a:r>
          </a:p>
          <a:p>
            <a:r>
              <a:rPr lang="fr-FR" dirty="0"/>
              <a:t>Une </a:t>
            </a:r>
            <a:r>
              <a:rPr lang="fr-FR" dirty="0" err="1"/>
              <a:t>TRC</a:t>
            </a:r>
            <a:r>
              <a:rPr lang="fr-FR" dirty="0"/>
              <a:t> peut être une courte activité :</a:t>
            </a:r>
          </a:p>
          <a:p>
            <a:pPr lvl="1"/>
            <a:r>
              <a:rPr lang="fr-FR" dirty="0"/>
              <a:t>Écrite ou orale, </a:t>
            </a:r>
          </a:p>
          <a:p>
            <a:pPr lvl="1"/>
            <a:r>
              <a:rPr lang="fr-FR" dirty="0"/>
              <a:t>Individuelle ou collective, </a:t>
            </a:r>
          </a:p>
          <a:p>
            <a:pPr lvl="1"/>
            <a:r>
              <a:rPr lang="fr-FR" dirty="0"/>
              <a:t>Pour un grand ou un petit groupe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D5CCA1-FCA7-4455-8CAD-CEF448F88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361" y="1327578"/>
            <a:ext cx="5443810" cy="54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5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02025C-CAC2-45FC-ABC8-A31D677A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: l</a:t>
            </a:r>
            <a:r>
              <a:rPr lang="fr-FR" dirty="0" smtClean="0"/>
              <a:t>’apprenant </a:t>
            </a:r>
            <a:r>
              <a:rPr lang="fr-FR" dirty="0"/>
              <a:t>au cœur de l’action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05DC33-1E35-4AB3-9C66-9B9D83BAD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83" y="1299516"/>
            <a:ext cx="3903479" cy="4871970"/>
          </a:xfrm>
        </p:spPr>
        <p:txBody>
          <a:bodyPr>
            <a:normAutofit/>
          </a:bodyPr>
          <a:lstStyle/>
          <a:p>
            <a:r>
              <a:rPr lang="fr-FR" dirty="0"/>
              <a:t>C’est le dénominateur commun entre </a:t>
            </a:r>
            <a:r>
              <a:rPr lang="fr-FR" b="1" dirty="0"/>
              <a:t>classe inversée</a:t>
            </a:r>
            <a:r>
              <a:rPr lang="fr-FR" dirty="0"/>
              <a:t> et </a:t>
            </a:r>
            <a:r>
              <a:rPr lang="fr-FR" b="1" dirty="0"/>
              <a:t>classe virtuelle : l’action &amp; la collaboration.</a:t>
            </a:r>
            <a:endParaRPr lang="fr-FR" dirty="0"/>
          </a:p>
          <a:p>
            <a:r>
              <a:rPr lang="fr-FR" dirty="0"/>
              <a:t>C’est un ensemble d'activités d'apprentissage dans lesquelles l'apprenant est l'acteur principal. </a:t>
            </a:r>
          </a:p>
          <a:p>
            <a:r>
              <a:rPr lang="fr-FR" dirty="0"/>
              <a:t>La pédagogie active est créative et peut se présenter sous plusieurs formes.</a:t>
            </a:r>
          </a:p>
          <a:p>
            <a:r>
              <a:rPr lang="fr-FR" dirty="0"/>
              <a:t>L’activité de l’apprenant va du mode passif au mode le plus actif (Taxonomie de Bloom).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D32B9C-23FC-4034-ADEE-557F52F70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4" r="24607"/>
          <a:stretch/>
        </p:blipFill>
        <p:spPr>
          <a:xfrm>
            <a:off x="9374472" y="3363577"/>
            <a:ext cx="2570004" cy="33642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AFF5CB-437A-44F3-A9C6-8AE1D8100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67" y="1077161"/>
            <a:ext cx="3903479" cy="53048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E2FD38-FA2C-4410-AB79-2FF43F8CD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55" y="811293"/>
            <a:ext cx="2609190" cy="23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4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E60317-A79B-4896-A31D-2862CB47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Formes de Pédagogie active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68D111-8A3E-43A4-B6D5-30B56A2A3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7" y="1299516"/>
            <a:ext cx="10081121" cy="487197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dirty="0"/>
              <a:t>Consultez un inventaire sur </a:t>
            </a:r>
            <a:r>
              <a:rPr lang="fr-FR" dirty="0" smtClean="0"/>
              <a:t>:</a:t>
            </a:r>
            <a:endParaRPr lang="fr-FR" dirty="0"/>
          </a:p>
          <a:p>
            <a:r>
              <a:rPr lang="fr-FR" dirty="0">
                <a:hlinkClick r:id="rId2"/>
              </a:rPr>
              <a:t>https://cursus.edu/fr/22407/100-activites-generiques-de-pedagogie-active-fiches-completes-gratuit</a:t>
            </a:r>
            <a:r>
              <a:rPr lang="fr-FR" dirty="0"/>
              <a:t> </a:t>
            </a:r>
          </a:p>
          <a:p>
            <a:pPr lvl="1"/>
            <a:endParaRPr lang="fr-FR" dirty="0">
              <a:effectLst/>
            </a:endParaRPr>
          </a:p>
          <a:p>
            <a:pPr lvl="1"/>
            <a:endParaRPr lang="fr-FR" dirty="0"/>
          </a:p>
          <a:p>
            <a:pPr lvl="1"/>
            <a:endParaRPr lang="fr-FR" dirty="0">
              <a:effectLst/>
            </a:endParaRPr>
          </a:p>
          <a:p>
            <a:pPr lvl="1"/>
            <a:endParaRPr lang="fr-FR" dirty="0"/>
          </a:p>
          <a:p>
            <a:pPr lvl="1"/>
            <a:endParaRPr lang="fr-FR" dirty="0">
              <a:effectLst/>
            </a:endParaRPr>
          </a:p>
          <a:p>
            <a:pPr lvl="2"/>
            <a:endParaRPr lang="fr-FR" b="0" i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CB87B0-E327-4475-B45B-D06FACCED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" t="13956" r="1814" b="1382"/>
          <a:stretch/>
        </p:blipFill>
        <p:spPr>
          <a:xfrm>
            <a:off x="2998068" y="2835681"/>
            <a:ext cx="5467723" cy="3570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240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8376" y="639824"/>
            <a:ext cx="6251689" cy="3685055"/>
          </a:xfrm>
        </p:spPr>
        <p:txBody>
          <a:bodyPr rtlCol="0">
            <a:normAutofit/>
          </a:bodyPr>
          <a:lstStyle/>
          <a:p>
            <a:pPr rtl="0"/>
            <a:r>
              <a:rPr lang="fr" dirty="0" smtClean="0"/>
              <a:t>La </a:t>
            </a:r>
            <a:r>
              <a:rPr lang="fr" dirty="0" smtClean="0"/>
              <a:t>scénarisation</a:t>
            </a:r>
            <a:endParaRPr lang="fr" dirty="0"/>
          </a:p>
        </p:txBody>
      </p:sp>
      <p:pic>
        <p:nvPicPr>
          <p:cNvPr id="5" name="Image 4" descr="Image contenant un bâtiment, un siège, un banc, un côté&#10;&#10;Description générée automatiquement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94"/>
            <a:ext cx="4634108" cy="6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B4C22-AAFF-44EE-ADF1-78F452B0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</a:t>
            </a:r>
            <a:r>
              <a:rPr lang="fr-FR" dirty="0" smtClean="0"/>
              <a:t>scénarisation d’une </a:t>
            </a:r>
            <a:r>
              <a:rPr lang="fr-FR" dirty="0"/>
              <a:t>classe </a:t>
            </a:r>
            <a:r>
              <a:rPr lang="fr-FR" dirty="0" smtClean="0"/>
              <a:t>virtuelle dans une classe inversée</a:t>
            </a:r>
            <a:endParaRPr lang="fr-FR" dirty="0"/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A9BB5964-3238-49F8-AB12-480250A30B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851024"/>
              </p:ext>
            </p:extLst>
          </p:nvPr>
        </p:nvGraphicFramePr>
        <p:xfrm>
          <a:off x="2148502" y="1108088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ccolade ouvrante 2">
            <a:extLst>
              <a:ext uri="{FF2B5EF4-FFF2-40B4-BE49-F238E27FC236}">
                <a16:creationId xmlns:a16="http://schemas.microsoft.com/office/drawing/2014/main" id="{E7851458-10EE-4EA6-B513-9A41F76ED8B1}"/>
              </a:ext>
            </a:extLst>
          </p:cNvPr>
          <p:cNvSpPr/>
          <p:nvPr/>
        </p:nvSpPr>
        <p:spPr>
          <a:xfrm rot="16200000">
            <a:off x="5803978" y="4146596"/>
            <a:ext cx="385663" cy="274724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799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4125B4-6D3B-406B-A6F0-6C009C32A237}"/>
              </a:ext>
            </a:extLst>
          </p:cNvPr>
          <p:cNvSpPr txBox="1"/>
          <p:nvPr/>
        </p:nvSpPr>
        <p:spPr>
          <a:xfrm>
            <a:off x="5016556" y="5730558"/>
            <a:ext cx="2389776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99" dirty="0"/>
              <a:t>Scénario pédagogique</a:t>
            </a:r>
          </a:p>
        </p:txBody>
      </p:sp>
    </p:spTree>
    <p:extLst>
      <p:ext uri="{BB962C8B-B14F-4D97-AF65-F5344CB8AC3E}">
        <p14:creationId xmlns:p14="http://schemas.microsoft.com/office/powerpoint/2010/main" val="12161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FF6879-748F-4FD4-A4F1-C8461BA03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scénarios pédagogiques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5C7DB1-57E7-4307-B1A8-D776F4C7C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ffectLst/>
                <a:latin typeface="Arial" panose="020B0604020202020204" pitchFamily="34" charset="0"/>
              </a:rPr>
              <a:t>Le scénario pédagogique peut prendre différentes formes, du moment qu’il soit détaillé et qu’il explicite clairement le déroulement des séquences ;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Il est souvent présenté sous forme d’un tableau ou en format libre ;</a:t>
            </a:r>
          </a:p>
          <a:p>
            <a:r>
              <a:rPr lang="fr-FR" dirty="0">
                <a:latin typeface="Arial" panose="020B0604020202020204" pitchFamily="34" charset="0"/>
              </a:rPr>
              <a:t>Il contient plusieurs rubriques : </a:t>
            </a:r>
          </a:p>
          <a:p>
            <a:pPr lvl="1"/>
            <a:r>
              <a:rPr lang="fr-FR" dirty="0">
                <a:effectLst/>
                <a:latin typeface="Arial" panose="020B0604020202020204" pitchFamily="34" charset="0"/>
              </a:rPr>
              <a:t>Préciser les séquences une à une ;</a:t>
            </a:r>
          </a:p>
          <a:p>
            <a:pPr lvl="1"/>
            <a:r>
              <a:rPr lang="fr-FR" dirty="0">
                <a:latin typeface="Arial" panose="020B0604020202020204" pitchFamily="34" charset="0"/>
              </a:rPr>
              <a:t>Estimer la </a:t>
            </a:r>
            <a:r>
              <a:rPr lang="fr-FR" dirty="0">
                <a:effectLst/>
                <a:latin typeface="Arial" panose="020B0604020202020204" pitchFamily="34" charset="0"/>
              </a:rPr>
              <a:t>durée de façon sommaire ;</a:t>
            </a:r>
          </a:p>
          <a:p>
            <a:pPr lvl="1"/>
            <a:r>
              <a:rPr lang="fr-FR" dirty="0">
                <a:effectLst/>
                <a:latin typeface="Arial" panose="020B0604020202020204" pitchFamily="34" charset="0"/>
              </a:rPr>
              <a:t>Ind</a:t>
            </a:r>
            <a:r>
              <a:rPr lang="fr-FR" dirty="0">
                <a:latin typeface="Arial" panose="020B0604020202020204" pitchFamily="34" charset="0"/>
              </a:rPr>
              <a:t>iquer les contenus (supports) ;</a:t>
            </a:r>
            <a:endParaRPr lang="fr-FR" dirty="0">
              <a:effectLst/>
              <a:latin typeface="Arial" panose="020B0604020202020204" pitchFamily="34" charset="0"/>
            </a:endParaRPr>
          </a:p>
          <a:p>
            <a:pPr lvl="1"/>
            <a:r>
              <a:rPr lang="fr-FR" dirty="0">
                <a:effectLst/>
                <a:latin typeface="Arial" panose="020B0604020202020204" pitchFamily="34" charset="0"/>
              </a:rPr>
              <a:t>Définir les actions de la part de l’enseignent et de l’apprenant ;</a:t>
            </a:r>
          </a:p>
          <a:p>
            <a:pPr lvl="1"/>
            <a:r>
              <a:rPr lang="fr-FR" dirty="0">
                <a:effectLst/>
                <a:latin typeface="Arial" panose="020B0604020202020204" pitchFamily="34" charset="0"/>
              </a:rPr>
              <a:t>Indiquer les moyens et outils à utiliser pour chaque séquence ;</a:t>
            </a:r>
          </a:p>
          <a:p>
            <a:pPr lvl="1"/>
            <a:r>
              <a:rPr lang="fr-FR" dirty="0">
                <a:effectLst/>
                <a:latin typeface="Arial" panose="020B0604020202020204" pitchFamily="34" charset="0"/>
              </a:rPr>
              <a:t>Indiquer les modalités d’évaluation des acquis. </a:t>
            </a:r>
          </a:p>
          <a:p>
            <a:endParaRPr lang="fr-FR" dirty="0">
              <a:effectLst/>
              <a:latin typeface="Arial" panose="020B0604020202020204" pitchFamily="34" charset="0"/>
            </a:endParaRPr>
          </a:p>
          <a:p>
            <a:endParaRPr lang="fr-FR" dirty="0">
              <a:effectLst/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97F6EC-6EA1-4B2B-9071-3AA82C15D7F1}"/>
              </a:ext>
            </a:extLst>
          </p:cNvPr>
          <p:cNvSpPr txBox="1"/>
          <p:nvPr/>
        </p:nvSpPr>
        <p:spPr>
          <a:xfrm>
            <a:off x="8141753" y="1988418"/>
            <a:ext cx="3190045" cy="34308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5 critères d’un scénario pédagogique réussi et complet : </a:t>
            </a:r>
          </a:p>
          <a:p>
            <a:pPr marL="228531" indent="-228531">
              <a:spcBef>
                <a:spcPts val="600"/>
              </a:spcBef>
              <a:buFont typeface="+mj-lt"/>
              <a:buAutoNum type="arabicPeriod"/>
            </a:pPr>
            <a:r>
              <a:rPr lang="fr-F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 </a:t>
            </a:r>
            <a:r>
              <a:rPr lang="fr-FR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objectifs</a:t>
            </a:r>
            <a:r>
              <a:rPr lang="fr-F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bien définis, réalistes et réalisables ;</a:t>
            </a:r>
          </a:p>
          <a:p>
            <a:pPr marL="228531" indent="-228531">
              <a:spcBef>
                <a:spcPts val="600"/>
              </a:spcBef>
              <a:buFont typeface="+mj-lt"/>
              <a:buAutoNum type="arabicPeriod"/>
            </a:pPr>
            <a:r>
              <a:rPr lang="fr-F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 </a:t>
            </a:r>
            <a:r>
              <a:rPr lang="fr-FR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séquences</a:t>
            </a:r>
            <a:r>
              <a:rPr lang="fr-F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courtes ; </a:t>
            </a:r>
          </a:p>
          <a:p>
            <a:pPr marL="228531" indent="-228531">
              <a:spcBef>
                <a:spcPts val="600"/>
              </a:spcBef>
              <a:buFont typeface="+mj-lt"/>
              <a:buAutoNum type="arabicPeriod"/>
            </a:pPr>
            <a:r>
              <a:rPr lang="fr-F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 </a:t>
            </a:r>
            <a:r>
              <a:rPr lang="fr-FR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méthodes</a:t>
            </a:r>
            <a:r>
              <a:rPr lang="fr-F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pédagogiques variées (méthodes actives) ;</a:t>
            </a:r>
          </a:p>
          <a:p>
            <a:pPr marL="228531" indent="-228531">
              <a:spcBef>
                <a:spcPts val="600"/>
              </a:spcBef>
              <a:buFont typeface="+mj-lt"/>
              <a:buAutoNum type="arabicPeriod"/>
            </a:pPr>
            <a:r>
              <a:rPr lang="fr-F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 </a:t>
            </a:r>
            <a:r>
              <a:rPr lang="fr-FR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techniques de rétroaction </a:t>
            </a:r>
            <a:r>
              <a:rPr lang="fr-F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 motiver les apprenants ;</a:t>
            </a:r>
          </a:p>
          <a:p>
            <a:pPr marL="228531" indent="-228531">
              <a:spcBef>
                <a:spcPts val="600"/>
              </a:spcBef>
              <a:buFont typeface="+mj-lt"/>
              <a:buAutoNum type="arabicPeriod"/>
            </a:pPr>
            <a:r>
              <a:rPr lang="fr-F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</a:t>
            </a:r>
            <a:r>
              <a:rPr lang="fr-FR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temps</a:t>
            </a:r>
            <a:r>
              <a:rPr lang="fr-F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pour les évaluations : entre les séquences et en fin de formation.</a:t>
            </a:r>
          </a:p>
        </p:txBody>
      </p:sp>
    </p:spTree>
    <p:extLst>
      <p:ext uri="{BB962C8B-B14F-4D97-AF65-F5344CB8AC3E}">
        <p14:creationId xmlns:p14="http://schemas.microsoft.com/office/powerpoint/2010/main" val="11383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ofessionnel contrasté 16: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396_TF02895266.potx" id="{47023EB1-84D6-4F8D-A3A4-0DB2D5BFEFCD}" vid="{A3AA592D-003A-45B9-875A-068D4A2C5DA8}"/>
    </a:ext>
  </a:extLst>
</a:theme>
</file>

<file path=ppt/theme/theme2.xml><?xml version="1.0" encoding="utf-8"?>
<a:theme xmlns:a="http://schemas.openxmlformats.org/drawingml/2006/main" name="Thème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220E13-D325-4A9E-AA7A-0D1409275EB9}">
  <ds:schemaRefs>
    <ds:schemaRef ds:uri="a4f35948-e619-41b3-aa29-22878b09cfd2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40262f94-9f35-4ac3-9a90-690165a166b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1385</Words>
  <Application>Microsoft Office PowerPoint</Application>
  <PresentationFormat>Personnalisé</PresentationFormat>
  <Paragraphs>219</Paragraphs>
  <Slides>18</Slides>
  <Notes>0</Notes>
  <HiddenSlides>1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 Light</vt:lpstr>
      <vt:lpstr>Franklin Gothic Book</vt:lpstr>
      <vt:lpstr>Franklin Gothic Medium</vt:lpstr>
      <vt:lpstr>Wingdings</vt:lpstr>
      <vt:lpstr>Wingdings 3</vt:lpstr>
      <vt:lpstr>Professionnel contrasté 16:9</vt:lpstr>
      <vt:lpstr>Image</vt:lpstr>
      <vt:lpstr>La pédagogie active au cœur de la classe inversée</vt:lpstr>
      <vt:lpstr>Pédagogie active</vt:lpstr>
      <vt:lpstr>Pédagogie différenciée : tous les aspects pédagogiques</vt:lpstr>
      <vt:lpstr>Les Techniques de rétroaction en Classe</vt:lpstr>
      <vt:lpstr>Activités : l’apprenant au cœur de l’action</vt:lpstr>
      <vt:lpstr>Formes de Pédagogie active</vt:lpstr>
      <vt:lpstr>La scénarisation</vt:lpstr>
      <vt:lpstr>La scénarisation d’une classe virtuelle dans une classe inversée</vt:lpstr>
      <vt:lpstr>Les scénarios pédagogiques</vt:lpstr>
      <vt:lpstr>Le scénario pédagogique</vt:lpstr>
      <vt:lpstr>Exemple d’un scénario de classe virtuelle</vt:lpstr>
      <vt:lpstr>Modèles de fiches de scénarios pédagogiques</vt:lpstr>
      <vt:lpstr>Exemple détaillé</vt:lpstr>
      <vt:lpstr>Exemple d’un scénario sommaire d’une classe virtuelle</vt:lpstr>
      <vt:lpstr>Modèles de fiches de scénarios pédagogiques</vt:lpstr>
      <vt:lpstr>Exemple d’un scenario de démarrage d’une classe virtuelle </vt:lpstr>
      <vt:lpstr>Les outils de la classe virtuelle (systèmes de visio)</vt:lpstr>
      <vt:lpstr>Outils et services d’une classe virtuelle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 inversée</dc:title>
  <dc:creator>Mokhtar Ben Henda</dc:creator>
  <cp:lastModifiedBy>Mokhtar Ben Henda</cp:lastModifiedBy>
  <cp:revision>190</cp:revision>
  <dcterms:created xsi:type="dcterms:W3CDTF">2021-06-04T00:03:23Z</dcterms:created>
  <dcterms:modified xsi:type="dcterms:W3CDTF">2022-12-19T07:04:21Z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