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281" r:id="rId6"/>
    <p:sldId id="273" r:id="rId7"/>
    <p:sldId id="274" r:id="rId8"/>
    <p:sldId id="275" r:id="rId9"/>
    <p:sldId id="265" r:id="rId10"/>
    <p:sldId id="287" r:id="rId11"/>
    <p:sldId id="269" r:id="rId12"/>
    <p:sldId id="282" r:id="rId13"/>
    <p:sldId id="272" r:id="rId14"/>
    <p:sldId id="289" r:id="rId15"/>
    <p:sldId id="293" r:id="rId16"/>
    <p:sldId id="277" r:id="rId17"/>
    <p:sldId id="271" r:id="rId18"/>
    <p:sldId id="292" r:id="rId19"/>
    <p:sldId id="278" r:id="rId20"/>
    <p:sldId id="290" r:id="rId21"/>
    <p:sldId id="279" r:id="rId22"/>
    <p:sldId id="280" r:id="rId23"/>
    <p:sldId id="285" r:id="rId24"/>
    <p:sldId id="276" r:id="rId25"/>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1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6" autoAdjust="0"/>
    <p:restoredTop sz="94706" autoAdjust="0"/>
  </p:normalViewPr>
  <p:slideViewPr>
    <p:cSldViewPr showGuides="1">
      <p:cViewPr varScale="1">
        <p:scale>
          <a:sx n="111" d="100"/>
          <a:sy n="111" d="100"/>
        </p:scale>
        <p:origin x="228" y="102"/>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291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4DCCB-6D98-4A81-B6B5-0D99983F5955}" type="doc">
      <dgm:prSet loTypeId="urn:microsoft.com/office/officeart/2005/8/layout/pyramid1" loCatId="pyramid" qsTypeId="urn:microsoft.com/office/officeart/2005/8/quickstyle/simple1" qsCatId="simple" csTypeId="urn:microsoft.com/office/officeart/2005/8/colors/colorful1" csCatId="colorful" phldr="1"/>
      <dgm:spPr/>
    </dgm:pt>
    <dgm:pt modelId="{86BAD646-88CD-4830-BF68-BEE4D2DE573D}">
      <dgm:prSet phldrT="[Texte]" custT="1"/>
      <dgm:spPr/>
      <dgm:t>
        <a:bodyPr/>
        <a:lstStyle/>
        <a:p>
          <a:r>
            <a:rPr lang="fr-FR" sz="1100" dirty="0"/>
            <a:t> </a:t>
          </a:r>
        </a:p>
      </dgm:t>
    </dgm:pt>
    <dgm:pt modelId="{5D779180-A667-4E9C-86C6-CC4CEFE2CC18}" type="parTrans" cxnId="{8FF07281-DAFF-41BB-9876-6E641F15B36D}">
      <dgm:prSet/>
      <dgm:spPr/>
      <dgm:t>
        <a:bodyPr/>
        <a:lstStyle/>
        <a:p>
          <a:endParaRPr lang="fr-FR" sz="1600"/>
        </a:p>
      </dgm:t>
    </dgm:pt>
    <dgm:pt modelId="{689EEDA7-1548-458D-A0AF-DB86E70B621D}" type="sibTrans" cxnId="{8FF07281-DAFF-41BB-9876-6E641F15B36D}">
      <dgm:prSet/>
      <dgm:spPr/>
      <dgm:t>
        <a:bodyPr/>
        <a:lstStyle/>
        <a:p>
          <a:endParaRPr lang="fr-FR" sz="1600"/>
        </a:p>
      </dgm:t>
    </dgm:pt>
    <dgm:pt modelId="{318424DC-6BC0-4F84-915C-189C6CCAF796}">
      <dgm:prSet phldrT="[Texte]" custT="1"/>
      <dgm:spPr/>
      <dgm:t>
        <a:bodyPr/>
        <a:lstStyle/>
        <a:p>
          <a:r>
            <a:rPr lang="fr-FR" sz="1100" dirty="0"/>
            <a:t>Lire</a:t>
          </a:r>
        </a:p>
      </dgm:t>
    </dgm:pt>
    <dgm:pt modelId="{02CA0F68-33DF-4BE2-8433-DAA4BAF3672F}" type="parTrans" cxnId="{66441955-CF85-4E70-99C1-403C4DBAF490}">
      <dgm:prSet/>
      <dgm:spPr/>
      <dgm:t>
        <a:bodyPr/>
        <a:lstStyle/>
        <a:p>
          <a:endParaRPr lang="fr-FR" sz="1600"/>
        </a:p>
      </dgm:t>
    </dgm:pt>
    <dgm:pt modelId="{34B13D7E-2DC0-463B-89FF-43D82DB90203}" type="sibTrans" cxnId="{66441955-CF85-4E70-99C1-403C4DBAF490}">
      <dgm:prSet/>
      <dgm:spPr/>
      <dgm:t>
        <a:bodyPr/>
        <a:lstStyle/>
        <a:p>
          <a:endParaRPr lang="fr-FR" sz="1600"/>
        </a:p>
      </dgm:t>
    </dgm:pt>
    <dgm:pt modelId="{29506D90-F889-4A77-B9D7-F0730D009910}">
      <dgm:prSet phldrT="[Texte]" custT="1"/>
      <dgm:spPr/>
      <dgm:t>
        <a:bodyPr/>
        <a:lstStyle/>
        <a:p>
          <a:r>
            <a:rPr lang="fr-FR" sz="1100" dirty="0"/>
            <a:t>Entendre</a:t>
          </a:r>
        </a:p>
      </dgm:t>
    </dgm:pt>
    <dgm:pt modelId="{B1F95F1B-20D6-4397-983F-A1068F2005CA}" type="parTrans" cxnId="{069D6DD2-79CA-4105-8A29-1CE8E522933C}">
      <dgm:prSet/>
      <dgm:spPr/>
      <dgm:t>
        <a:bodyPr/>
        <a:lstStyle/>
        <a:p>
          <a:endParaRPr lang="fr-FR" sz="1600"/>
        </a:p>
      </dgm:t>
    </dgm:pt>
    <dgm:pt modelId="{3089EE25-9AA0-4EB6-95A5-7446A5FB7258}" type="sibTrans" cxnId="{069D6DD2-79CA-4105-8A29-1CE8E522933C}">
      <dgm:prSet/>
      <dgm:spPr/>
      <dgm:t>
        <a:bodyPr/>
        <a:lstStyle/>
        <a:p>
          <a:endParaRPr lang="fr-FR" sz="1600"/>
        </a:p>
      </dgm:t>
    </dgm:pt>
    <dgm:pt modelId="{FD8D2900-2BEA-4273-9ACF-3269D523BD57}">
      <dgm:prSet phldrT="[Texte]" custT="1"/>
      <dgm:spPr/>
      <dgm:t>
        <a:bodyPr/>
        <a:lstStyle/>
        <a:p>
          <a:r>
            <a:rPr lang="fr-FR" sz="1100" dirty="0"/>
            <a:t>Voir</a:t>
          </a:r>
        </a:p>
      </dgm:t>
    </dgm:pt>
    <dgm:pt modelId="{BBF333CE-5935-4DBB-AF1A-022089B9F8B2}" type="parTrans" cxnId="{0170773A-DFC9-4BB7-A2F8-521BE2FCE1EC}">
      <dgm:prSet/>
      <dgm:spPr/>
      <dgm:t>
        <a:bodyPr/>
        <a:lstStyle/>
        <a:p>
          <a:endParaRPr lang="fr-FR" sz="1600"/>
        </a:p>
      </dgm:t>
    </dgm:pt>
    <dgm:pt modelId="{B300E0D3-E862-4065-A63D-416553797282}" type="sibTrans" cxnId="{0170773A-DFC9-4BB7-A2F8-521BE2FCE1EC}">
      <dgm:prSet/>
      <dgm:spPr/>
      <dgm:t>
        <a:bodyPr/>
        <a:lstStyle/>
        <a:p>
          <a:endParaRPr lang="fr-FR" sz="1600"/>
        </a:p>
      </dgm:t>
    </dgm:pt>
    <dgm:pt modelId="{F9DE664B-DEDC-4654-83E4-994300EA9DA0}">
      <dgm:prSet phldrT="[Texte]" custT="1"/>
      <dgm:spPr>
        <a:solidFill>
          <a:schemeClr val="accent6">
            <a:lumMod val="60000"/>
            <a:lumOff val="40000"/>
          </a:schemeClr>
        </a:solidFill>
      </dgm:spPr>
      <dgm:t>
        <a:bodyPr/>
        <a:lstStyle/>
        <a:p>
          <a:r>
            <a:rPr lang="fr-FR" sz="1100" dirty="0"/>
            <a:t>Regarder un film, visiter une exposition, regarder une démonstration</a:t>
          </a:r>
        </a:p>
      </dgm:t>
    </dgm:pt>
    <dgm:pt modelId="{4359D179-92EF-4488-87DD-E07EE6DC1D27}" type="parTrans" cxnId="{3D04F08E-2F97-4FCA-9E0A-32C4C56A0019}">
      <dgm:prSet/>
      <dgm:spPr/>
      <dgm:t>
        <a:bodyPr/>
        <a:lstStyle/>
        <a:p>
          <a:endParaRPr lang="fr-FR" sz="1600"/>
        </a:p>
      </dgm:t>
    </dgm:pt>
    <dgm:pt modelId="{A86EEF9A-D010-4A18-A8F0-1B031EB76455}" type="sibTrans" cxnId="{3D04F08E-2F97-4FCA-9E0A-32C4C56A0019}">
      <dgm:prSet/>
      <dgm:spPr/>
      <dgm:t>
        <a:bodyPr/>
        <a:lstStyle/>
        <a:p>
          <a:endParaRPr lang="fr-FR" sz="1600"/>
        </a:p>
      </dgm:t>
    </dgm:pt>
    <dgm:pt modelId="{ED7BBFD1-5932-4D8D-A3E4-18EC61F2095A}">
      <dgm:prSet phldrT="[Texte]" custT="1"/>
      <dgm:spPr>
        <a:solidFill>
          <a:schemeClr val="accent2">
            <a:lumMod val="40000"/>
            <a:lumOff val="60000"/>
          </a:schemeClr>
        </a:solidFill>
      </dgm:spPr>
      <dgm:t>
        <a:bodyPr/>
        <a:lstStyle/>
        <a:p>
          <a:r>
            <a:rPr lang="fr-FR" sz="1100" dirty="0"/>
            <a:t>Participer à une discussion, donner une conférence</a:t>
          </a:r>
        </a:p>
      </dgm:t>
    </dgm:pt>
    <dgm:pt modelId="{C17B4BC7-9994-40FE-A3BE-86B4193D63AA}" type="parTrans" cxnId="{06D59D71-866E-4D93-B09C-BAB45483ED9C}">
      <dgm:prSet/>
      <dgm:spPr/>
      <dgm:t>
        <a:bodyPr/>
        <a:lstStyle/>
        <a:p>
          <a:endParaRPr lang="fr-FR" sz="1600"/>
        </a:p>
      </dgm:t>
    </dgm:pt>
    <dgm:pt modelId="{B5594638-32AE-4321-814B-78683E67D450}" type="sibTrans" cxnId="{06D59D71-866E-4D93-B09C-BAB45483ED9C}">
      <dgm:prSet/>
      <dgm:spPr/>
      <dgm:t>
        <a:bodyPr/>
        <a:lstStyle/>
        <a:p>
          <a:endParaRPr lang="fr-FR" sz="1600"/>
        </a:p>
      </dgm:t>
    </dgm:pt>
    <dgm:pt modelId="{9473A35B-DD3F-4127-B986-F9E08EBBECA8}">
      <dgm:prSet phldrT="[Texte]" custT="1"/>
      <dgm:spPr/>
      <dgm:t>
        <a:bodyPr/>
        <a:lstStyle/>
        <a:p>
          <a:r>
            <a:rPr lang="fr-FR" sz="1100" dirty="0"/>
            <a:t>Simuler une expérience, Présenter une expérience, Expérimenter</a:t>
          </a:r>
        </a:p>
      </dgm:t>
    </dgm:pt>
    <dgm:pt modelId="{C0938B52-4308-439E-BCC8-9A721641A76D}" type="parTrans" cxnId="{82C91406-DF5B-4F2E-82E7-CD373A6DEB03}">
      <dgm:prSet/>
      <dgm:spPr/>
      <dgm:t>
        <a:bodyPr/>
        <a:lstStyle/>
        <a:p>
          <a:endParaRPr lang="fr-FR" sz="1600"/>
        </a:p>
      </dgm:t>
    </dgm:pt>
    <dgm:pt modelId="{8A448349-D986-4EFC-996F-C6E399EF6762}" type="sibTrans" cxnId="{82C91406-DF5B-4F2E-82E7-CD373A6DEB03}">
      <dgm:prSet/>
      <dgm:spPr/>
      <dgm:t>
        <a:bodyPr/>
        <a:lstStyle/>
        <a:p>
          <a:endParaRPr lang="fr-FR" sz="1600"/>
        </a:p>
      </dgm:t>
    </dgm:pt>
    <dgm:pt modelId="{9CB8BF1F-6201-4BA4-B9C4-B5B5B41BFE62}" type="pres">
      <dgm:prSet presAssocID="{D6C4DCCB-6D98-4A81-B6B5-0D99983F5955}" presName="Name0" presStyleCnt="0">
        <dgm:presLayoutVars>
          <dgm:dir/>
          <dgm:animLvl val="lvl"/>
          <dgm:resizeHandles val="exact"/>
        </dgm:presLayoutVars>
      </dgm:prSet>
      <dgm:spPr/>
    </dgm:pt>
    <dgm:pt modelId="{82DE7A89-89CE-4B7E-A427-20FE09DAEF06}" type="pres">
      <dgm:prSet presAssocID="{86BAD646-88CD-4830-BF68-BEE4D2DE573D}" presName="Name8" presStyleCnt="0"/>
      <dgm:spPr/>
    </dgm:pt>
    <dgm:pt modelId="{A23D8E6E-C8DB-4148-8067-0C84142E6704}" type="pres">
      <dgm:prSet presAssocID="{86BAD646-88CD-4830-BF68-BEE4D2DE573D}" presName="level" presStyleLbl="node1" presStyleIdx="0" presStyleCnt="7">
        <dgm:presLayoutVars>
          <dgm:chMax val="1"/>
          <dgm:bulletEnabled val="1"/>
        </dgm:presLayoutVars>
      </dgm:prSet>
      <dgm:spPr/>
    </dgm:pt>
    <dgm:pt modelId="{FE548C30-92D2-4803-BDC2-9AC7E229F33B}" type="pres">
      <dgm:prSet presAssocID="{86BAD646-88CD-4830-BF68-BEE4D2DE573D}" presName="levelTx" presStyleLbl="revTx" presStyleIdx="0" presStyleCnt="0">
        <dgm:presLayoutVars>
          <dgm:chMax val="1"/>
          <dgm:bulletEnabled val="1"/>
        </dgm:presLayoutVars>
      </dgm:prSet>
      <dgm:spPr/>
    </dgm:pt>
    <dgm:pt modelId="{9090A269-F5A4-449A-A923-C056EB89DBB9}" type="pres">
      <dgm:prSet presAssocID="{318424DC-6BC0-4F84-915C-189C6CCAF796}" presName="Name8" presStyleCnt="0"/>
      <dgm:spPr/>
    </dgm:pt>
    <dgm:pt modelId="{5B7A5355-36D5-46C5-8B3B-DD891D104626}" type="pres">
      <dgm:prSet presAssocID="{318424DC-6BC0-4F84-915C-189C6CCAF796}" presName="level" presStyleLbl="node1" presStyleIdx="1" presStyleCnt="7">
        <dgm:presLayoutVars>
          <dgm:chMax val="1"/>
          <dgm:bulletEnabled val="1"/>
        </dgm:presLayoutVars>
      </dgm:prSet>
      <dgm:spPr/>
    </dgm:pt>
    <dgm:pt modelId="{5DCC80F3-ED0C-403B-89E1-4A916FCF8857}" type="pres">
      <dgm:prSet presAssocID="{318424DC-6BC0-4F84-915C-189C6CCAF796}" presName="levelTx" presStyleLbl="revTx" presStyleIdx="0" presStyleCnt="0">
        <dgm:presLayoutVars>
          <dgm:chMax val="1"/>
          <dgm:bulletEnabled val="1"/>
        </dgm:presLayoutVars>
      </dgm:prSet>
      <dgm:spPr/>
    </dgm:pt>
    <dgm:pt modelId="{F18B82EB-65C3-4278-B553-445B3FA736F0}" type="pres">
      <dgm:prSet presAssocID="{29506D90-F889-4A77-B9D7-F0730D009910}" presName="Name8" presStyleCnt="0"/>
      <dgm:spPr/>
    </dgm:pt>
    <dgm:pt modelId="{2A140F72-C7F1-4C4C-995D-474A8F77D7CD}" type="pres">
      <dgm:prSet presAssocID="{29506D90-F889-4A77-B9D7-F0730D009910}" presName="level" presStyleLbl="node1" presStyleIdx="2" presStyleCnt="7">
        <dgm:presLayoutVars>
          <dgm:chMax val="1"/>
          <dgm:bulletEnabled val="1"/>
        </dgm:presLayoutVars>
      </dgm:prSet>
      <dgm:spPr/>
    </dgm:pt>
    <dgm:pt modelId="{1224AE39-73C4-4F72-B9DB-AE27C6547558}" type="pres">
      <dgm:prSet presAssocID="{29506D90-F889-4A77-B9D7-F0730D009910}" presName="levelTx" presStyleLbl="revTx" presStyleIdx="0" presStyleCnt="0">
        <dgm:presLayoutVars>
          <dgm:chMax val="1"/>
          <dgm:bulletEnabled val="1"/>
        </dgm:presLayoutVars>
      </dgm:prSet>
      <dgm:spPr/>
    </dgm:pt>
    <dgm:pt modelId="{32D14C01-B308-4FFF-A40D-F3E009EEFAC3}" type="pres">
      <dgm:prSet presAssocID="{FD8D2900-2BEA-4273-9ACF-3269D523BD57}" presName="Name8" presStyleCnt="0"/>
      <dgm:spPr/>
    </dgm:pt>
    <dgm:pt modelId="{30BDB13A-31D1-4742-B45D-87EC669377F3}" type="pres">
      <dgm:prSet presAssocID="{FD8D2900-2BEA-4273-9ACF-3269D523BD57}" presName="level" presStyleLbl="node1" presStyleIdx="3" presStyleCnt="7">
        <dgm:presLayoutVars>
          <dgm:chMax val="1"/>
          <dgm:bulletEnabled val="1"/>
        </dgm:presLayoutVars>
      </dgm:prSet>
      <dgm:spPr/>
    </dgm:pt>
    <dgm:pt modelId="{D4A51922-7E92-4AC9-B2BA-27849BDD4F42}" type="pres">
      <dgm:prSet presAssocID="{FD8D2900-2BEA-4273-9ACF-3269D523BD57}" presName="levelTx" presStyleLbl="revTx" presStyleIdx="0" presStyleCnt="0">
        <dgm:presLayoutVars>
          <dgm:chMax val="1"/>
          <dgm:bulletEnabled val="1"/>
        </dgm:presLayoutVars>
      </dgm:prSet>
      <dgm:spPr/>
    </dgm:pt>
    <dgm:pt modelId="{9A0DED2C-03F4-4DB4-AC43-9B19B373BEE7}" type="pres">
      <dgm:prSet presAssocID="{F9DE664B-DEDC-4654-83E4-994300EA9DA0}" presName="Name8" presStyleCnt="0"/>
      <dgm:spPr/>
    </dgm:pt>
    <dgm:pt modelId="{9D575697-B2D2-42E6-9753-8E31B51F75AA}" type="pres">
      <dgm:prSet presAssocID="{F9DE664B-DEDC-4654-83E4-994300EA9DA0}" presName="level" presStyleLbl="node1" presStyleIdx="4" presStyleCnt="7">
        <dgm:presLayoutVars>
          <dgm:chMax val="1"/>
          <dgm:bulletEnabled val="1"/>
        </dgm:presLayoutVars>
      </dgm:prSet>
      <dgm:spPr/>
    </dgm:pt>
    <dgm:pt modelId="{D352CAA7-C990-40E1-813C-7A1998F885F7}" type="pres">
      <dgm:prSet presAssocID="{F9DE664B-DEDC-4654-83E4-994300EA9DA0}" presName="levelTx" presStyleLbl="revTx" presStyleIdx="0" presStyleCnt="0">
        <dgm:presLayoutVars>
          <dgm:chMax val="1"/>
          <dgm:bulletEnabled val="1"/>
        </dgm:presLayoutVars>
      </dgm:prSet>
      <dgm:spPr/>
    </dgm:pt>
    <dgm:pt modelId="{8C6A0A07-ACF6-4904-AADB-A05654B56B30}" type="pres">
      <dgm:prSet presAssocID="{ED7BBFD1-5932-4D8D-A3E4-18EC61F2095A}" presName="Name8" presStyleCnt="0"/>
      <dgm:spPr/>
    </dgm:pt>
    <dgm:pt modelId="{B9B01316-E6D2-439A-8B30-2E9E5E989B6E}" type="pres">
      <dgm:prSet presAssocID="{ED7BBFD1-5932-4D8D-A3E4-18EC61F2095A}" presName="level" presStyleLbl="node1" presStyleIdx="5" presStyleCnt="7">
        <dgm:presLayoutVars>
          <dgm:chMax val="1"/>
          <dgm:bulletEnabled val="1"/>
        </dgm:presLayoutVars>
      </dgm:prSet>
      <dgm:spPr/>
    </dgm:pt>
    <dgm:pt modelId="{50397309-ECAA-45C4-95F0-5BBAF9C5D991}" type="pres">
      <dgm:prSet presAssocID="{ED7BBFD1-5932-4D8D-A3E4-18EC61F2095A}" presName="levelTx" presStyleLbl="revTx" presStyleIdx="0" presStyleCnt="0">
        <dgm:presLayoutVars>
          <dgm:chMax val="1"/>
          <dgm:bulletEnabled val="1"/>
        </dgm:presLayoutVars>
      </dgm:prSet>
      <dgm:spPr/>
    </dgm:pt>
    <dgm:pt modelId="{605CF675-40C4-4E2C-98D1-D0EA2588F2B9}" type="pres">
      <dgm:prSet presAssocID="{9473A35B-DD3F-4127-B986-F9E08EBBECA8}" presName="Name8" presStyleCnt="0"/>
      <dgm:spPr/>
    </dgm:pt>
    <dgm:pt modelId="{9888DB17-803B-4990-BB38-961D8540209C}" type="pres">
      <dgm:prSet presAssocID="{9473A35B-DD3F-4127-B986-F9E08EBBECA8}" presName="level" presStyleLbl="node1" presStyleIdx="6" presStyleCnt="7">
        <dgm:presLayoutVars>
          <dgm:chMax val="1"/>
          <dgm:bulletEnabled val="1"/>
        </dgm:presLayoutVars>
      </dgm:prSet>
      <dgm:spPr/>
    </dgm:pt>
    <dgm:pt modelId="{68FD99E0-EBA7-4481-B2E7-8557A607FA2D}" type="pres">
      <dgm:prSet presAssocID="{9473A35B-DD3F-4127-B986-F9E08EBBECA8}" presName="levelTx" presStyleLbl="revTx" presStyleIdx="0" presStyleCnt="0">
        <dgm:presLayoutVars>
          <dgm:chMax val="1"/>
          <dgm:bulletEnabled val="1"/>
        </dgm:presLayoutVars>
      </dgm:prSet>
      <dgm:spPr/>
    </dgm:pt>
  </dgm:ptLst>
  <dgm:cxnLst>
    <dgm:cxn modelId="{82C91406-DF5B-4F2E-82E7-CD373A6DEB03}" srcId="{D6C4DCCB-6D98-4A81-B6B5-0D99983F5955}" destId="{9473A35B-DD3F-4127-B986-F9E08EBBECA8}" srcOrd="6" destOrd="0" parTransId="{C0938B52-4308-439E-BCC8-9A721641A76D}" sibTransId="{8A448349-D986-4EFC-996F-C6E399EF6762}"/>
    <dgm:cxn modelId="{D6BC6C17-C0D7-4A29-BED2-B9CC9A350718}" type="presOf" srcId="{D6C4DCCB-6D98-4A81-B6B5-0D99983F5955}" destId="{9CB8BF1F-6201-4BA4-B9C4-B5B5B41BFE62}" srcOrd="0" destOrd="0" presId="urn:microsoft.com/office/officeart/2005/8/layout/pyramid1"/>
    <dgm:cxn modelId="{9242F21D-9CC7-4F93-852D-F92B3C9E69DB}" type="presOf" srcId="{FD8D2900-2BEA-4273-9ACF-3269D523BD57}" destId="{30BDB13A-31D1-4742-B45D-87EC669377F3}" srcOrd="0" destOrd="0" presId="urn:microsoft.com/office/officeart/2005/8/layout/pyramid1"/>
    <dgm:cxn modelId="{1D7D8323-D5B8-4D8A-AF92-302A8CCF2284}" type="presOf" srcId="{F9DE664B-DEDC-4654-83E4-994300EA9DA0}" destId="{D352CAA7-C990-40E1-813C-7A1998F885F7}" srcOrd="1" destOrd="0" presId="urn:microsoft.com/office/officeart/2005/8/layout/pyramid1"/>
    <dgm:cxn modelId="{4ED76E2E-C966-4372-9138-84425D3AC462}" type="presOf" srcId="{318424DC-6BC0-4F84-915C-189C6CCAF796}" destId="{5DCC80F3-ED0C-403B-89E1-4A916FCF8857}" srcOrd="1" destOrd="0" presId="urn:microsoft.com/office/officeart/2005/8/layout/pyramid1"/>
    <dgm:cxn modelId="{0170773A-DFC9-4BB7-A2F8-521BE2FCE1EC}" srcId="{D6C4DCCB-6D98-4A81-B6B5-0D99983F5955}" destId="{FD8D2900-2BEA-4273-9ACF-3269D523BD57}" srcOrd="3" destOrd="0" parTransId="{BBF333CE-5935-4DBB-AF1A-022089B9F8B2}" sibTransId="{B300E0D3-E862-4065-A63D-416553797282}"/>
    <dgm:cxn modelId="{0E48965E-FB8E-4007-BCD5-8F307C35787B}" type="presOf" srcId="{ED7BBFD1-5932-4D8D-A3E4-18EC61F2095A}" destId="{B9B01316-E6D2-439A-8B30-2E9E5E989B6E}" srcOrd="0" destOrd="0" presId="urn:microsoft.com/office/officeart/2005/8/layout/pyramid1"/>
    <dgm:cxn modelId="{DD4E6441-C69A-4118-B578-1AEF86CB0B93}" type="presOf" srcId="{86BAD646-88CD-4830-BF68-BEE4D2DE573D}" destId="{A23D8E6E-C8DB-4148-8067-0C84142E6704}" srcOrd="0" destOrd="0" presId="urn:microsoft.com/office/officeart/2005/8/layout/pyramid1"/>
    <dgm:cxn modelId="{67AF6C4D-F97C-448C-81D4-ADA74EE1CE32}" type="presOf" srcId="{29506D90-F889-4A77-B9D7-F0730D009910}" destId="{2A140F72-C7F1-4C4C-995D-474A8F77D7CD}" srcOrd="0" destOrd="0" presId="urn:microsoft.com/office/officeart/2005/8/layout/pyramid1"/>
    <dgm:cxn modelId="{06D59D71-866E-4D93-B09C-BAB45483ED9C}" srcId="{D6C4DCCB-6D98-4A81-B6B5-0D99983F5955}" destId="{ED7BBFD1-5932-4D8D-A3E4-18EC61F2095A}" srcOrd="5" destOrd="0" parTransId="{C17B4BC7-9994-40FE-A3BE-86B4193D63AA}" sibTransId="{B5594638-32AE-4321-814B-78683E67D450}"/>
    <dgm:cxn modelId="{E4B85C74-F55A-4CB8-8D56-C8F5E183C5B5}" type="presOf" srcId="{86BAD646-88CD-4830-BF68-BEE4D2DE573D}" destId="{FE548C30-92D2-4803-BDC2-9AC7E229F33B}" srcOrd="1" destOrd="0" presId="urn:microsoft.com/office/officeart/2005/8/layout/pyramid1"/>
    <dgm:cxn modelId="{66441955-CF85-4E70-99C1-403C4DBAF490}" srcId="{D6C4DCCB-6D98-4A81-B6B5-0D99983F5955}" destId="{318424DC-6BC0-4F84-915C-189C6CCAF796}" srcOrd="1" destOrd="0" parTransId="{02CA0F68-33DF-4BE2-8433-DAA4BAF3672F}" sibTransId="{34B13D7E-2DC0-463B-89FF-43D82DB90203}"/>
    <dgm:cxn modelId="{EE484959-2426-4934-846D-1A6C582B9A98}" type="presOf" srcId="{9473A35B-DD3F-4127-B986-F9E08EBBECA8}" destId="{9888DB17-803B-4990-BB38-961D8540209C}" srcOrd="0" destOrd="0" presId="urn:microsoft.com/office/officeart/2005/8/layout/pyramid1"/>
    <dgm:cxn modelId="{54E7437D-5B84-4594-9648-066EE64515F9}" type="presOf" srcId="{29506D90-F889-4A77-B9D7-F0730D009910}" destId="{1224AE39-73C4-4F72-B9DB-AE27C6547558}" srcOrd="1" destOrd="0" presId="urn:microsoft.com/office/officeart/2005/8/layout/pyramid1"/>
    <dgm:cxn modelId="{8FF07281-DAFF-41BB-9876-6E641F15B36D}" srcId="{D6C4DCCB-6D98-4A81-B6B5-0D99983F5955}" destId="{86BAD646-88CD-4830-BF68-BEE4D2DE573D}" srcOrd="0" destOrd="0" parTransId="{5D779180-A667-4E9C-86C6-CC4CEFE2CC18}" sibTransId="{689EEDA7-1548-458D-A0AF-DB86E70B621D}"/>
    <dgm:cxn modelId="{3D04F08E-2F97-4FCA-9E0A-32C4C56A0019}" srcId="{D6C4DCCB-6D98-4A81-B6B5-0D99983F5955}" destId="{F9DE664B-DEDC-4654-83E4-994300EA9DA0}" srcOrd="4" destOrd="0" parTransId="{4359D179-92EF-4488-87DD-E07EE6DC1D27}" sibTransId="{A86EEF9A-D010-4A18-A8F0-1B031EB76455}"/>
    <dgm:cxn modelId="{F5A31994-1735-477F-A235-E26EB638AB74}" type="presOf" srcId="{318424DC-6BC0-4F84-915C-189C6CCAF796}" destId="{5B7A5355-36D5-46C5-8B3B-DD891D104626}" srcOrd="0" destOrd="0" presId="urn:microsoft.com/office/officeart/2005/8/layout/pyramid1"/>
    <dgm:cxn modelId="{953FA5A4-B4FB-411F-A88D-9FB44542CDA4}" type="presOf" srcId="{F9DE664B-DEDC-4654-83E4-994300EA9DA0}" destId="{9D575697-B2D2-42E6-9753-8E31B51F75AA}" srcOrd="0" destOrd="0" presId="urn:microsoft.com/office/officeart/2005/8/layout/pyramid1"/>
    <dgm:cxn modelId="{A7EDADC0-C973-4EEB-B3ED-4C6C0939C44D}" type="presOf" srcId="{ED7BBFD1-5932-4D8D-A3E4-18EC61F2095A}" destId="{50397309-ECAA-45C4-95F0-5BBAF9C5D991}" srcOrd="1" destOrd="0" presId="urn:microsoft.com/office/officeart/2005/8/layout/pyramid1"/>
    <dgm:cxn modelId="{3F34A9D0-C0E3-4E83-87CB-8DA59769F891}" type="presOf" srcId="{9473A35B-DD3F-4127-B986-F9E08EBBECA8}" destId="{68FD99E0-EBA7-4481-B2E7-8557A607FA2D}" srcOrd="1" destOrd="0" presId="urn:microsoft.com/office/officeart/2005/8/layout/pyramid1"/>
    <dgm:cxn modelId="{069D6DD2-79CA-4105-8A29-1CE8E522933C}" srcId="{D6C4DCCB-6D98-4A81-B6B5-0D99983F5955}" destId="{29506D90-F889-4A77-B9D7-F0730D009910}" srcOrd="2" destOrd="0" parTransId="{B1F95F1B-20D6-4397-983F-A1068F2005CA}" sibTransId="{3089EE25-9AA0-4EB6-95A5-7446A5FB7258}"/>
    <dgm:cxn modelId="{5DFB60EB-47EC-4FD3-998C-0A5FBC0B20CA}" type="presOf" srcId="{FD8D2900-2BEA-4273-9ACF-3269D523BD57}" destId="{D4A51922-7E92-4AC9-B2BA-27849BDD4F42}" srcOrd="1" destOrd="0" presId="urn:microsoft.com/office/officeart/2005/8/layout/pyramid1"/>
    <dgm:cxn modelId="{EF2DF712-2C22-4929-8516-49572F2AA2E5}" type="presParOf" srcId="{9CB8BF1F-6201-4BA4-B9C4-B5B5B41BFE62}" destId="{82DE7A89-89CE-4B7E-A427-20FE09DAEF06}" srcOrd="0" destOrd="0" presId="urn:microsoft.com/office/officeart/2005/8/layout/pyramid1"/>
    <dgm:cxn modelId="{E2BBE7A1-3262-4B10-9508-618B0169F15C}" type="presParOf" srcId="{82DE7A89-89CE-4B7E-A427-20FE09DAEF06}" destId="{A23D8E6E-C8DB-4148-8067-0C84142E6704}" srcOrd="0" destOrd="0" presId="urn:microsoft.com/office/officeart/2005/8/layout/pyramid1"/>
    <dgm:cxn modelId="{F84B83B2-FFB8-411F-93BF-7290766315A2}" type="presParOf" srcId="{82DE7A89-89CE-4B7E-A427-20FE09DAEF06}" destId="{FE548C30-92D2-4803-BDC2-9AC7E229F33B}" srcOrd="1" destOrd="0" presId="urn:microsoft.com/office/officeart/2005/8/layout/pyramid1"/>
    <dgm:cxn modelId="{4B5EEEB1-45F8-45F6-B582-0BD0D8FFADAA}" type="presParOf" srcId="{9CB8BF1F-6201-4BA4-B9C4-B5B5B41BFE62}" destId="{9090A269-F5A4-449A-A923-C056EB89DBB9}" srcOrd="1" destOrd="0" presId="urn:microsoft.com/office/officeart/2005/8/layout/pyramid1"/>
    <dgm:cxn modelId="{28EBF020-F46F-493E-BC6B-4C1091349115}" type="presParOf" srcId="{9090A269-F5A4-449A-A923-C056EB89DBB9}" destId="{5B7A5355-36D5-46C5-8B3B-DD891D104626}" srcOrd="0" destOrd="0" presId="urn:microsoft.com/office/officeart/2005/8/layout/pyramid1"/>
    <dgm:cxn modelId="{D9FF60B5-789F-4F51-B044-7CEDB2A87C0D}" type="presParOf" srcId="{9090A269-F5A4-449A-A923-C056EB89DBB9}" destId="{5DCC80F3-ED0C-403B-89E1-4A916FCF8857}" srcOrd="1" destOrd="0" presId="urn:microsoft.com/office/officeart/2005/8/layout/pyramid1"/>
    <dgm:cxn modelId="{E0676A46-801D-4D4C-9988-46E11FA12AF1}" type="presParOf" srcId="{9CB8BF1F-6201-4BA4-B9C4-B5B5B41BFE62}" destId="{F18B82EB-65C3-4278-B553-445B3FA736F0}" srcOrd="2" destOrd="0" presId="urn:microsoft.com/office/officeart/2005/8/layout/pyramid1"/>
    <dgm:cxn modelId="{4C9C82C4-A0D2-4A9D-9CB7-C42ED1478CC3}" type="presParOf" srcId="{F18B82EB-65C3-4278-B553-445B3FA736F0}" destId="{2A140F72-C7F1-4C4C-995D-474A8F77D7CD}" srcOrd="0" destOrd="0" presId="urn:microsoft.com/office/officeart/2005/8/layout/pyramid1"/>
    <dgm:cxn modelId="{B66BEC16-F53A-4DEA-92F2-65E2BD726DF2}" type="presParOf" srcId="{F18B82EB-65C3-4278-B553-445B3FA736F0}" destId="{1224AE39-73C4-4F72-B9DB-AE27C6547558}" srcOrd="1" destOrd="0" presId="urn:microsoft.com/office/officeart/2005/8/layout/pyramid1"/>
    <dgm:cxn modelId="{136ACCC7-99FF-47F6-89F9-0BBC7A9C3C4B}" type="presParOf" srcId="{9CB8BF1F-6201-4BA4-B9C4-B5B5B41BFE62}" destId="{32D14C01-B308-4FFF-A40D-F3E009EEFAC3}" srcOrd="3" destOrd="0" presId="urn:microsoft.com/office/officeart/2005/8/layout/pyramid1"/>
    <dgm:cxn modelId="{FB416C39-5610-4DAA-9AAF-7062DA2DA75D}" type="presParOf" srcId="{32D14C01-B308-4FFF-A40D-F3E009EEFAC3}" destId="{30BDB13A-31D1-4742-B45D-87EC669377F3}" srcOrd="0" destOrd="0" presId="urn:microsoft.com/office/officeart/2005/8/layout/pyramid1"/>
    <dgm:cxn modelId="{D737D529-097B-4749-9C48-E73CA6D050C3}" type="presParOf" srcId="{32D14C01-B308-4FFF-A40D-F3E009EEFAC3}" destId="{D4A51922-7E92-4AC9-B2BA-27849BDD4F42}" srcOrd="1" destOrd="0" presId="urn:microsoft.com/office/officeart/2005/8/layout/pyramid1"/>
    <dgm:cxn modelId="{E893529F-0D49-460C-A43C-4804A4A79F00}" type="presParOf" srcId="{9CB8BF1F-6201-4BA4-B9C4-B5B5B41BFE62}" destId="{9A0DED2C-03F4-4DB4-AC43-9B19B373BEE7}" srcOrd="4" destOrd="0" presId="urn:microsoft.com/office/officeart/2005/8/layout/pyramid1"/>
    <dgm:cxn modelId="{1B03F030-549C-44E7-AFB3-953FAEA70AF0}" type="presParOf" srcId="{9A0DED2C-03F4-4DB4-AC43-9B19B373BEE7}" destId="{9D575697-B2D2-42E6-9753-8E31B51F75AA}" srcOrd="0" destOrd="0" presId="urn:microsoft.com/office/officeart/2005/8/layout/pyramid1"/>
    <dgm:cxn modelId="{A993F844-C443-4260-8723-17F11A36B1FA}" type="presParOf" srcId="{9A0DED2C-03F4-4DB4-AC43-9B19B373BEE7}" destId="{D352CAA7-C990-40E1-813C-7A1998F885F7}" srcOrd="1" destOrd="0" presId="urn:microsoft.com/office/officeart/2005/8/layout/pyramid1"/>
    <dgm:cxn modelId="{323682AF-8B3C-4BA6-918F-4B7AF29C1CEA}" type="presParOf" srcId="{9CB8BF1F-6201-4BA4-B9C4-B5B5B41BFE62}" destId="{8C6A0A07-ACF6-4904-AADB-A05654B56B30}" srcOrd="5" destOrd="0" presId="urn:microsoft.com/office/officeart/2005/8/layout/pyramid1"/>
    <dgm:cxn modelId="{6AE1E238-8E0A-4025-BFED-4E33CA033196}" type="presParOf" srcId="{8C6A0A07-ACF6-4904-AADB-A05654B56B30}" destId="{B9B01316-E6D2-439A-8B30-2E9E5E989B6E}" srcOrd="0" destOrd="0" presId="urn:microsoft.com/office/officeart/2005/8/layout/pyramid1"/>
    <dgm:cxn modelId="{509A6573-D560-4FAE-B3C5-067C48BAF705}" type="presParOf" srcId="{8C6A0A07-ACF6-4904-AADB-A05654B56B30}" destId="{50397309-ECAA-45C4-95F0-5BBAF9C5D991}" srcOrd="1" destOrd="0" presId="urn:microsoft.com/office/officeart/2005/8/layout/pyramid1"/>
    <dgm:cxn modelId="{44B6F525-585F-43A2-96DF-DADFD31F08F3}" type="presParOf" srcId="{9CB8BF1F-6201-4BA4-B9C4-B5B5B41BFE62}" destId="{605CF675-40C4-4E2C-98D1-D0EA2588F2B9}" srcOrd="6" destOrd="0" presId="urn:microsoft.com/office/officeart/2005/8/layout/pyramid1"/>
    <dgm:cxn modelId="{6C810510-8992-469D-AC73-710E0455BE1C}" type="presParOf" srcId="{605CF675-40C4-4E2C-98D1-D0EA2588F2B9}" destId="{9888DB17-803B-4990-BB38-961D8540209C}" srcOrd="0" destOrd="0" presId="urn:microsoft.com/office/officeart/2005/8/layout/pyramid1"/>
    <dgm:cxn modelId="{A42F4CA9-DCFD-4C0F-9AF8-3D0617C50019}" type="presParOf" srcId="{605CF675-40C4-4E2C-98D1-D0EA2588F2B9}" destId="{68FD99E0-EBA7-4481-B2E7-8557A607FA2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B7B64-2001-4C17-ADCB-A7CE0C51AF97}"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fr-FR"/>
        </a:p>
      </dgm:t>
    </dgm:pt>
    <dgm:pt modelId="{45277D74-35F5-42E7-B68F-F5C744A53AF6}">
      <dgm:prSet phldrT="[Texte]" custT="1"/>
      <dgm:spPr/>
      <dgm:t>
        <a:bodyPr/>
        <a:lstStyle/>
        <a:p>
          <a:r>
            <a:rPr lang="fr-FR" sz="2000" dirty="0">
              <a:latin typeface="Arial Narrow" panose="020B0606020202030204" pitchFamily="34" charset="0"/>
            </a:rPr>
            <a:t>Avant</a:t>
          </a:r>
          <a:endParaRPr lang="fr-FR" sz="1400" dirty="0">
            <a:latin typeface="Arial Narrow" panose="020B0606020202030204" pitchFamily="34" charset="0"/>
          </a:endParaRPr>
        </a:p>
      </dgm:t>
    </dgm:pt>
    <dgm:pt modelId="{39069E58-5ECB-418F-AA77-F18F7DEEBCD5}" type="parTrans" cxnId="{C3FB63B4-3EBE-4D1C-85AE-6EE77D3F8B7E}">
      <dgm:prSet/>
      <dgm:spPr/>
      <dgm:t>
        <a:bodyPr/>
        <a:lstStyle/>
        <a:p>
          <a:endParaRPr lang="fr-FR" sz="1600">
            <a:latin typeface="Arial Narrow" panose="020B0606020202030204" pitchFamily="34" charset="0"/>
          </a:endParaRPr>
        </a:p>
      </dgm:t>
    </dgm:pt>
    <dgm:pt modelId="{1AE367FC-E321-429D-BB42-0D99AE503781}" type="sibTrans" cxnId="{C3FB63B4-3EBE-4D1C-85AE-6EE77D3F8B7E}">
      <dgm:prSet custT="1"/>
      <dgm:spPr/>
      <dgm:t>
        <a:bodyPr/>
        <a:lstStyle/>
        <a:p>
          <a:endParaRPr lang="fr-FR" sz="1100">
            <a:latin typeface="Arial Narrow" panose="020B0606020202030204" pitchFamily="34" charset="0"/>
          </a:endParaRPr>
        </a:p>
      </dgm:t>
    </dgm:pt>
    <dgm:pt modelId="{1E5BC6BD-3AF3-4C90-99FE-49BCE10809D6}">
      <dgm:prSet phldrT="[Texte]" custT="1"/>
      <dgm:spPr/>
      <dgm:t>
        <a:bodyPr/>
        <a:lstStyle/>
        <a:p>
          <a:r>
            <a:rPr lang="fr-FR" sz="1400" b="0" dirty="0">
              <a:latin typeface="Arial Narrow" panose="020B0606020202030204" pitchFamily="34" charset="0"/>
            </a:rPr>
            <a:t>L'enseignant crée un guide rassemblant et détaillant les critères de «ce que c'est qu'une bonne fiche de lecture» d'un article scientifique.</a:t>
          </a:r>
        </a:p>
      </dgm:t>
    </dgm:pt>
    <dgm:pt modelId="{DB26795D-06DC-47E9-A7AA-C7F803DFDE6B}" type="parTrans" cxnId="{18F38B16-7808-4368-8D15-EA2F6064A1B0}">
      <dgm:prSet/>
      <dgm:spPr/>
      <dgm:t>
        <a:bodyPr/>
        <a:lstStyle/>
        <a:p>
          <a:endParaRPr lang="fr-FR" sz="1600">
            <a:latin typeface="Arial Narrow" panose="020B0606020202030204" pitchFamily="34" charset="0"/>
          </a:endParaRPr>
        </a:p>
      </dgm:t>
    </dgm:pt>
    <dgm:pt modelId="{A384CAF0-F486-4D38-B809-E0B69A54A6A4}" type="sibTrans" cxnId="{18F38B16-7808-4368-8D15-EA2F6064A1B0}">
      <dgm:prSet/>
      <dgm:spPr/>
      <dgm:t>
        <a:bodyPr/>
        <a:lstStyle/>
        <a:p>
          <a:endParaRPr lang="fr-FR" sz="1600">
            <a:latin typeface="Arial Narrow" panose="020B0606020202030204" pitchFamily="34" charset="0"/>
          </a:endParaRPr>
        </a:p>
      </dgm:t>
    </dgm:pt>
    <dgm:pt modelId="{E03EBEB5-7CCF-461B-9425-E372C9895711}">
      <dgm:prSet phldrT="[Texte]" custT="1"/>
      <dgm:spPr/>
      <dgm:t>
        <a:bodyPr/>
        <a:lstStyle/>
        <a:p>
          <a:r>
            <a:rPr lang="fr-FR" sz="2000" dirty="0">
              <a:latin typeface="Arial Narrow" panose="020B0606020202030204" pitchFamily="34" charset="0"/>
            </a:rPr>
            <a:t>Pendant</a:t>
          </a:r>
        </a:p>
      </dgm:t>
    </dgm:pt>
    <dgm:pt modelId="{9BEB601C-4350-4C2B-8330-F710462620C7}" type="parTrans" cxnId="{3AAFF457-4C8D-43F7-999E-257D3109A3E5}">
      <dgm:prSet/>
      <dgm:spPr/>
      <dgm:t>
        <a:bodyPr/>
        <a:lstStyle/>
        <a:p>
          <a:endParaRPr lang="fr-FR" sz="1600">
            <a:latin typeface="Arial Narrow" panose="020B0606020202030204" pitchFamily="34" charset="0"/>
          </a:endParaRPr>
        </a:p>
      </dgm:t>
    </dgm:pt>
    <dgm:pt modelId="{6E66E4AC-1689-48F0-96E6-FF2F58800182}" type="sibTrans" cxnId="{3AAFF457-4C8D-43F7-999E-257D3109A3E5}">
      <dgm:prSet custT="1"/>
      <dgm:spPr/>
      <dgm:t>
        <a:bodyPr/>
        <a:lstStyle/>
        <a:p>
          <a:endParaRPr lang="fr-FR" sz="1100">
            <a:latin typeface="Arial Narrow" panose="020B0606020202030204" pitchFamily="34" charset="0"/>
          </a:endParaRPr>
        </a:p>
      </dgm:t>
    </dgm:pt>
    <dgm:pt modelId="{6066F959-6622-49B4-8118-03EA1358B343}">
      <dgm:prSet phldrT="[Texte]" custT="1"/>
      <dgm:spPr/>
      <dgm:t>
        <a:bodyPr/>
        <a:lstStyle/>
        <a:p>
          <a:r>
            <a:rPr lang="fr-FR" sz="1400" dirty="0">
              <a:latin typeface="Arial Narrow" panose="020B0606020202030204" pitchFamily="34" charset="0"/>
            </a:rPr>
            <a:t>Les apprenants sont amenés à rédiger une fiche de lecture par deux. </a:t>
          </a:r>
        </a:p>
      </dgm:t>
    </dgm:pt>
    <dgm:pt modelId="{5F604783-06DF-478F-BA98-E9EA3741AF88}" type="parTrans" cxnId="{97B48F5C-414C-4758-B0BC-31D37291DB1A}">
      <dgm:prSet/>
      <dgm:spPr/>
      <dgm:t>
        <a:bodyPr/>
        <a:lstStyle/>
        <a:p>
          <a:endParaRPr lang="fr-FR" sz="1600">
            <a:latin typeface="Arial Narrow" panose="020B0606020202030204" pitchFamily="34" charset="0"/>
          </a:endParaRPr>
        </a:p>
      </dgm:t>
    </dgm:pt>
    <dgm:pt modelId="{634757B9-0C38-40EA-98AB-D30B71CE54E4}" type="sibTrans" cxnId="{97B48F5C-414C-4758-B0BC-31D37291DB1A}">
      <dgm:prSet/>
      <dgm:spPr/>
      <dgm:t>
        <a:bodyPr/>
        <a:lstStyle/>
        <a:p>
          <a:endParaRPr lang="fr-FR" sz="1600">
            <a:latin typeface="Arial Narrow" panose="020B0606020202030204" pitchFamily="34" charset="0"/>
          </a:endParaRPr>
        </a:p>
      </dgm:t>
    </dgm:pt>
    <dgm:pt modelId="{EDF9EEAE-509B-4516-82FE-313468C5BF1E}">
      <dgm:prSet phldrT="[Texte]" custT="1"/>
      <dgm:spPr/>
      <dgm:t>
        <a:bodyPr/>
        <a:lstStyle/>
        <a:p>
          <a:r>
            <a:rPr lang="fr-FR" sz="2000" dirty="0">
              <a:latin typeface="Arial Narrow" panose="020B0606020202030204" pitchFamily="34" charset="0"/>
            </a:rPr>
            <a:t>Après</a:t>
          </a:r>
          <a:endParaRPr lang="fr-FR" sz="1400" dirty="0">
            <a:latin typeface="Arial Narrow" panose="020B0606020202030204" pitchFamily="34" charset="0"/>
          </a:endParaRPr>
        </a:p>
      </dgm:t>
    </dgm:pt>
    <dgm:pt modelId="{156E7CB1-5807-4763-8C5C-CB4CB6781B25}" type="parTrans" cxnId="{8CD53277-D301-4C35-B32C-005436D5A837}">
      <dgm:prSet/>
      <dgm:spPr/>
      <dgm:t>
        <a:bodyPr/>
        <a:lstStyle/>
        <a:p>
          <a:endParaRPr lang="fr-FR" sz="1600">
            <a:latin typeface="Arial Narrow" panose="020B0606020202030204" pitchFamily="34" charset="0"/>
          </a:endParaRPr>
        </a:p>
      </dgm:t>
    </dgm:pt>
    <dgm:pt modelId="{1EFAD433-207B-4EA9-9860-47C120A0B7D3}" type="sibTrans" cxnId="{8CD53277-D301-4C35-B32C-005436D5A837}">
      <dgm:prSet/>
      <dgm:spPr/>
      <dgm:t>
        <a:bodyPr/>
        <a:lstStyle/>
        <a:p>
          <a:endParaRPr lang="fr-FR" sz="1600">
            <a:latin typeface="Arial Narrow" panose="020B0606020202030204" pitchFamily="34" charset="0"/>
          </a:endParaRPr>
        </a:p>
      </dgm:t>
    </dgm:pt>
    <dgm:pt modelId="{AAA52880-1398-4474-BD71-2D642CA6874F}">
      <dgm:prSet phldrT="[Texte]" custT="1"/>
      <dgm:spPr/>
      <dgm:t>
        <a:bodyPr/>
        <a:lstStyle/>
        <a:p>
          <a:r>
            <a:rPr lang="fr-FR" sz="1400" dirty="0">
              <a:latin typeface="Arial Narrow" panose="020B0606020202030204" pitchFamily="34" charset="0"/>
            </a:rPr>
            <a:t>Les fiches de lecture créées sont mises sur la plateforme d'enseignement et sont évaluées par d'autres apprenants. </a:t>
          </a:r>
        </a:p>
      </dgm:t>
    </dgm:pt>
    <dgm:pt modelId="{43F661A9-6DF5-49AB-92D8-3CB6FAF39DFD}" type="parTrans" cxnId="{50814E5D-3C36-4B3E-BC2C-7F95893C9ABB}">
      <dgm:prSet/>
      <dgm:spPr/>
      <dgm:t>
        <a:bodyPr/>
        <a:lstStyle/>
        <a:p>
          <a:endParaRPr lang="fr-FR" sz="1600">
            <a:latin typeface="Arial Narrow" panose="020B0606020202030204" pitchFamily="34" charset="0"/>
          </a:endParaRPr>
        </a:p>
      </dgm:t>
    </dgm:pt>
    <dgm:pt modelId="{8492F947-61C9-4245-A508-C47178B7EE87}" type="sibTrans" cxnId="{50814E5D-3C36-4B3E-BC2C-7F95893C9ABB}">
      <dgm:prSet/>
      <dgm:spPr/>
      <dgm:t>
        <a:bodyPr/>
        <a:lstStyle/>
        <a:p>
          <a:endParaRPr lang="fr-FR" sz="1600">
            <a:latin typeface="Arial Narrow" panose="020B0606020202030204" pitchFamily="34" charset="0"/>
          </a:endParaRPr>
        </a:p>
      </dgm:t>
    </dgm:pt>
    <dgm:pt modelId="{D45D5A12-A83B-4394-B807-4762A9376CF7}">
      <dgm:prSet phldrT="[Texte]" custT="1"/>
      <dgm:spPr/>
      <dgm:t>
        <a:bodyPr/>
        <a:lstStyle/>
        <a:p>
          <a:r>
            <a:rPr lang="fr-FR" sz="1400" b="0" dirty="0">
              <a:latin typeface="Arial Narrow" panose="020B0606020202030204" pitchFamily="34" charset="0"/>
            </a:rPr>
            <a:t>Il distribue le guide aux apprenants et demande de lire l'article dont il souhaite que les apprenants résument par une fiche de lecture.</a:t>
          </a:r>
        </a:p>
      </dgm:t>
    </dgm:pt>
    <dgm:pt modelId="{16D33120-86AA-47EE-B3EB-DD213394D8F6}" type="parTrans" cxnId="{4814DD63-12E6-428D-8705-0734532FF3A2}">
      <dgm:prSet/>
      <dgm:spPr/>
      <dgm:t>
        <a:bodyPr/>
        <a:lstStyle/>
        <a:p>
          <a:endParaRPr lang="fr-FR" sz="1800">
            <a:latin typeface="Arial Narrow" panose="020B0606020202030204" pitchFamily="34" charset="0"/>
          </a:endParaRPr>
        </a:p>
      </dgm:t>
    </dgm:pt>
    <dgm:pt modelId="{6CFCD880-540A-4543-999D-B4645DB93E06}" type="sibTrans" cxnId="{4814DD63-12E6-428D-8705-0734532FF3A2}">
      <dgm:prSet/>
      <dgm:spPr/>
      <dgm:t>
        <a:bodyPr/>
        <a:lstStyle/>
        <a:p>
          <a:endParaRPr lang="fr-FR" sz="1800">
            <a:latin typeface="Arial Narrow" panose="020B0606020202030204" pitchFamily="34" charset="0"/>
          </a:endParaRPr>
        </a:p>
      </dgm:t>
    </dgm:pt>
    <dgm:pt modelId="{89EC50FD-567B-4C6C-BCD9-69149C882E09}">
      <dgm:prSet phldrT="[Texte]" custT="1"/>
      <dgm:spPr/>
      <dgm:t>
        <a:bodyPr/>
        <a:lstStyle/>
        <a:p>
          <a:r>
            <a:rPr lang="fr-FR" sz="1400" dirty="0">
              <a:latin typeface="Arial Narrow" panose="020B0606020202030204" pitchFamily="34" charset="0"/>
            </a:rPr>
            <a:t>L'enseignant passe dans les binômes pour aider dans la rédaction.</a:t>
          </a:r>
        </a:p>
      </dgm:t>
    </dgm:pt>
    <dgm:pt modelId="{6AA5E939-0438-47C4-800E-ADEF4663F5F2}" type="parTrans" cxnId="{5D7C9EC8-6B73-4A16-9EFA-01F163736823}">
      <dgm:prSet/>
      <dgm:spPr/>
      <dgm:t>
        <a:bodyPr/>
        <a:lstStyle/>
        <a:p>
          <a:endParaRPr lang="fr-FR" sz="1800">
            <a:latin typeface="Arial Narrow" panose="020B0606020202030204" pitchFamily="34" charset="0"/>
          </a:endParaRPr>
        </a:p>
      </dgm:t>
    </dgm:pt>
    <dgm:pt modelId="{B04FF77B-EB2E-4254-9F51-95F4A013772D}" type="sibTrans" cxnId="{5D7C9EC8-6B73-4A16-9EFA-01F163736823}">
      <dgm:prSet/>
      <dgm:spPr/>
      <dgm:t>
        <a:bodyPr/>
        <a:lstStyle/>
        <a:p>
          <a:endParaRPr lang="fr-FR" sz="1800">
            <a:latin typeface="Arial Narrow" panose="020B0606020202030204" pitchFamily="34" charset="0"/>
          </a:endParaRPr>
        </a:p>
      </dgm:t>
    </dgm:pt>
    <dgm:pt modelId="{E44A3144-F681-4398-A4AD-83C17D1C2696}">
      <dgm:prSet phldrT="[Texte]" custT="1"/>
      <dgm:spPr/>
      <dgm:t>
        <a:bodyPr/>
        <a:lstStyle/>
        <a:p>
          <a:r>
            <a:rPr lang="fr-FR" sz="1400" dirty="0">
              <a:latin typeface="Arial Narrow" panose="020B0606020202030204" pitchFamily="34" charset="0"/>
            </a:rPr>
            <a:t>Les apprenants améliorent leurs fiches en fonction des commentaires reçus.</a:t>
          </a:r>
        </a:p>
      </dgm:t>
    </dgm:pt>
    <dgm:pt modelId="{97A69C87-3297-4453-A906-737FAE4B5E97}" type="parTrans" cxnId="{E817854B-72B6-4E76-8CE7-2E582D39EB6B}">
      <dgm:prSet/>
      <dgm:spPr/>
      <dgm:t>
        <a:bodyPr/>
        <a:lstStyle/>
        <a:p>
          <a:endParaRPr lang="fr-FR" sz="1800">
            <a:latin typeface="Arial Narrow" panose="020B0606020202030204" pitchFamily="34" charset="0"/>
          </a:endParaRPr>
        </a:p>
      </dgm:t>
    </dgm:pt>
    <dgm:pt modelId="{7ADD487F-5C47-45E8-857E-8E779FFEC848}" type="sibTrans" cxnId="{E817854B-72B6-4E76-8CE7-2E582D39EB6B}">
      <dgm:prSet/>
      <dgm:spPr/>
      <dgm:t>
        <a:bodyPr/>
        <a:lstStyle/>
        <a:p>
          <a:endParaRPr lang="fr-FR" sz="1800">
            <a:latin typeface="Arial Narrow" panose="020B0606020202030204" pitchFamily="34" charset="0"/>
          </a:endParaRPr>
        </a:p>
      </dgm:t>
    </dgm:pt>
    <dgm:pt modelId="{385F8A3E-45EA-424A-B8D5-145E7E01A2D2}">
      <dgm:prSet phldrT="[Texte]" custT="1"/>
      <dgm:spPr/>
      <dgm:t>
        <a:bodyPr/>
        <a:lstStyle/>
        <a:p>
          <a:endParaRPr lang="fr-FR" sz="1400" b="0" dirty="0">
            <a:latin typeface="Arial Narrow" panose="020B0606020202030204" pitchFamily="34" charset="0"/>
          </a:endParaRPr>
        </a:p>
      </dgm:t>
    </dgm:pt>
    <dgm:pt modelId="{74BBC8CC-474E-429B-8EA1-7A165C36CC7C}" type="parTrans" cxnId="{8249D388-75CA-435D-BFCD-5A0687EDA991}">
      <dgm:prSet/>
      <dgm:spPr/>
      <dgm:t>
        <a:bodyPr/>
        <a:lstStyle/>
        <a:p>
          <a:endParaRPr lang="fr-FR"/>
        </a:p>
      </dgm:t>
    </dgm:pt>
    <dgm:pt modelId="{9DA52971-A707-4624-92E0-2EBB0511FACB}" type="sibTrans" cxnId="{8249D388-75CA-435D-BFCD-5A0687EDA991}">
      <dgm:prSet/>
      <dgm:spPr/>
      <dgm:t>
        <a:bodyPr/>
        <a:lstStyle/>
        <a:p>
          <a:endParaRPr lang="fr-FR"/>
        </a:p>
      </dgm:t>
    </dgm:pt>
    <dgm:pt modelId="{CA410B31-CE61-4FE4-B4F9-137D1B1E27AD}">
      <dgm:prSet phldrT="[Texte]" custT="1"/>
      <dgm:spPr/>
      <dgm:t>
        <a:bodyPr/>
        <a:lstStyle/>
        <a:p>
          <a:endParaRPr lang="fr-FR" sz="1400" dirty="0">
            <a:latin typeface="Arial Narrow" panose="020B0606020202030204" pitchFamily="34" charset="0"/>
          </a:endParaRPr>
        </a:p>
      </dgm:t>
    </dgm:pt>
    <dgm:pt modelId="{06B5A00E-5991-4C29-9942-BEFEDF7B2E50}" type="parTrans" cxnId="{9249368D-1465-4ECE-A6DA-D586E86491FF}">
      <dgm:prSet/>
      <dgm:spPr/>
      <dgm:t>
        <a:bodyPr/>
        <a:lstStyle/>
        <a:p>
          <a:endParaRPr lang="fr-FR"/>
        </a:p>
      </dgm:t>
    </dgm:pt>
    <dgm:pt modelId="{9637E957-A4B1-41D5-9838-D79A79EF5B82}" type="sibTrans" cxnId="{9249368D-1465-4ECE-A6DA-D586E86491FF}">
      <dgm:prSet/>
      <dgm:spPr/>
      <dgm:t>
        <a:bodyPr/>
        <a:lstStyle/>
        <a:p>
          <a:endParaRPr lang="fr-FR"/>
        </a:p>
      </dgm:t>
    </dgm:pt>
    <dgm:pt modelId="{EA4A4A64-A22F-4A1C-81E0-EB17A0CDC6F6}">
      <dgm:prSet phldrT="[Texte]" custT="1"/>
      <dgm:spPr/>
      <dgm:t>
        <a:bodyPr/>
        <a:lstStyle/>
        <a:p>
          <a:endParaRPr lang="fr-FR" sz="1400" dirty="0">
            <a:latin typeface="Arial Narrow" panose="020B0606020202030204" pitchFamily="34" charset="0"/>
          </a:endParaRPr>
        </a:p>
      </dgm:t>
    </dgm:pt>
    <dgm:pt modelId="{3B593754-0DD5-4C2F-933C-B7F4A4AEBD94}" type="parTrans" cxnId="{BCA03706-BA31-4AB2-886C-CE81D01C3FE1}">
      <dgm:prSet/>
      <dgm:spPr/>
      <dgm:t>
        <a:bodyPr/>
        <a:lstStyle/>
        <a:p>
          <a:endParaRPr lang="fr-FR"/>
        </a:p>
      </dgm:t>
    </dgm:pt>
    <dgm:pt modelId="{1C0BAEC9-447A-4246-B40C-B7518516FD6D}" type="sibTrans" cxnId="{BCA03706-BA31-4AB2-886C-CE81D01C3FE1}">
      <dgm:prSet/>
      <dgm:spPr/>
      <dgm:t>
        <a:bodyPr/>
        <a:lstStyle/>
        <a:p>
          <a:endParaRPr lang="fr-FR"/>
        </a:p>
      </dgm:t>
    </dgm:pt>
    <dgm:pt modelId="{11334383-ABBE-4765-AC89-80AF179228DD}" type="pres">
      <dgm:prSet presAssocID="{4BDB7B64-2001-4C17-ADCB-A7CE0C51AF97}" presName="linearFlow" presStyleCnt="0">
        <dgm:presLayoutVars>
          <dgm:dir/>
          <dgm:animLvl val="lvl"/>
          <dgm:resizeHandles val="exact"/>
        </dgm:presLayoutVars>
      </dgm:prSet>
      <dgm:spPr/>
    </dgm:pt>
    <dgm:pt modelId="{F63376F1-C227-4240-807E-D078002C35D4}" type="pres">
      <dgm:prSet presAssocID="{45277D74-35F5-42E7-B68F-F5C744A53AF6}" presName="composite" presStyleCnt="0"/>
      <dgm:spPr/>
    </dgm:pt>
    <dgm:pt modelId="{E9B35655-F342-4925-AC13-A4F4C2E35869}" type="pres">
      <dgm:prSet presAssocID="{45277D74-35F5-42E7-B68F-F5C744A53AF6}" presName="parTx" presStyleLbl="node1" presStyleIdx="0" presStyleCnt="3">
        <dgm:presLayoutVars>
          <dgm:chMax val="0"/>
          <dgm:chPref val="0"/>
          <dgm:bulletEnabled val="1"/>
        </dgm:presLayoutVars>
      </dgm:prSet>
      <dgm:spPr/>
    </dgm:pt>
    <dgm:pt modelId="{20608190-F5E9-428F-9679-C3A05B2BAADD}" type="pres">
      <dgm:prSet presAssocID="{45277D74-35F5-42E7-B68F-F5C744A53AF6}" presName="parSh" presStyleLbl="node1" presStyleIdx="0" presStyleCnt="3"/>
      <dgm:spPr/>
    </dgm:pt>
    <dgm:pt modelId="{537D5145-823C-4F97-B062-E206A7C1DAF2}" type="pres">
      <dgm:prSet presAssocID="{45277D74-35F5-42E7-B68F-F5C744A53AF6}" presName="desTx" presStyleLbl="fgAcc1" presStyleIdx="0" presStyleCnt="3">
        <dgm:presLayoutVars>
          <dgm:bulletEnabled val="1"/>
        </dgm:presLayoutVars>
      </dgm:prSet>
      <dgm:spPr/>
    </dgm:pt>
    <dgm:pt modelId="{6ADBF681-8486-4427-A29E-6465D9EF517F}" type="pres">
      <dgm:prSet presAssocID="{1AE367FC-E321-429D-BB42-0D99AE503781}" presName="sibTrans" presStyleLbl="sibTrans2D1" presStyleIdx="0" presStyleCnt="2"/>
      <dgm:spPr/>
    </dgm:pt>
    <dgm:pt modelId="{6906D878-0483-4990-A818-86BEAA8C7FB3}" type="pres">
      <dgm:prSet presAssocID="{1AE367FC-E321-429D-BB42-0D99AE503781}" presName="connTx" presStyleLbl="sibTrans2D1" presStyleIdx="0" presStyleCnt="2"/>
      <dgm:spPr/>
    </dgm:pt>
    <dgm:pt modelId="{FC88DF67-9E9B-4960-92E9-731058117FBD}" type="pres">
      <dgm:prSet presAssocID="{E03EBEB5-7CCF-461B-9425-E372C9895711}" presName="composite" presStyleCnt="0"/>
      <dgm:spPr/>
    </dgm:pt>
    <dgm:pt modelId="{DDDC131C-AB5C-4F26-8DBE-695673B85041}" type="pres">
      <dgm:prSet presAssocID="{E03EBEB5-7CCF-461B-9425-E372C9895711}" presName="parTx" presStyleLbl="node1" presStyleIdx="0" presStyleCnt="3">
        <dgm:presLayoutVars>
          <dgm:chMax val="0"/>
          <dgm:chPref val="0"/>
          <dgm:bulletEnabled val="1"/>
        </dgm:presLayoutVars>
      </dgm:prSet>
      <dgm:spPr/>
    </dgm:pt>
    <dgm:pt modelId="{9B0812C0-E5E2-4830-B74E-855A59F772CE}" type="pres">
      <dgm:prSet presAssocID="{E03EBEB5-7CCF-461B-9425-E372C9895711}" presName="parSh" presStyleLbl="node1" presStyleIdx="1" presStyleCnt="3"/>
      <dgm:spPr/>
    </dgm:pt>
    <dgm:pt modelId="{240A0A96-FAF5-441D-B2FD-30DD7527B419}" type="pres">
      <dgm:prSet presAssocID="{E03EBEB5-7CCF-461B-9425-E372C9895711}" presName="desTx" presStyleLbl="fgAcc1" presStyleIdx="1" presStyleCnt="3">
        <dgm:presLayoutVars>
          <dgm:bulletEnabled val="1"/>
        </dgm:presLayoutVars>
      </dgm:prSet>
      <dgm:spPr/>
    </dgm:pt>
    <dgm:pt modelId="{CD42E775-8F4E-4F42-A79D-A5AFB0E08E04}" type="pres">
      <dgm:prSet presAssocID="{6E66E4AC-1689-48F0-96E6-FF2F58800182}" presName="sibTrans" presStyleLbl="sibTrans2D1" presStyleIdx="1" presStyleCnt="2"/>
      <dgm:spPr/>
    </dgm:pt>
    <dgm:pt modelId="{CDCDCC63-06CA-4A7D-A5FA-9437BD302F48}" type="pres">
      <dgm:prSet presAssocID="{6E66E4AC-1689-48F0-96E6-FF2F58800182}" presName="connTx" presStyleLbl="sibTrans2D1" presStyleIdx="1" presStyleCnt="2"/>
      <dgm:spPr/>
    </dgm:pt>
    <dgm:pt modelId="{9E9E3777-4893-44CA-B06A-3C8F2E32A5F6}" type="pres">
      <dgm:prSet presAssocID="{EDF9EEAE-509B-4516-82FE-313468C5BF1E}" presName="composite" presStyleCnt="0"/>
      <dgm:spPr/>
    </dgm:pt>
    <dgm:pt modelId="{A72A2EAF-15BD-4941-A161-D512467920CC}" type="pres">
      <dgm:prSet presAssocID="{EDF9EEAE-509B-4516-82FE-313468C5BF1E}" presName="parTx" presStyleLbl="node1" presStyleIdx="1" presStyleCnt="3">
        <dgm:presLayoutVars>
          <dgm:chMax val="0"/>
          <dgm:chPref val="0"/>
          <dgm:bulletEnabled val="1"/>
        </dgm:presLayoutVars>
      </dgm:prSet>
      <dgm:spPr/>
    </dgm:pt>
    <dgm:pt modelId="{3064DA7C-2F42-4BE2-AC0F-130ECC064618}" type="pres">
      <dgm:prSet presAssocID="{EDF9EEAE-509B-4516-82FE-313468C5BF1E}" presName="parSh" presStyleLbl="node1" presStyleIdx="2" presStyleCnt="3"/>
      <dgm:spPr/>
    </dgm:pt>
    <dgm:pt modelId="{1677EAD2-629D-47C9-B061-4B05EEBA66F4}" type="pres">
      <dgm:prSet presAssocID="{EDF9EEAE-509B-4516-82FE-313468C5BF1E}" presName="desTx" presStyleLbl="fgAcc1" presStyleIdx="2" presStyleCnt="3">
        <dgm:presLayoutVars>
          <dgm:bulletEnabled val="1"/>
        </dgm:presLayoutVars>
      </dgm:prSet>
      <dgm:spPr/>
    </dgm:pt>
  </dgm:ptLst>
  <dgm:cxnLst>
    <dgm:cxn modelId="{E7D7A205-D26E-4724-8E9E-3200F0E2B71D}" type="presOf" srcId="{45277D74-35F5-42E7-B68F-F5C744A53AF6}" destId="{20608190-F5E9-428F-9679-C3A05B2BAADD}" srcOrd="1" destOrd="0" presId="urn:microsoft.com/office/officeart/2005/8/layout/process3"/>
    <dgm:cxn modelId="{BCA03706-BA31-4AB2-886C-CE81D01C3FE1}" srcId="{EDF9EEAE-509B-4516-82FE-313468C5BF1E}" destId="{EA4A4A64-A22F-4A1C-81E0-EB17A0CDC6F6}" srcOrd="1" destOrd="0" parTransId="{3B593754-0DD5-4C2F-933C-B7F4A4AEBD94}" sibTransId="{1C0BAEC9-447A-4246-B40C-B7518516FD6D}"/>
    <dgm:cxn modelId="{A978DD15-977C-40C5-AE8C-057F077390A3}" type="presOf" srcId="{EDF9EEAE-509B-4516-82FE-313468C5BF1E}" destId="{3064DA7C-2F42-4BE2-AC0F-130ECC064618}" srcOrd="1" destOrd="0" presId="urn:microsoft.com/office/officeart/2005/8/layout/process3"/>
    <dgm:cxn modelId="{A6805916-9930-4920-A2B7-BF072F931861}" type="presOf" srcId="{E44A3144-F681-4398-A4AD-83C17D1C2696}" destId="{1677EAD2-629D-47C9-B061-4B05EEBA66F4}" srcOrd="0" destOrd="2" presId="urn:microsoft.com/office/officeart/2005/8/layout/process3"/>
    <dgm:cxn modelId="{18F38B16-7808-4368-8D15-EA2F6064A1B0}" srcId="{45277D74-35F5-42E7-B68F-F5C744A53AF6}" destId="{1E5BC6BD-3AF3-4C90-99FE-49BCE10809D6}" srcOrd="0" destOrd="0" parTransId="{DB26795D-06DC-47E9-A7AA-C7F803DFDE6B}" sibTransId="{A384CAF0-F486-4D38-B809-E0B69A54A6A4}"/>
    <dgm:cxn modelId="{49F30C17-B179-4983-888A-61AA0A261D49}" type="presOf" srcId="{89EC50FD-567B-4C6C-BCD9-69149C882E09}" destId="{240A0A96-FAF5-441D-B2FD-30DD7527B419}" srcOrd="0" destOrd="2" presId="urn:microsoft.com/office/officeart/2005/8/layout/process3"/>
    <dgm:cxn modelId="{E8BDD023-00F3-4978-847F-24A77E4121D2}" type="presOf" srcId="{6E66E4AC-1689-48F0-96E6-FF2F58800182}" destId="{CD42E775-8F4E-4F42-A79D-A5AFB0E08E04}" srcOrd="0" destOrd="0" presId="urn:microsoft.com/office/officeart/2005/8/layout/process3"/>
    <dgm:cxn modelId="{9BD1FB27-5AF4-47E8-98F2-2128137F0424}" type="presOf" srcId="{AAA52880-1398-4474-BD71-2D642CA6874F}" destId="{1677EAD2-629D-47C9-B061-4B05EEBA66F4}" srcOrd="0" destOrd="0" presId="urn:microsoft.com/office/officeart/2005/8/layout/process3"/>
    <dgm:cxn modelId="{E1F35A3F-6436-45DB-8093-03C72F661588}" type="presOf" srcId="{D45D5A12-A83B-4394-B807-4762A9376CF7}" destId="{537D5145-823C-4F97-B062-E206A7C1DAF2}" srcOrd="0" destOrd="2" presId="urn:microsoft.com/office/officeart/2005/8/layout/process3"/>
    <dgm:cxn modelId="{A6A43C40-F807-4529-A950-69ABABC73EE1}" type="presOf" srcId="{1AE367FC-E321-429D-BB42-0D99AE503781}" destId="{6906D878-0483-4990-A818-86BEAA8C7FB3}" srcOrd="1" destOrd="0" presId="urn:microsoft.com/office/officeart/2005/8/layout/process3"/>
    <dgm:cxn modelId="{97B48F5C-414C-4758-B0BC-31D37291DB1A}" srcId="{E03EBEB5-7CCF-461B-9425-E372C9895711}" destId="{6066F959-6622-49B4-8118-03EA1358B343}" srcOrd="0" destOrd="0" parTransId="{5F604783-06DF-478F-BA98-E9EA3741AF88}" sibTransId="{634757B9-0C38-40EA-98AB-D30B71CE54E4}"/>
    <dgm:cxn modelId="{50814E5D-3C36-4B3E-BC2C-7F95893C9ABB}" srcId="{EDF9EEAE-509B-4516-82FE-313468C5BF1E}" destId="{AAA52880-1398-4474-BD71-2D642CA6874F}" srcOrd="0" destOrd="0" parTransId="{43F661A9-6DF5-49AB-92D8-3CB6FAF39DFD}" sibTransId="{8492F947-61C9-4245-A508-C47178B7EE87}"/>
    <dgm:cxn modelId="{4814DD63-12E6-428D-8705-0734532FF3A2}" srcId="{45277D74-35F5-42E7-B68F-F5C744A53AF6}" destId="{D45D5A12-A83B-4394-B807-4762A9376CF7}" srcOrd="2" destOrd="0" parTransId="{16D33120-86AA-47EE-B3EB-DD213394D8F6}" sibTransId="{6CFCD880-540A-4543-999D-B4645DB93E06}"/>
    <dgm:cxn modelId="{E817854B-72B6-4E76-8CE7-2E582D39EB6B}" srcId="{EDF9EEAE-509B-4516-82FE-313468C5BF1E}" destId="{E44A3144-F681-4398-A4AD-83C17D1C2696}" srcOrd="2" destOrd="0" parTransId="{97A69C87-3297-4453-A906-737FAE4B5E97}" sibTransId="{7ADD487F-5C47-45E8-857E-8E779FFEC848}"/>
    <dgm:cxn modelId="{8CD53277-D301-4C35-B32C-005436D5A837}" srcId="{4BDB7B64-2001-4C17-ADCB-A7CE0C51AF97}" destId="{EDF9EEAE-509B-4516-82FE-313468C5BF1E}" srcOrd="2" destOrd="0" parTransId="{156E7CB1-5807-4763-8C5C-CB4CB6781B25}" sibTransId="{1EFAD433-207B-4EA9-9860-47C120A0B7D3}"/>
    <dgm:cxn modelId="{3AAFF457-4C8D-43F7-999E-257D3109A3E5}" srcId="{4BDB7B64-2001-4C17-ADCB-A7CE0C51AF97}" destId="{E03EBEB5-7CCF-461B-9425-E372C9895711}" srcOrd="1" destOrd="0" parTransId="{9BEB601C-4350-4C2B-8330-F710462620C7}" sibTransId="{6E66E4AC-1689-48F0-96E6-FF2F58800182}"/>
    <dgm:cxn modelId="{D597D57D-21B5-43F5-9A24-1CF14A442791}" type="presOf" srcId="{385F8A3E-45EA-424A-B8D5-145E7E01A2D2}" destId="{537D5145-823C-4F97-B062-E206A7C1DAF2}" srcOrd="0" destOrd="1" presId="urn:microsoft.com/office/officeart/2005/8/layout/process3"/>
    <dgm:cxn modelId="{702E2783-17A2-42F1-A501-033364DA5FDC}" type="presOf" srcId="{EDF9EEAE-509B-4516-82FE-313468C5BF1E}" destId="{A72A2EAF-15BD-4941-A161-D512467920CC}" srcOrd="0" destOrd="0" presId="urn:microsoft.com/office/officeart/2005/8/layout/process3"/>
    <dgm:cxn modelId="{8249D388-75CA-435D-BFCD-5A0687EDA991}" srcId="{45277D74-35F5-42E7-B68F-F5C744A53AF6}" destId="{385F8A3E-45EA-424A-B8D5-145E7E01A2D2}" srcOrd="1" destOrd="0" parTransId="{74BBC8CC-474E-429B-8EA1-7A165C36CC7C}" sibTransId="{9DA52971-A707-4624-92E0-2EBB0511FACB}"/>
    <dgm:cxn modelId="{9249368D-1465-4ECE-A6DA-D586E86491FF}" srcId="{E03EBEB5-7CCF-461B-9425-E372C9895711}" destId="{CA410B31-CE61-4FE4-B4F9-137D1B1E27AD}" srcOrd="1" destOrd="0" parTransId="{06B5A00E-5991-4C29-9942-BEFEDF7B2E50}" sibTransId="{9637E957-A4B1-41D5-9838-D79A79EF5B82}"/>
    <dgm:cxn modelId="{02E25690-40C9-48B9-8D42-51562C729D71}" type="presOf" srcId="{6E66E4AC-1689-48F0-96E6-FF2F58800182}" destId="{CDCDCC63-06CA-4A7D-A5FA-9437BD302F48}" srcOrd="1" destOrd="0" presId="urn:microsoft.com/office/officeart/2005/8/layout/process3"/>
    <dgm:cxn modelId="{200C6F96-B01F-4291-9646-98ABF47933C7}" type="presOf" srcId="{EA4A4A64-A22F-4A1C-81E0-EB17A0CDC6F6}" destId="{1677EAD2-629D-47C9-B061-4B05EEBA66F4}" srcOrd="0" destOrd="1" presId="urn:microsoft.com/office/officeart/2005/8/layout/process3"/>
    <dgm:cxn modelId="{DDAE799A-2E09-4758-B4B6-7758F98E01A7}" type="presOf" srcId="{1E5BC6BD-3AF3-4C90-99FE-49BCE10809D6}" destId="{537D5145-823C-4F97-B062-E206A7C1DAF2}" srcOrd="0" destOrd="0" presId="urn:microsoft.com/office/officeart/2005/8/layout/process3"/>
    <dgm:cxn modelId="{71C065A2-A987-4E30-AA90-545B92E37EE9}" type="presOf" srcId="{6066F959-6622-49B4-8118-03EA1358B343}" destId="{240A0A96-FAF5-441D-B2FD-30DD7527B419}" srcOrd="0" destOrd="0" presId="urn:microsoft.com/office/officeart/2005/8/layout/process3"/>
    <dgm:cxn modelId="{43D65EAC-9AD9-48F9-8C44-D94AA8E8E01D}" type="presOf" srcId="{E03EBEB5-7CCF-461B-9425-E372C9895711}" destId="{DDDC131C-AB5C-4F26-8DBE-695673B85041}" srcOrd="0" destOrd="0" presId="urn:microsoft.com/office/officeart/2005/8/layout/process3"/>
    <dgm:cxn modelId="{C3FB63B4-3EBE-4D1C-85AE-6EE77D3F8B7E}" srcId="{4BDB7B64-2001-4C17-ADCB-A7CE0C51AF97}" destId="{45277D74-35F5-42E7-B68F-F5C744A53AF6}" srcOrd="0" destOrd="0" parTransId="{39069E58-5ECB-418F-AA77-F18F7DEEBCD5}" sibTransId="{1AE367FC-E321-429D-BB42-0D99AE503781}"/>
    <dgm:cxn modelId="{34C550B7-3C48-445B-B591-9A5888C63FE3}" type="presOf" srcId="{4BDB7B64-2001-4C17-ADCB-A7CE0C51AF97}" destId="{11334383-ABBE-4765-AC89-80AF179228DD}" srcOrd="0" destOrd="0" presId="urn:microsoft.com/office/officeart/2005/8/layout/process3"/>
    <dgm:cxn modelId="{89E32EC8-32FE-4842-A878-04ABD9B31D45}" type="presOf" srcId="{CA410B31-CE61-4FE4-B4F9-137D1B1E27AD}" destId="{240A0A96-FAF5-441D-B2FD-30DD7527B419}" srcOrd="0" destOrd="1" presId="urn:microsoft.com/office/officeart/2005/8/layout/process3"/>
    <dgm:cxn modelId="{5D7C9EC8-6B73-4A16-9EFA-01F163736823}" srcId="{E03EBEB5-7CCF-461B-9425-E372C9895711}" destId="{89EC50FD-567B-4C6C-BCD9-69149C882E09}" srcOrd="2" destOrd="0" parTransId="{6AA5E939-0438-47C4-800E-ADEF4663F5F2}" sibTransId="{B04FF77B-EB2E-4254-9F51-95F4A013772D}"/>
    <dgm:cxn modelId="{B5D06FD4-7400-420C-BE2F-4432EE0CD807}" type="presOf" srcId="{45277D74-35F5-42E7-B68F-F5C744A53AF6}" destId="{E9B35655-F342-4925-AC13-A4F4C2E35869}" srcOrd="0" destOrd="0" presId="urn:microsoft.com/office/officeart/2005/8/layout/process3"/>
    <dgm:cxn modelId="{6C0600F6-C24E-4B3E-B67A-59DACB8E290F}" type="presOf" srcId="{1AE367FC-E321-429D-BB42-0D99AE503781}" destId="{6ADBF681-8486-4427-A29E-6465D9EF517F}" srcOrd="0" destOrd="0" presId="urn:microsoft.com/office/officeart/2005/8/layout/process3"/>
    <dgm:cxn modelId="{63FEAAF9-922E-4604-A69B-CB74D48C0749}" type="presOf" srcId="{E03EBEB5-7CCF-461B-9425-E372C9895711}" destId="{9B0812C0-E5E2-4830-B74E-855A59F772CE}" srcOrd="1" destOrd="0" presId="urn:microsoft.com/office/officeart/2005/8/layout/process3"/>
    <dgm:cxn modelId="{7C7BBEBE-A0EE-4E46-9B7E-231788518473}" type="presParOf" srcId="{11334383-ABBE-4765-AC89-80AF179228DD}" destId="{F63376F1-C227-4240-807E-D078002C35D4}" srcOrd="0" destOrd="0" presId="urn:microsoft.com/office/officeart/2005/8/layout/process3"/>
    <dgm:cxn modelId="{EC34F6C6-3861-46AB-9099-981E20F5542C}" type="presParOf" srcId="{F63376F1-C227-4240-807E-D078002C35D4}" destId="{E9B35655-F342-4925-AC13-A4F4C2E35869}" srcOrd="0" destOrd="0" presId="urn:microsoft.com/office/officeart/2005/8/layout/process3"/>
    <dgm:cxn modelId="{E405A075-8D91-46B6-9ECC-2E2A12E0ECC8}" type="presParOf" srcId="{F63376F1-C227-4240-807E-D078002C35D4}" destId="{20608190-F5E9-428F-9679-C3A05B2BAADD}" srcOrd="1" destOrd="0" presId="urn:microsoft.com/office/officeart/2005/8/layout/process3"/>
    <dgm:cxn modelId="{471B7552-4225-497C-8C25-C1AC5046206E}" type="presParOf" srcId="{F63376F1-C227-4240-807E-D078002C35D4}" destId="{537D5145-823C-4F97-B062-E206A7C1DAF2}" srcOrd="2" destOrd="0" presId="urn:microsoft.com/office/officeart/2005/8/layout/process3"/>
    <dgm:cxn modelId="{22185C5E-5261-48F0-BC65-9FE9B55DA21F}" type="presParOf" srcId="{11334383-ABBE-4765-AC89-80AF179228DD}" destId="{6ADBF681-8486-4427-A29E-6465D9EF517F}" srcOrd="1" destOrd="0" presId="urn:microsoft.com/office/officeart/2005/8/layout/process3"/>
    <dgm:cxn modelId="{DFC2B372-02BE-4833-B6E2-F7DFCC371458}" type="presParOf" srcId="{6ADBF681-8486-4427-A29E-6465D9EF517F}" destId="{6906D878-0483-4990-A818-86BEAA8C7FB3}" srcOrd="0" destOrd="0" presId="urn:microsoft.com/office/officeart/2005/8/layout/process3"/>
    <dgm:cxn modelId="{18BE2FBE-11DD-4BD8-85BF-42D63FA08E6B}" type="presParOf" srcId="{11334383-ABBE-4765-AC89-80AF179228DD}" destId="{FC88DF67-9E9B-4960-92E9-731058117FBD}" srcOrd="2" destOrd="0" presId="urn:microsoft.com/office/officeart/2005/8/layout/process3"/>
    <dgm:cxn modelId="{8991E342-4180-4D62-8676-E31BB87C3981}" type="presParOf" srcId="{FC88DF67-9E9B-4960-92E9-731058117FBD}" destId="{DDDC131C-AB5C-4F26-8DBE-695673B85041}" srcOrd="0" destOrd="0" presId="urn:microsoft.com/office/officeart/2005/8/layout/process3"/>
    <dgm:cxn modelId="{40ACA056-C6C2-4745-9E2A-756B425E6058}" type="presParOf" srcId="{FC88DF67-9E9B-4960-92E9-731058117FBD}" destId="{9B0812C0-E5E2-4830-B74E-855A59F772CE}" srcOrd="1" destOrd="0" presId="urn:microsoft.com/office/officeart/2005/8/layout/process3"/>
    <dgm:cxn modelId="{0411B173-240D-4E76-BE16-6E0219F90F4B}" type="presParOf" srcId="{FC88DF67-9E9B-4960-92E9-731058117FBD}" destId="{240A0A96-FAF5-441D-B2FD-30DD7527B419}" srcOrd="2" destOrd="0" presId="urn:microsoft.com/office/officeart/2005/8/layout/process3"/>
    <dgm:cxn modelId="{98940F84-00A0-468B-AC89-F1AE0F9B4080}" type="presParOf" srcId="{11334383-ABBE-4765-AC89-80AF179228DD}" destId="{CD42E775-8F4E-4F42-A79D-A5AFB0E08E04}" srcOrd="3" destOrd="0" presId="urn:microsoft.com/office/officeart/2005/8/layout/process3"/>
    <dgm:cxn modelId="{D50284E9-967A-41F5-BD67-58FE8C2802FF}" type="presParOf" srcId="{CD42E775-8F4E-4F42-A79D-A5AFB0E08E04}" destId="{CDCDCC63-06CA-4A7D-A5FA-9437BD302F48}" srcOrd="0" destOrd="0" presId="urn:microsoft.com/office/officeart/2005/8/layout/process3"/>
    <dgm:cxn modelId="{11C24343-D4E8-4F4D-B429-9C35B5FD5628}" type="presParOf" srcId="{11334383-ABBE-4765-AC89-80AF179228DD}" destId="{9E9E3777-4893-44CA-B06A-3C8F2E32A5F6}" srcOrd="4" destOrd="0" presId="urn:microsoft.com/office/officeart/2005/8/layout/process3"/>
    <dgm:cxn modelId="{5826414A-917C-4987-97E4-8E040F6F55A3}" type="presParOf" srcId="{9E9E3777-4893-44CA-B06A-3C8F2E32A5F6}" destId="{A72A2EAF-15BD-4941-A161-D512467920CC}" srcOrd="0" destOrd="0" presId="urn:microsoft.com/office/officeart/2005/8/layout/process3"/>
    <dgm:cxn modelId="{55A9D5FB-D732-4757-B1C8-8E7BA9FCFF57}" type="presParOf" srcId="{9E9E3777-4893-44CA-B06A-3C8F2E32A5F6}" destId="{3064DA7C-2F42-4BE2-AC0F-130ECC064618}" srcOrd="1" destOrd="0" presId="urn:microsoft.com/office/officeart/2005/8/layout/process3"/>
    <dgm:cxn modelId="{7AA1FD12-1C9E-4D22-85FC-2A4F70C103D4}" type="presParOf" srcId="{9E9E3777-4893-44CA-B06A-3C8F2E32A5F6}" destId="{1677EAD2-629D-47C9-B061-4B05EEBA66F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CF522-31F8-4D63-ACA7-5E9ED2888AE1}"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fr-FR"/>
        </a:p>
      </dgm:t>
    </dgm:pt>
    <dgm:pt modelId="{B23E86AB-CFCE-43F3-B928-B2523A269CA2}">
      <dgm:prSet phldrT="[Texte]" custT="1"/>
      <dgm:spPr>
        <a:solidFill>
          <a:schemeClr val="accent5">
            <a:lumMod val="50000"/>
          </a:schemeClr>
        </a:solidFill>
      </dgm:spPr>
      <dgm:t>
        <a:bodyPr/>
        <a:lstStyle/>
        <a:p>
          <a:pPr algn="ctr"/>
          <a:r>
            <a:rPr lang="fr-FR" sz="1200" b="1" dirty="0">
              <a:latin typeface="Arial Narrow" panose="020B0606020202030204" pitchFamily="34" charset="0"/>
            </a:rPr>
            <a:t>ÉVALUATION</a:t>
          </a:r>
        </a:p>
        <a:p>
          <a:pPr algn="ctr"/>
          <a:r>
            <a:rPr lang="fr-FR" sz="1200" b="1" dirty="0">
              <a:latin typeface="Arial Narrow" panose="020B0606020202030204" pitchFamily="34" charset="0"/>
            </a:rPr>
            <a:t>CHOISIE OU AUTOGÉRÉE</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Donner une large autonomie à l’apprenant dans le choix des questions comme dans le choix du moment de l’évaluation. </a:t>
          </a:r>
        </a:p>
      </dgm:t>
    </dgm:pt>
    <dgm:pt modelId="{0A61A303-E0F1-4C9C-A8FD-2FD01AE074BA}" type="parTrans" cxnId="{841590C5-073E-4C4B-8CA8-5B48996D15E8}">
      <dgm:prSet/>
      <dgm:spPr/>
      <dgm:t>
        <a:bodyPr/>
        <a:lstStyle/>
        <a:p>
          <a:endParaRPr lang="fr-FR" sz="1200">
            <a:latin typeface="Arial Narrow" panose="020B0606020202030204" pitchFamily="34" charset="0"/>
          </a:endParaRPr>
        </a:p>
      </dgm:t>
    </dgm:pt>
    <dgm:pt modelId="{78F04F62-B6D6-4EDF-9878-1880133172B7}" type="sibTrans" cxnId="{841590C5-073E-4C4B-8CA8-5B48996D15E8}">
      <dgm:prSet/>
      <dgm:spPr/>
      <dgm:t>
        <a:bodyPr/>
        <a:lstStyle/>
        <a:p>
          <a:endParaRPr lang="fr-FR" sz="1200">
            <a:latin typeface="Arial Narrow" panose="020B0606020202030204" pitchFamily="34" charset="0"/>
          </a:endParaRPr>
        </a:p>
      </dgm:t>
    </dgm:pt>
    <dgm:pt modelId="{1F7F92BE-BB7B-4AFC-BD1D-B26B56C093D7}">
      <dgm:prSet phldrT="[Texte]" custT="1"/>
      <dgm:spPr>
        <a:solidFill>
          <a:srgbClr val="C00000"/>
        </a:solidFill>
      </dgm:spPr>
      <dgm:t>
        <a:bodyPr/>
        <a:lstStyle/>
        <a:p>
          <a:pPr algn="ctr"/>
          <a:r>
            <a:rPr lang="fr-FR" sz="1200" b="1" dirty="0">
              <a:latin typeface="Arial Narrow" panose="020B0606020202030204" pitchFamily="34" charset="0"/>
            </a:rPr>
            <a:t>L’ÉVALUATION PAR LES PAIRS</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Engager les apprenants dans le processus de l’évaluation mutuelle (par les paires) selon une grille de critères. </a:t>
          </a:r>
        </a:p>
      </dgm:t>
    </dgm:pt>
    <dgm:pt modelId="{1C5CBF93-0770-4165-A837-56CCB96B6650}" type="parTrans" cxnId="{67A578E1-A08D-4B4B-85F0-E7BB81F77F20}">
      <dgm:prSet/>
      <dgm:spPr/>
      <dgm:t>
        <a:bodyPr/>
        <a:lstStyle/>
        <a:p>
          <a:endParaRPr lang="fr-FR" sz="1200">
            <a:latin typeface="Arial Narrow" panose="020B0606020202030204" pitchFamily="34" charset="0"/>
          </a:endParaRPr>
        </a:p>
      </dgm:t>
    </dgm:pt>
    <dgm:pt modelId="{D9B2888B-C978-4625-86BC-77E23B28A462}" type="sibTrans" cxnId="{67A578E1-A08D-4B4B-85F0-E7BB81F77F20}">
      <dgm:prSet/>
      <dgm:spPr/>
      <dgm:t>
        <a:bodyPr/>
        <a:lstStyle/>
        <a:p>
          <a:endParaRPr lang="fr-FR" sz="1200">
            <a:latin typeface="Arial Narrow" panose="020B0606020202030204" pitchFamily="34" charset="0"/>
          </a:endParaRPr>
        </a:p>
      </dgm:t>
    </dgm:pt>
    <dgm:pt modelId="{9CC3710A-CCC6-4459-8801-D3374F516F0D}">
      <dgm:prSet phldrT="[Texte]" custT="1"/>
      <dgm:spPr/>
      <dgm:t>
        <a:bodyPr/>
        <a:lstStyle/>
        <a:p>
          <a:pPr algn="ctr"/>
          <a:r>
            <a:rPr lang="fr-FR" sz="1200" b="1" dirty="0">
              <a:latin typeface="Arial Narrow" panose="020B0606020202030204" pitchFamily="34" charset="0"/>
            </a:rPr>
            <a:t>LA RÉALISATION D’UN PORTFOLIO</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Montrer les progrès et les prestations de l’apprenant dans un ou plusieurs domaines.</a:t>
          </a:r>
        </a:p>
      </dgm:t>
    </dgm:pt>
    <dgm:pt modelId="{CABEAD3C-1E69-40D6-BE14-001539222E50}" type="parTrans" cxnId="{DDE2C45A-A8DF-4ADF-ADC9-F1320C6B490B}">
      <dgm:prSet/>
      <dgm:spPr/>
      <dgm:t>
        <a:bodyPr/>
        <a:lstStyle/>
        <a:p>
          <a:endParaRPr lang="fr-FR" sz="1200">
            <a:latin typeface="Arial Narrow" panose="020B0606020202030204" pitchFamily="34" charset="0"/>
          </a:endParaRPr>
        </a:p>
      </dgm:t>
    </dgm:pt>
    <dgm:pt modelId="{C852E0BA-654E-48D8-9ECC-C77A436FE567}" type="sibTrans" cxnId="{DDE2C45A-A8DF-4ADF-ADC9-F1320C6B490B}">
      <dgm:prSet/>
      <dgm:spPr/>
      <dgm:t>
        <a:bodyPr/>
        <a:lstStyle/>
        <a:p>
          <a:endParaRPr lang="fr-FR" sz="1200">
            <a:latin typeface="Arial Narrow" panose="020B0606020202030204" pitchFamily="34" charset="0"/>
          </a:endParaRPr>
        </a:p>
      </dgm:t>
    </dgm:pt>
    <dgm:pt modelId="{9236653D-3199-4D2F-91DC-73C4792CA7A3}">
      <dgm:prSet phldrT="[Texte]" custT="1"/>
      <dgm:spPr/>
      <dgm:t>
        <a:bodyPr/>
        <a:lstStyle/>
        <a:p>
          <a:pPr algn="ctr"/>
          <a:r>
            <a:rPr lang="fr-FR" sz="1200" b="1" dirty="0">
              <a:latin typeface="Arial Narrow" panose="020B0606020202030204" pitchFamily="34" charset="0"/>
            </a:rPr>
            <a:t>L’ÉVALUATION EN SITUATION</a:t>
          </a:r>
        </a:p>
        <a:p>
          <a:pPr algn="ctr"/>
          <a:r>
            <a:rPr lang="fr-FR" sz="1200" b="1" dirty="0">
              <a:latin typeface="Arial Narrow" panose="020B0606020202030204" pitchFamily="34" charset="0"/>
            </a:rPr>
            <a:t>AUTHENTIQUE</a:t>
          </a:r>
        </a:p>
        <a:p>
          <a:pPr algn="ctr"/>
          <a:endParaRPr lang="fr-FR" sz="1200" dirty="0">
            <a:latin typeface="Arial Narrow" panose="020B0606020202030204" pitchFamily="34" charset="0"/>
          </a:endParaRPr>
        </a:p>
        <a:p>
          <a:pPr algn="l"/>
          <a:r>
            <a:rPr lang="fr-FR" sz="1200" dirty="0">
              <a:latin typeface="Arial Narrow" panose="020B0606020202030204" pitchFamily="34" charset="0"/>
            </a:rPr>
            <a:t>Évaluation originales par des mises en situation : colloque, jeux de rôle et simulations, création d’une œuvre, étude de cas, rédaction d’un article scientifique, etc.</a:t>
          </a:r>
        </a:p>
      </dgm:t>
    </dgm:pt>
    <dgm:pt modelId="{70D0F171-8069-4C36-B419-D9AA03E07B18}" type="parTrans" cxnId="{A2B11AA1-8A60-4933-A395-6985B1E1A438}">
      <dgm:prSet/>
      <dgm:spPr/>
      <dgm:t>
        <a:bodyPr/>
        <a:lstStyle/>
        <a:p>
          <a:endParaRPr lang="fr-FR" sz="1200">
            <a:latin typeface="Arial Narrow" panose="020B0606020202030204" pitchFamily="34" charset="0"/>
          </a:endParaRPr>
        </a:p>
      </dgm:t>
    </dgm:pt>
    <dgm:pt modelId="{53AB1F3B-CA0C-4A21-B2F0-E311AB986D8D}" type="sibTrans" cxnId="{A2B11AA1-8A60-4933-A395-6985B1E1A438}">
      <dgm:prSet/>
      <dgm:spPr/>
      <dgm:t>
        <a:bodyPr/>
        <a:lstStyle/>
        <a:p>
          <a:endParaRPr lang="fr-FR" sz="1200">
            <a:latin typeface="Arial Narrow" panose="020B0606020202030204" pitchFamily="34" charset="0"/>
          </a:endParaRPr>
        </a:p>
      </dgm:t>
    </dgm:pt>
    <dgm:pt modelId="{FBC14356-9B42-4932-8CB0-F60B3BCB2707}" type="pres">
      <dgm:prSet presAssocID="{BCDCF522-31F8-4D63-ACA7-5E9ED2888AE1}" presName="matrix" presStyleCnt="0">
        <dgm:presLayoutVars>
          <dgm:chMax val="1"/>
          <dgm:dir/>
          <dgm:resizeHandles val="exact"/>
        </dgm:presLayoutVars>
      </dgm:prSet>
      <dgm:spPr/>
    </dgm:pt>
    <dgm:pt modelId="{6162964A-469B-4FB7-A22F-ECF06EEE76B9}" type="pres">
      <dgm:prSet presAssocID="{BCDCF522-31F8-4D63-ACA7-5E9ED2888AE1}" presName="diamond" presStyleLbl="bgShp" presStyleIdx="0" presStyleCnt="1"/>
      <dgm:spPr/>
    </dgm:pt>
    <dgm:pt modelId="{E2EE8523-DB29-448C-A992-2E957B7D7B1D}" type="pres">
      <dgm:prSet presAssocID="{BCDCF522-31F8-4D63-ACA7-5E9ED2888AE1}" presName="quad1" presStyleLbl="node1" presStyleIdx="0" presStyleCnt="4">
        <dgm:presLayoutVars>
          <dgm:chMax val="0"/>
          <dgm:chPref val="0"/>
          <dgm:bulletEnabled val="1"/>
        </dgm:presLayoutVars>
      </dgm:prSet>
      <dgm:spPr/>
    </dgm:pt>
    <dgm:pt modelId="{5379CD6E-FC17-4056-9777-CC6F7D2213F5}" type="pres">
      <dgm:prSet presAssocID="{BCDCF522-31F8-4D63-ACA7-5E9ED2888AE1}" presName="quad2" presStyleLbl="node1" presStyleIdx="1" presStyleCnt="4">
        <dgm:presLayoutVars>
          <dgm:chMax val="0"/>
          <dgm:chPref val="0"/>
          <dgm:bulletEnabled val="1"/>
        </dgm:presLayoutVars>
      </dgm:prSet>
      <dgm:spPr/>
    </dgm:pt>
    <dgm:pt modelId="{C8707895-DC8F-4867-B543-A52FDD7EE8F3}" type="pres">
      <dgm:prSet presAssocID="{BCDCF522-31F8-4D63-ACA7-5E9ED2888AE1}" presName="quad3" presStyleLbl="node1" presStyleIdx="2" presStyleCnt="4">
        <dgm:presLayoutVars>
          <dgm:chMax val="0"/>
          <dgm:chPref val="0"/>
          <dgm:bulletEnabled val="1"/>
        </dgm:presLayoutVars>
      </dgm:prSet>
      <dgm:spPr/>
    </dgm:pt>
    <dgm:pt modelId="{94C153C0-767D-4800-9C75-5F0028DE420E}" type="pres">
      <dgm:prSet presAssocID="{BCDCF522-31F8-4D63-ACA7-5E9ED2888AE1}" presName="quad4" presStyleLbl="node1" presStyleIdx="3" presStyleCnt="4">
        <dgm:presLayoutVars>
          <dgm:chMax val="0"/>
          <dgm:chPref val="0"/>
          <dgm:bulletEnabled val="1"/>
        </dgm:presLayoutVars>
      </dgm:prSet>
      <dgm:spPr/>
    </dgm:pt>
  </dgm:ptLst>
  <dgm:cxnLst>
    <dgm:cxn modelId="{2040B724-2ADC-4DF3-83FA-9C27F19BC481}" type="presOf" srcId="{9236653D-3199-4D2F-91DC-73C4792CA7A3}" destId="{94C153C0-767D-4800-9C75-5F0028DE420E}" srcOrd="0" destOrd="0" presId="urn:microsoft.com/office/officeart/2005/8/layout/matrix3"/>
    <dgm:cxn modelId="{A2DC9B4C-86C5-47BB-BA91-F2594FAAE1E4}" type="presOf" srcId="{B23E86AB-CFCE-43F3-B928-B2523A269CA2}" destId="{E2EE8523-DB29-448C-A992-2E957B7D7B1D}" srcOrd="0" destOrd="0" presId="urn:microsoft.com/office/officeart/2005/8/layout/matrix3"/>
    <dgm:cxn modelId="{DDE2C45A-A8DF-4ADF-ADC9-F1320C6B490B}" srcId="{BCDCF522-31F8-4D63-ACA7-5E9ED2888AE1}" destId="{9CC3710A-CCC6-4459-8801-D3374F516F0D}" srcOrd="2" destOrd="0" parTransId="{CABEAD3C-1E69-40D6-BE14-001539222E50}" sibTransId="{C852E0BA-654E-48D8-9ECC-C77A436FE567}"/>
    <dgm:cxn modelId="{517D357C-D763-4849-84DB-727BF1648C33}" type="presOf" srcId="{1F7F92BE-BB7B-4AFC-BD1D-B26B56C093D7}" destId="{5379CD6E-FC17-4056-9777-CC6F7D2213F5}" srcOrd="0" destOrd="0" presId="urn:microsoft.com/office/officeart/2005/8/layout/matrix3"/>
    <dgm:cxn modelId="{0395DD86-E5F1-4E4D-93BE-A3E3359473E7}" type="presOf" srcId="{BCDCF522-31F8-4D63-ACA7-5E9ED2888AE1}" destId="{FBC14356-9B42-4932-8CB0-F60B3BCB2707}" srcOrd="0" destOrd="0" presId="urn:microsoft.com/office/officeart/2005/8/layout/matrix3"/>
    <dgm:cxn modelId="{A2B11AA1-8A60-4933-A395-6985B1E1A438}" srcId="{BCDCF522-31F8-4D63-ACA7-5E9ED2888AE1}" destId="{9236653D-3199-4D2F-91DC-73C4792CA7A3}" srcOrd="3" destOrd="0" parTransId="{70D0F171-8069-4C36-B419-D9AA03E07B18}" sibTransId="{53AB1F3B-CA0C-4A21-B2F0-E311AB986D8D}"/>
    <dgm:cxn modelId="{841590C5-073E-4C4B-8CA8-5B48996D15E8}" srcId="{BCDCF522-31F8-4D63-ACA7-5E9ED2888AE1}" destId="{B23E86AB-CFCE-43F3-B928-B2523A269CA2}" srcOrd="0" destOrd="0" parTransId="{0A61A303-E0F1-4C9C-A8FD-2FD01AE074BA}" sibTransId="{78F04F62-B6D6-4EDF-9878-1880133172B7}"/>
    <dgm:cxn modelId="{5FF60BD1-7A37-416B-8D44-46C7F6CEFEA4}" type="presOf" srcId="{9CC3710A-CCC6-4459-8801-D3374F516F0D}" destId="{C8707895-DC8F-4867-B543-A52FDD7EE8F3}" srcOrd="0" destOrd="0" presId="urn:microsoft.com/office/officeart/2005/8/layout/matrix3"/>
    <dgm:cxn modelId="{67A578E1-A08D-4B4B-85F0-E7BB81F77F20}" srcId="{BCDCF522-31F8-4D63-ACA7-5E9ED2888AE1}" destId="{1F7F92BE-BB7B-4AFC-BD1D-B26B56C093D7}" srcOrd="1" destOrd="0" parTransId="{1C5CBF93-0770-4165-A837-56CCB96B6650}" sibTransId="{D9B2888B-C978-4625-86BC-77E23B28A462}"/>
    <dgm:cxn modelId="{69A3494F-A8DE-415B-AE90-FA6A4059F9EC}" type="presParOf" srcId="{FBC14356-9B42-4932-8CB0-F60B3BCB2707}" destId="{6162964A-469B-4FB7-A22F-ECF06EEE76B9}" srcOrd="0" destOrd="0" presId="urn:microsoft.com/office/officeart/2005/8/layout/matrix3"/>
    <dgm:cxn modelId="{5A195986-0032-4A46-9C77-86052CAE0DAD}" type="presParOf" srcId="{FBC14356-9B42-4932-8CB0-F60B3BCB2707}" destId="{E2EE8523-DB29-448C-A992-2E957B7D7B1D}" srcOrd="1" destOrd="0" presId="urn:microsoft.com/office/officeart/2005/8/layout/matrix3"/>
    <dgm:cxn modelId="{BA41104B-A02A-468E-A68F-43B5FF90836F}" type="presParOf" srcId="{FBC14356-9B42-4932-8CB0-F60B3BCB2707}" destId="{5379CD6E-FC17-4056-9777-CC6F7D2213F5}" srcOrd="2" destOrd="0" presId="urn:microsoft.com/office/officeart/2005/8/layout/matrix3"/>
    <dgm:cxn modelId="{145642AA-A3F8-4955-BDB9-87AF1FCDF413}" type="presParOf" srcId="{FBC14356-9B42-4932-8CB0-F60B3BCB2707}" destId="{C8707895-DC8F-4867-B543-A52FDD7EE8F3}" srcOrd="3" destOrd="0" presId="urn:microsoft.com/office/officeart/2005/8/layout/matrix3"/>
    <dgm:cxn modelId="{BB44F669-013E-42AE-9235-FDA0B4B653CD}" type="presParOf" srcId="{FBC14356-9B42-4932-8CB0-F60B3BCB2707}" destId="{94C153C0-767D-4800-9C75-5F0028DE420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D8E6E-C8DB-4148-8067-0C84142E6704}">
      <dsp:nvSpPr>
        <dsp:cNvPr id="0" name=""/>
        <dsp:cNvSpPr/>
      </dsp:nvSpPr>
      <dsp:spPr>
        <a:xfrm>
          <a:off x="1759052" y="0"/>
          <a:ext cx="586350" cy="513107"/>
        </a:xfrm>
        <a:prstGeom prst="trapezoid">
          <a:avLst>
            <a:gd name="adj" fmla="val 5713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 </a:t>
          </a:r>
        </a:p>
      </dsp:txBody>
      <dsp:txXfrm>
        <a:off x="1759052" y="0"/>
        <a:ext cx="586350" cy="513107"/>
      </dsp:txXfrm>
    </dsp:sp>
    <dsp:sp modelId="{5B7A5355-36D5-46C5-8B3B-DD891D104626}">
      <dsp:nvSpPr>
        <dsp:cNvPr id="0" name=""/>
        <dsp:cNvSpPr/>
      </dsp:nvSpPr>
      <dsp:spPr>
        <a:xfrm>
          <a:off x="1465877" y="513106"/>
          <a:ext cx="1172701" cy="513107"/>
        </a:xfrm>
        <a:prstGeom prst="trapezoid">
          <a:avLst>
            <a:gd name="adj" fmla="val 57137"/>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Lire</a:t>
          </a:r>
        </a:p>
      </dsp:txBody>
      <dsp:txXfrm>
        <a:off x="1671099" y="513106"/>
        <a:ext cx="762256" cy="513107"/>
      </dsp:txXfrm>
    </dsp:sp>
    <dsp:sp modelId="{2A140F72-C7F1-4C4C-995D-474A8F77D7CD}">
      <dsp:nvSpPr>
        <dsp:cNvPr id="0" name=""/>
        <dsp:cNvSpPr/>
      </dsp:nvSpPr>
      <dsp:spPr>
        <a:xfrm>
          <a:off x="1172701" y="1026213"/>
          <a:ext cx="1759052" cy="513107"/>
        </a:xfrm>
        <a:prstGeom prst="trapezoid">
          <a:avLst>
            <a:gd name="adj" fmla="val 5713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Entendre</a:t>
          </a:r>
        </a:p>
      </dsp:txBody>
      <dsp:txXfrm>
        <a:off x="1480535" y="1026213"/>
        <a:ext cx="1143384" cy="513107"/>
      </dsp:txXfrm>
    </dsp:sp>
    <dsp:sp modelId="{30BDB13A-31D1-4742-B45D-87EC669377F3}">
      <dsp:nvSpPr>
        <dsp:cNvPr id="0" name=""/>
        <dsp:cNvSpPr/>
      </dsp:nvSpPr>
      <dsp:spPr>
        <a:xfrm>
          <a:off x="879526" y="1539321"/>
          <a:ext cx="2345403" cy="513107"/>
        </a:xfrm>
        <a:prstGeom prst="trapezoid">
          <a:avLst>
            <a:gd name="adj" fmla="val 57137"/>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Voir</a:t>
          </a:r>
        </a:p>
      </dsp:txBody>
      <dsp:txXfrm>
        <a:off x="1289971" y="1539321"/>
        <a:ext cx="1524512" cy="513107"/>
      </dsp:txXfrm>
    </dsp:sp>
    <dsp:sp modelId="{9D575697-B2D2-42E6-9753-8E31B51F75AA}">
      <dsp:nvSpPr>
        <dsp:cNvPr id="0" name=""/>
        <dsp:cNvSpPr/>
      </dsp:nvSpPr>
      <dsp:spPr>
        <a:xfrm>
          <a:off x="586350" y="2052428"/>
          <a:ext cx="2931754" cy="513107"/>
        </a:xfrm>
        <a:prstGeom prst="trapezoid">
          <a:avLst>
            <a:gd name="adj" fmla="val 57137"/>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Regarder un film, visiter une exposition, regarder une démonstration</a:t>
          </a:r>
        </a:p>
      </dsp:txBody>
      <dsp:txXfrm>
        <a:off x="1099407" y="2052428"/>
        <a:ext cx="1905640" cy="513107"/>
      </dsp:txXfrm>
    </dsp:sp>
    <dsp:sp modelId="{B9B01316-E6D2-439A-8B30-2E9E5E989B6E}">
      <dsp:nvSpPr>
        <dsp:cNvPr id="0" name=""/>
        <dsp:cNvSpPr/>
      </dsp:nvSpPr>
      <dsp:spPr>
        <a:xfrm>
          <a:off x="293175" y="2565535"/>
          <a:ext cx="3518105" cy="513107"/>
        </a:xfrm>
        <a:prstGeom prst="trapezoid">
          <a:avLst>
            <a:gd name="adj" fmla="val 57137"/>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Participer à une discussion, donner une conférence</a:t>
          </a:r>
        </a:p>
      </dsp:txBody>
      <dsp:txXfrm>
        <a:off x="908843" y="2565535"/>
        <a:ext cx="2286768" cy="513107"/>
      </dsp:txXfrm>
    </dsp:sp>
    <dsp:sp modelId="{9888DB17-803B-4990-BB38-961D8540209C}">
      <dsp:nvSpPr>
        <dsp:cNvPr id="0" name=""/>
        <dsp:cNvSpPr/>
      </dsp:nvSpPr>
      <dsp:spPr>
        <a:xfrm>
          <a:off x="0" y="3078642"/>
          <a:ext cx="4104456" cy="513107"/>
        </a:xfrm>
        <a:prstGeom prst="trapezoid">
          <a:avLst>
            <a:gd name="adj" fmla="val 57137"/>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Simuler une expérience, Présenter une expérience, Expérimenter</a:t>
          </a:r>
        </a:p>
      </dsp:txBody>
      <dsp:txXfrm>
        <a:off x="718279" y="3078642"/>
        <a:ext cx="2667896" cy="513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08190-F5E9-428F-9679-C3A05B2BAADD}">
      <dsp:nvSpPr>
        <dsp:cNvPr id="0" name=""/>
        <dsp:cNvSpPr/>
      </dsp:nvSpPr>
      <dsp:spPr>
        <a:xfrm>
          <a:off x="4366" y="439545"/>
          <a:ext cx="1985411" cy="280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Avant</a:t>
          </a:r>
          <a:endParaRPr lang="fr-FR" sz="1400" kern="1200" dirty="0">
            <a:latin typeface="Arial Narrow" panose="020B0606020202030204" pitchFamily="34" charset="0"/>
          </a:endParaRPr>
        </a:p>
      </dsp:txBody>
      <dsp:txXfrm>
        <a:off x="4366" y="439545"/>
        <a:ext cx="1985411" cy="794164"/>
      </dsp:txXfrm>
    </dsp:sp>
    <dsp:sp modelId="{537D5145-823C-4F97-B062-E206A7C1DAF2}">
      <dsp:nvSpPr>
        <dsp:cNvPr id="0" name=""/>
        <dsp:cNvSpPr/>
      </dsp:nvSpPr>
      <dsp:spPr>
        <a:xfrm>
          <a:off x="411017" y="1233710"/>
          <a:ext cx="1985411" cy="374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0" kern="1200" dirty="0">
              <a:latin typeface="Arial Narrow" panose="020B0606020202030204" pitchFamily="34" charset="0"/>
            </a:rPr>
            <a:t>L'enseignant crée un guide rassemblant et détaillant les critères de «ce que c'est qu'une bonne fiche de lecture» d'un article scientifique.</a:t>
          </a:r>
        </a:p>
        <a:p>
          <a:pPr marL="114300" lvl="1" indent="-114300" algn="l" defTabSz="622300">
            <a:lnSpc>
              <a:spcPct val="90000"/>
            </a:lnSpc>
            <a:spcBef>
              <a:spcPct val="0"/>
            </a:spcBef>
            <a:spcAft>
              <a:spcPct val="15000"/>
            </a:spcAft>
            <a:buChar char="•"/>
          </a:pPr>
          <a:endParaRPr lang="fr-FR" sz="1400" b="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fr-FR" sz="1400" b="0" kern="1200" dirty="0">
              <a:latin typeface="Arial Narrow" panose="020B0606020202030204" pitchFamily="34" charset="0"/>
            </a:rPr>
            <a:t>Il distribue le guide aux apprenants et demande de lire l'article dont il souhaite que les apprenants résument par une fiche de lecture.</a:t>
          </a:r>
        </a:p>
      </dsp:txBody>
      <dsp:txXfrm>
        <a:off x="469168" y="1291861"/>
        <a:ext cx="1869109" cy="3627698"/>
      </dsp:txXfrm>
    </dsp:sp>
    <dsp:sp modelId="{6ADBF681-8486-4427-A29E-6465D9EF517F}">
      <dsp:nvSpPr>
        <dsp:cNvPr id="0" name=""/>
        <dsp:cNvSpPr/>
      </dsp:nvSpPr>
      <dsp:spPr>
        <a:xfrm>
          <a:off x="2290758" y="589473"/>
          <a:ext cx="638080" cy="49430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Arial Narrow" panose="020B0606020202030204" pitchFamily="34" charset="0"/>
          </a:endParaRPr>
        </a:p>
      </dsp:txBody>
      <dsp:txXfrm>
        <a:off x="2290758" y="688335"/>
        <a:ext cx="489787" cy="296585"/>
      </dsp:txXfrm>
    </dsp:sp>
    <dsp:sp modelId="{9B0812C0-E5E2-4830-B74E-855A59F772CE}">
      <dsp:nvSpPr>
        <dsp:cNvPr id="0" name=""/>
        <dsp:cNvSpPr/>
      </dsp:nvSpPr>
      <dsp:spPr>
        <a:xfrm>
          <a:off x="3193702" y="439545"/>
          <a:ext cx="1985411" cy="2808000"/>
        </a:xfrm>
        <a:prstGeom prst="roundRect">
          <a:avLst>
            <a:gd name="adj" fmla="val 10000"/>
          </a:avLst>
        </a:prstGeom>
        <a:solidFill>
          <a:schemeClr val="accent5">
            <a:hueOff val="5698863"/>
            <a:satOff val="-918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Pendant</a:t>
          </a:r>
        </a:p>
      </dsp:txBody>
      <dsp:txXfrm>
        <a:off x="3193702" y="439545"/>
        <a:ext cx="1985411" cy="794164"/>
      </dsp:txXfrm>
    </dsp:sp>
    <dsp:sp modelId="{240A0A96-FAF5-441D-B2FD-30DD7527B419}">
      <dsp:nvSpPr>
        <dsp:cNvPr id="0" name=""/>
        <dsp:cNvSpPr/>
      </dsp:nvSpPr>
      <dsp:spPr>
        <a:xfrm>
          <a:off x="3600352" y="1233710"/>
          <a:ext cx="1985411" cy="374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98863"/>
              <a:satOff val="-918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Arial Narrow" panose="020B0606020202030204" pitchFamily="34" charset="0"/>
            </a:rPr>
            <a:t>Les apprenants sont amenés à rédiger une fiche de lecture par deux. </a:t>
          </a:r>
        </a:p>
        <a:p>
          <a:pPr marL="114300" lvl="1" indent="-114300" algn="l" defTabSz="622300">
            <a:lnSpc>
              <a:spcPct val="90000"/>
            </a:lnSpc>
            <a:spcBef>
              <a:spcPct val="0"/>
            </a:spcBef>
            <a:spcAft>
              <a:spcPct val="15000"/>
            </a:spcAft>
            <a:buChar char="•"/>
          </a:pPr>
          <a:endParaRPr lang="fr-FR"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fr-FR" sz="1400" kern="1200" dirty="0">
              <a:latin typeface="Arial Narrow" panose="020B0606020202030204" pitchFamily="34" charset="0"/>
            </a:rPr>
            <a:t>L'enseignant passe dans les binômes pour aider dans la rédaction.</a:t>
          </a:r>
        </a:p>
      </dsp:txBody>
      <dsp:txXfrm>
        <a:off x="3658503" y="1291861"/>
        <a:ext cx="1869109" cy="3627698"/>
      </dsp:txXfrm>
    </dsp:sp>
    <dsp:sp modelId="{CD42E775-8F4E-4F42-A79D-A5AFB0E08E04}">
      <dsp:nvSpPr>
        <dsp:cNvPr id="0" name=""/>
        <dsp:cNvSpPr/>
      </dsp:nvSpPr>
      <dsp:spPr>
        <a:xfrm>
          <a:off x="5480094" y="589473"/>
          <a:ext cx="638080" cy="494309"/>
        </a:xfrm>
        <a:prstGeom prst="rightArrow">
          <a:avLst>
            <a:gd name="adj1" fmla="val 60000"/>
            <a:gd name="adj2" fmla="val 50000"/>
          </a:avLst>
        </a:prstGeom>
        <a:solidFill>
          <a:schemeClr val="accent5">
            <a:hueOff val="11397726"/>
            <a:satOff val="-18372"/>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latin typeface="Arial Narrow" panose="020B0606020202030204" pitchFamily="34" charset="0"/>
          </a:endParaRPr>
        </a:p>
      </dsp:txBody>
      <dsp:txXfrm>
        <a:off x="5480094" y="688335"/>
        <a:ext cx="489787" cy="296585"/>
      </dsp:txXfrm>
    </dsp:sp>
    <dsp:sp modelId="{3064DA7C-2F42-4BE2-AC0F-130ECC064618}">
      <dsp:nvSpPr>
        <dsp:cNvPr id="0" name=""/>
        <dsp:cNvSpPr/>
      </dsp:nvSpPr>
      <dsp:spPr>
        <a:xfrm>
          <a:off x="6383037" y="439545"/>
          <a:ext cx="1985411" cy="2808000"/>
        </a:xfrm>
        <a:prstGeom prst="roundRect">
          <a:avLst>
            <a:gd name="adj" fmla="val 10000"/>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fr-FR" sz="2000" kern="1200" dirty="0">
              <a:latin typeface="Arial Narrow" panose="020B0606020202030204" pitchFamily="34" charset="0"/>
            </a:rPr>
            <a:t>Après</a:t>
          </a:r>
          <a:endParaRPr lang="fr-FR" sz="1400" kern="1200" dirty="0">
            <a:latin typeface="Arial Narrow" panose="020B0606020202030204" pitchFamily="34" charset="0"/>
          </a:endParaRPr>
        </a:p>
      </dsp:txBody>
      <dsp:txXfrm>
        <a:off x="6383037" y="439545"/>
        <a:ext cx="1985411" cy="794164"/>
      </dsp:txXfrm>
    </dsp:sp>
    <dsp:sp modelId="{1677EAD2-629D-47C9-B061-4B05EEBA66F4}">
      <dsp:nvSpPr>
        <dsp:cNvPr id="0" name=""/>
        <dsp:cNvSpPr/>
      </dsp:nvSpPr>
      <dsp:spPr>
        <a:xfrm>
          <a:off x="6789688" y="1233710"/>
          <a:ext cx="1985411" cy="374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397726"/>
              <a:satOff val="-18372"/>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Arial Narrow" panose="020B0606020202030204" pitchFamily="34" charset="0"/>
            </a:rPr>
            <a:t>Les fiches de lecture créées sont mises sur la plateforme d'enseignement et sont évaluées par d'autres apprenants. </a:t>
          </a:r>
        </a:p>
        <a:p>
          <a:pPr marL="114300" lvl="1" indent="-114300" algn="l" defTabSz="622300">
            <a:lnSpc>
              <a:spcPct val="90000"/>
            </a:lnSpc>
            <a:spcBef>
              <a:spcPct val="0"/>
            </a:spcBef>
            <a:spcAft>
              <a:spcPct val="15000"/>
            </a:spcAft>
            <a:buChar char="•"/>
          </a:pPr>
          <a:endParaRPr lang="fr-FR"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fr-FR" sz="1400" kern="1200" dirty="0">
              <a:latin typeface="Arial Narrow" panose="020B0606020202030204" pitchFamily="34" charset="0"/>
            </a:rPr>
            <a:t>Les apprenants améliorent leurs fiches en fonction des commentaires reçus.</a:t>
          </a:r>
        </a:p>
      </dsp:txBody>
      <dsp:txXfrm>
        <a:off x="6847839" y="1291861"/>
        <a:ext cx="1869109" cy="3627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2964A-469B-4FB7-A22F-ECF06EEE76B9}">
      <dsp:nvSpPr>
        <dsp:cNvPr id="0" name=""/>
        <dsp:cNvSpPr/>
      </dsp:nvSpPr>
      <dsp:spPr>
        <a:xfrm>
          <a:off x="1354313" y="0"/>
          <a:ext cx="5417256" cy="541725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E8523-DB29-448C-A992-2E957B7D7B1D}">
      <dsp:nvSpPr>
        <dsp:cNvPr id="0" name=""/>
        <dsp:cNvSpPr/>
      </dsp:nvSpPr>
      <dsp:spPr>
        <a:xfrm>
          <a:off x="1868952" y="514639"/>
          <a:ext cx="2112729" cy="2112729"/>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ÉVALUATION</a:t>
          </a:r>
        </a:p>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CHOISIE OU AUTOGÉRÉE</a:t>
          </a:r>
        </a:p>
        <a:p>
          <a:pPr marL="0" lvl="0" indent="0" algn="ctr" defTabSz="533400">
            <a:lnSpc>
              <a:spcPct val="90000"/>
            </a:lnSpc>
            <a:spcBef>
              <a:spcPct val="0"/>
            </a:spcBef>
            <a:spcAft>
              <a:spcPct val="35000"/>
            </a:spcAft>
            <a:buNone/>
          </a:pPr>
          <a:endParaRPr lang="fr-FR" sz="1200" kern="1200" dirty="0">
            <a:latin typeface="Arial Narrow" panose="020B0606020202030204" pitchFamily="34" charset="0"/>
          </a:endParaRPr>
        </a:p>
        <a:p>
          <a:pPr marL="0" lvl="0" indent="0" algn="l" defTabSz="533400">
            <a:lnSpc>
              <a:spcPct val="90000"/>
            </a:lnSpc>
            <a:spcBef>
              <a:spcPct val="0"/>
            </a:spcBef>
            <a:spcAft>
              <a:spcPct val="35000"/>
            </a:spcAft>
            <a:buNone/>
          </a:pPr>
          <a:r>
            <a:rPr lang="fr-FR" sz="1200" kern="1200" dirty="0">
              <a:latin typeface="Arial Narrow" panose="020B0606020202030204" pitchFamily="34" charset="0"/>
            </a:rPr>
            <a:t>Donner une large autonomie à l’apprenant dans le choix des questions comme dans le choix du moment de l’évaluation. </a:t>
          </a:r>
        </a:p>
      </dsp:txBody>
      <dsp:txXfrm>
        <a:off x="1972087" y="617774"/>
        <a:ext cx="1906459" cy="1906459"/>
      </dsp:txXfrm>
    </dsp:sp>
    <dsp:sp modelId="{5379CD6E-FC17-4056-9777-CC6F7D2213F5}">
      <dsp:nvSpPr>
        <dsp:cNvPr id="0" name=""/>
        <dsp:cNvSpPr/>
      </dsp:nvSpPr>
      <dsp:spPr>
        <a:xfrm>
          <a:off x="4144200" y="514639"/>
          <a:ext cx="2112729" cy="2112729"/>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L’ÉVALUATION PAR LES PAIRS</a:t>
          </a:r>
        </a:p>
        <a:p>
          <a:pPr marL="0" lvl="0" indent="0" algn="ctr" defTabSz="533400">
            <a:lnSpc>
              <a:spcPct val="90000"/>
            </a:lnSpc>
            <a:spcBef>
              <a:spcPct val="0"/>
            </a:spcBef>
            <a:spcAft>
              <a:spcPct val="35000"/>
            </a:spcAft>
            <a:buNone/>
          </a:pPr>
          <a:endParaRPr lang="fr-FR" sz="1200" kern="1200" dirty="0">
            <a:latin typeface="Arial Narrow" panose="020B0606020202030204" pitchFamily="34" charset="0"/>
          </a:endParaRPr>
        </a:p>
        <a:p>
          <a:pPr marL="0" lvl="0" indent="0" algn="l" defTabSz="533400">
            <a:lnSpc>
              <a:spcPct val="90000"/>
            </a:lnSpc>
            <a:spcBef>
              <a:spcPct val="0"/>
            </a:spcBef>
            <a:spcAft>
              <a:spcPct val="35000"/>
            </a:spcAft>
            <a:buNone/>
          </a:pPr>
          <a:r>
            <a:rPr lang="fr-FR" sz="1200" kern="1200" dirty="0">
              <a:latin typeface="Arial Narrow" panose="020B0606020202030204" pitchFamily="34" charset="0"/>
            </a:rPr>
            <a:t>Engager les apprenants dans le processus de l’évaluation mutuelle (par les paires) selon une grille de critères. </a:t>
          </a:r>
        </a:p>
      </dsp:txBody>
      <dsp:txXfrm>
        <a:off x="4247335" y="617774"/>
        <a:ext cx="1906459" cy="1906459"/>
      </dsp:txXfrm>
    </dsp:sp>
    <dsp:sp modelId="{C8707895-DC8F-4867-B543-A52FDD7EE8F3}">
      <dsp:nvSpPr>
        <dsp:cNvPr id="0" name=""/>
        <dsp:cNvSpPr/>
      </dsp:nvSpPr>
      <dsp:spPr>
        <a:xfrm>
          <a:off x="1868952" y="2789886"/>
          <a:ext cx="2112729" cy="2112729"/>
        </a:xfrm>
        <a:prstGeom prst="roundRect">
          <a:avLst/>
        </a:prstGeom>
        <a:solidFill>
          <a:schemeClr val="accent5">
            <a:hueOff val="7598484"/>
            <a:satOff val="-12248"/>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LA RÉALISATION D’UN PORTFOLIO</a:t>
          </a:r>
        </a:p>
        <a:p>
          <a:pPr marL="0" lvl="0" indent="0" algn="ctr" defTabSz="533400">
            <a:lnSpc>
              <a:spcPct val="90000"/>
            </a:lnSpc>
            <a:spcBef>
              <a:spcPct val="0"/>
            </a:spcBef>
            <a:spcAft>
              <a:spcPct val="35000"/>
            </a:spcAft>
            <a:buNone/>
          </a:pPr>
          <a:endParaRPr lang="fr-FR" sz="1200" kern="1200" dirty="0">
            <a:latin typeface="Arial Narrow" panose="020B0606020202030204" pitchFamily="34" charset="0"/>
          </a:endParaRPr>
        </a:p>
        <a:p>
          <a:pPr marL="0" lvl="0" indent="0" algn="l" defTabSz="533400">
            <a:lnSpc>
              <a:spcPct val="90000"/>
            </a:lnSpc>
            <a:spcBef>
              <a:spcPct val="0"/>
            </a:spcBef>
            <a:spcAft>
              <a:spcPct val="35000"/>
            </a:spcAft>
            <a:buNone/>
          </a:pPr>
          <a:r>
            <a:rPr lang="fr-FR" sz="1200" kern="1200" dirty="0">
              <a:latin typeface="Arial Narrow" panose="020B0606020202030204" pitchFamily="34" charset="0"/>
            </a:rPr>
            <a:t>Montrer les progrès et les prestations de l’apprenant dans un ou plusieurs domaines.</a:t>
          </a:r>
        </a:p>
      </dsp:txBody>
      <dsp:txXfrm>
        <a:off x="1972087" y="2893021"/>
        <a:ext cx="1906459" cy="1906459"/>
      </dsp:txXfrm>
    </dsp:sp>
    <dsp:sp modelId="{94C153C0-767D-4800-9C75-5F0028DE420E}">
      <dsp:nvSpPr>
        <dsp:cNvPr id="0" name=""/>
        <dsp:cNvSpPr/>
      </dsp:nvSpPr>
      <dsp:spPr>
        <a:xfrm>
          <a:off x="4144200" y="2789886"/>
          <a:ext cx="2112729" cy="2112729"/>
        </a:xfrm>
        <a:prstGeom prst="round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L’ÉVALUATION EN SITUATION</a:t>
          </a:r>
        </a:p>
        <a:p>
          <a:pPr marL="0" lvl="0" indent="0" algn="ctr" defTabSz="533400">
            <a:lnSpc>
              <a:spcPct val="90000"/>
            </a:lnSpc>
            <a:spcBef>
              <a:spcPct val="0"/>
            </a:spcBef>
            <a:spcAft>
              <a:spcPct val="35000"/>
            </a:spcAft>
            <a:buNone/>
          </a:pPr>
          <a:r>
            <a:rPr lang="fr-FR" sz="1200" b="1" kern="1200" dirty="0">
              <a:latin typeface="Arial Narrow" panose="020B0606020202030204" pitchFamily="34" charset="0"/>
            </a:rPr>
            <a:t>AUTHENTIQUE</a:t>
          </a:r>
        </a:p>
        <a:p>
          <a:pPr marL="0" lvl="0" indent="0" algn="ctr" defTabSz="533400">
            <a:lnSpc>
              <a:spcPct val="90000"/>
            </a:lnSpc>
            <a:spcBef>
              <a:spcPct val="0"/>
            </a:spcBef>
            <a:spcAft>
              <a:spcPct val="35000"/>
            </a:spcAft>
            <a:buNone/>
          </a:pPr>
          <a:endParaRPr lang="fr-FR" sz="1200" kern="1200" dirty="0">
            <a:latin typeface="Arial Narrow" panose="020B0606020202030204" pitchFamily="34" charset="0"/>
          </a:endParaRPr>
        </a:p>
        <a:p>
          <a:pPr marL="0" lvl="0" indent="0" algn="l" defTabSz="533400">
            <a:lnSpc>
              <a:spcPct val="90000"/>
            </a:lnSpc>
            <a:spcBef>
              <a:spcPct val="0"/>
            </a:spcBef>
            <a:spcAft>
              <a:spcPct val="35000"/>
            </a:spcAft>
            <a:buNone/>
          </a:pPr>
          <a:r>
            <a:rPr lang="fr-FR" sz="1200" kern="1200" dirty="0">
              <a:latin typeface="Arial Narrow" panose="020B0606020202030204" pitchFamily="34" charset="0"/>
            </a:rPr>
            <a:t>Évaluation originales par des mises en situation : colloque, jeux de rôle et simulations, création d’une œuvre, étude de cas, rédaction d’un article scientifique, etc.</a:t>
          </a:r>
        </a:p>
      </dsp:txBody>
      <dsp:txXfrm>
        <a:off x="4247335" y="2893021"/>
        <a:ext cx="1906459" cy="19064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38170C-6800-4AD6-BA5D-D6CB1C2F2B41}" type="datetime1">
              <a:rPr lang="fr-FR" smtClean="0"/>
              <a:t>20/06/2021</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fr-FR" smtClean="0"/>
              <a:t>‹N°›</a:t>
            </a:fld>
            <a:endParaRPr lang="fr-F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712DA-99DC-4631-9586-60496316E88A}" type="datetime1">
              <a:rPr lang="fr-FR" smtClean="0"/>
              <a:pPr/>
              <a:t>20/06/2021</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fr-FR" noProof="0" smtClean="0"/>
              <a:t>‹N°›</a:t>
            </a:fld>
            <a:endParaRPr lang="fr-FR"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t>1</a:t>
            </a:fld>
            <a:endParaRPr lang="fr-FR" dirty="0"/>
          </a:p>
        </p:txBody>
      </p:sp>
    </p:spTree>
    <p:extLst>
      <p:ext uri="{BB962C8B-B14F-4D97-AF65-F5344CB8AC3E}">
        <p14:creationId xmlns:p14="http://schemas.microsoft.com/office/powerpoint/2010/main" val="13010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6BB98AFB-CB0D-4DFE-87B9-B4B0D0DE73CD}" type="slidenum">
              <a:rPr lang="fr-FR" smtClean="0"/>
              <a:t>6</a:t>
            </a:fld>
            <a:endParaRPr lang="fr-FR" dirty="0"/>
          </a:p>
        </p:txBody>
      </p:sp>
    </p:spTree>
    <p:extLst>
      <p:ext uri="{BB962C8B-B14F-4D97-AF65-F5344CB8AC3E}">
        <p14:creationId xmlns:p14="http://schemas.microsoft.com/office/powerpoint/2010/main" val="357318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533400"/>
            <a:ext cx="5029200" cy="2514601"/>
          </a:xfrm>
        </p:spPr>
        <p:txBody>
          <a:bodyPr rtlCol="0">
            <a:normAutofit/>
          </a:bodyPr>
          <a:lstStyle>
            <a:lvl1pPr>
              <a:defRPr sz="5400"/>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41132C50-89C2-4CC0-86C5-97A95D2C0B5F}" type="datetime1">
              <a:rPr lang="fr-FR" noProof="0" smtClean="0"/>
              <a:t>20/06/2021</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072E0B66-0941-496C-BCCB-D4DF32766710}" type="datetime1">
              <a:rPr lang="fr-FR" noProof="0" smtClean="0"/>
              <a:t>20/06/2021</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61412" y="533400"/>
            <a:ext cx="2362201" cy="54864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065213" y="533400"/>
            <a:ext cx="7467599" cy="5486400"/>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A7DA414F-9CBE-4A82-BD34-CE330ACB7840}" type="datetime1">
              <a:rPr lang="fr-FR" noProof="0" smtClean="0"/>
              <a:t>20/06/2021</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5820" y="533400"/>
            <a:ext cx="10585176" cy="519336"/>
          </a:xfrm>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a:xfrm>
            <a:off x="765820" y="1124744"/>
            <a:ext cx="10585176" cy="5256584"/>
          </a:xfrm>
        </p:spPr>
        <p:txBody>
          <a:bodyPr rtlCol="0"/>
          <a:lstStyle>
            <a:lvl1pPr marL="274320" indent="-228600">
              <a:buFont typeface="Wingdings" panose="05000000000000000000" pitchFamily="2" charset="2"/>
              <a:buChar char="q"/>
              <a:defRPr/>
            </a:lvl1pPr>
            <a:lvl2pPr marL="594360" indent="-228600">
              <a:buFont typeface="Wingdings 3" panose="05040102010807070707" pitchFamily="18" charset="2"/>
              <a:buChar char=""/>
              <a:defRPr i="1">
                <a:latin typeface="Arial Narrow" panose="020B0606020202030204" pitchFamily="34" charset="0"/>
              </a:defRPr>
            </a:lvl2pPr>
            <a:lvl3pPr marL="777240" indent="-182880">
              <a:buFont typeface="Wingdings" panose="05000000000000000000" pitchFamily="2" charset="2"/>
              <a:buChar cha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rtl="0"/>
            <a:r>
              <a:rPr lang="fr-FR" noProof="0" dirty="0"/>
              <a:t>Cliquez pour 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sp>
        <p:nvSpPr>
          <p:cNvPr id="5" name="Espace réservé du pied de page 4"/>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4" name="Espace réservé de la date 3"/>
          <p:cNvSpPr>
            <a:spLocks noGrp="1"/>
          </p:cNvSpPr>
          <p:nvPr>
            <p:ph type="dt" sz="half" idx="10"/>
          </p:nvPr>
        </p:nvSpPr>
        <p:spPr>
          <a:xfrm>
            <a:off x="6932612" y="6155267"/>
            <a:ext cx="1371600" cy="273049"/>
          </a:xfrm>
          <a:prstGeom prst="rect">
            <a:avLst/>
          </a:prstGeom>
        </p:spPr>
        <p:txBody>
          <a:bodyPr rtlCol="0"/>
          <a:lstStyle/>
          <a:p>
            <a:pPr rtl="0"/>
            <a:fld id="{A1EA4D61-29AE-4B97-8693-DFABAB52DB9B}" type="datetime1">
              <a:rPr lang="fr-FR" noProof="0" smtClean="0"/>
              <a:t>20/06/2021</a:t>
            </a:fld>
            <a:endParaRPr lang="fr-FR" noProof="0" dirty="0"/>
          </a:p>
        </p:txBody>
      </p:sp>
      <p:sp>
        <p:nvSpPr>
          <p:cNvPr id="6" name="Espace réservé du numéro de diapositive 5"/>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6" name="Espace réservé du pied de page 5"/>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5" name="Espace réservé de la date 4"/>
          <p:cNvSpPr>
            <a:spLocks noGrp="1"/>
          </p:cNvSpPr>
          <p:nvPr>
            <p:ph type="dt" sz="half" idx="10"/>
          </p:nvPr>
        </p:nvSpPr>
        <p:spPr>
          <a:xfrm>
            <a:off x="6932612" y="6155267"/>
            <a:ext cx="1371600" cy="273049"/>
          </a:xfrm>
          <a:prstGeom prst="rect">
            <a:avLst/>
          </a:prstGeom>
        </p:spPr>
        <p:txBody>
          <a:bodyPr rtlCol="0"/>
          <a:lstStyle/>
          <a:p>
            <a:pPr rtl="0"/>
            <a:fld id="{1D822763-56DC-490D-8FA4-B3EE651E69B0}" type="datetime1">
              <a:rPr lang="fr-FR" noProof="0" smtClean="0"/>
              <a:t>20/06/2021</a:t>
            </a:fld>
            <a:endParaRPr lang="fr-FR" noProof="0" dirty="0"/>
          </a:p>
        </p:txBody>
      </p:sp>
      <p:sp>
        <p:nvSpPr>
          <p:cNvPr id="7" name="Espace réservé du numéro de diapositive 6"/>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8" name="Espace réservé du pied de page 7"/>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7" name="Espace réservé de la date 6"/>
          <p:cNvSpPr>
            <a:spLocks noGrp="1"/>
          </p:cNvSpPr>
          <p:nvPr>
            <p:ph type="dt" sz="half" idx="10"/>
          </p:nvPr>
        </p:nvSpPr>
        <p:spPr>
          <a:xfrm>
            <a:off x="6932612" y="6155267"/>
            <a:ext cx="1371600" cy="273049"/>
          </a:xfrm>
          <a:prstGeom prst="rect">
            <a:avLst/>
          </a:prstGeom>
        </p:spPr>
        <p:txBody>
          <a:bodyPr rtlCol="0"/>
          <a:lstStyle/>
          <a:p>
            <a:pPr rtl="0"/>
            <a:fld id="{168B9493-9A41-4CC5-BF4E-DF8A25108186}" type="datetime1">
              <a:rPr lang="fr-FR" noProof="0" smtClean="0"/>
              <a:t>20/06/2021</a:t>
            </a:fld>
            <a:endParaRPr lang="fr-FR" noProof="0" dirty="0"/>
          </a:p>
        </p:txBody>
      </p:sp>
      <p:sp>
        <p:nvSpPr>
          <p:cNvPr id="9" name="Espace réservé du numéro de diapositive 8"/>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4" name="Espace réservé du pied de page 3"/>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3" name="Espace réservé de la date 2"/>
          <p:cNvSpPr>
            <a:spLocks noGrp="1"/>
          </p:cNvSpPr>
          <p:nvPr>
            <p:ph type="dt" sz="half" idx="10"/>
          </p:nvPr>
        </p:nvSpPr>
        <p:spPr>
          <a:xfrm>
            <a:off x="6932612" y="6155267"/>
            <a:ext cx="1371600" cy="273049"/>
          </a:xfrm>
          <a:prstGeom prst="rect">
            <a:avLst/>
          </a:prstGeom>
        </p:spPr>
        <p:txBody>
          <a:bodyPr rtlCol="0"/>
          <a:lstStyle/>
          <a:p>
            <a:pPr rtl="0"/>
            <a:fld id="{D1076222-3F4E-4020-8FD6-968B0936FEE2}" type="datetime1">
              <a:rPr lang="fr-FR" noProof="0" smtClean="0"/>
              <a:t>20/06/2021</a:t>
            </a:fld>
            <a:endParaRPr lang="fr-FR" noProof="0" dirty="0"/>
          </a:p>
        </p:txBody>
      </p:sp>
      <p:sp>
        <p:nvSpPr>
          <p:cNvPr id="5" name="Espace réservé du numéro de diapositive 4"/>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2" name="Espace réservé de la date 1"/>
          <p:cNvSpPr>
            <a:spLocks noGrp="1"/>
          </p:cNvSpPr>
          <p:nvPr>
            <p:ph type="dt" sz="half" idx="10"/>
          </p:nvPr>
        </p:nvSpPr>
        <p:spPr>
          <a:xfrm>
            <a:off x="6932612" y="6155267"/>
            <a:ext cx="1371600" cy="273049"/>
          </a:xfrm>
          <a:prstGeom prst="rect">
            <a:avLst/>
          </a:prstGeom>
        </p:spPr>
        <p:txBody>
          <a:bodyPr rtlCol="0"/>
          <a:lstStyle/>
          <a:p>
            <a:pPr rtl="0"/>
            <a:fld id="{AA9A65BC-3F81-44AF-B34E-9CCFA5397F4E}" type="datetime1">
              <a:rPr lang="fr-FR" noProof="0" smtClean="0"/>
              <a:t>20/06/2021</a:t>
            </a:fld>
            <a:endParaRPr lang="fr-FR" noProof="0" dirty="0"/>
          </a:p>
        </p:txBody>
      </p:sp>
      <p:sp>
        <p:nvSpPr>
          <p:cNvPr id="4" name="Espace réservé du numéro de diapositive 3"/>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6" name="Espace réservé du pied de page 5"/>
          <p:cNvSpPr>
            <a:spLocks noGrp="1"/>
          </p:cNvSpPr>
          <p:nvPr>
            <p:ph type="ftr" sz="quarter" idx="11"/>
          </p:nvPr>
        </p:nvSpPr>
        <p:spPr>
          <a:xfrm>
            <a:off x="1065213" y="6155267"/>
            <a:ext cx="5653087" cy="273049"/>
          </a:xfrm>
          <a:prstGeom prst="rect">
            <a:avLst/>
          </a:prstGeom>
        </p:spPr>
        <p:txBody>
          <a:bodyPr rtlCol="0"/>
          <a:lstStyle/>
          <a:p>
            <a:pPr rtl="0"/>
            <a:r>
              <a:rPr lang="fr-FR" noProof="0" dirty="0"/>
              <a:t>Ajouter un pied de page</a:t>
            </a:r>
          </a:p>
        </p:txBody>
      </p:sp>
      <p:sp>
        <p:nvSpPr>
          <p:cNvPr id="5" name="Espace réservé de la date 4"/>
          <p:cNvSpPr>
            <a:spLocks noGrp="1"/>
          </p:cNvSpPr>
          <p:nvPr>
            <p:ph type="dt" sz="half" idx="10"/>
          </p:nvPr>
        </p:nvSpPr>
        <p:spPr>
          <a:xfrm>
            <a:off x="6932612" y="6155267"/>
            <a:ext cx="1371600" cy="273049"/>
          </a:xfrm>
          <a:prstGeom prst="rect">
            <a:avLst/>
          </a:prstGeom>
        </p:spPr>
        <p:txBody>
          <a:bodyPr rtlCol="0"/>
          <a:lstStyle/>
          <a:p>
            <a:pPr rtl="0"/>
            <a:fld id="{D545FAD6-54D0-4805-BE21-0832124F99D3}" type="datetime1">
              <a:rPr lang="fr-FR" noProof="0" smtClean="0"/>
              <a:t>20/06/2021</a:t>
            </a:fld>
            <a:endParaRPr lang="fr-FR" noProof="0" dirty="0"/>
          </a:p>
        </p:txBody>
      </p:sp>
      <p:sp>
        <p:nvSpPr>
          <p:cNvPr id="7" name="Espace réservé du numéro de diapositive 6"/>
          <p:cNvSpPr>
            <a:spLocks noGrp="1"/>
          </p:cNvSpPr>
          <p:nvPr>
            <p:ph type="sldNum" sz="quarter" idx="12"/>
          </p:nvPr>
        </p:nvSpPr>
        <p:spPr>
          <a:xfrm>
            <a:off x="8532812" y="6155267"/>
            <a:ext cx="1219201" cy="273049"/>
          </a:xfrm>
          <a:prstGeom prst="rect">
            <a:avLst/>
          </a:prstGeom>
        </p:spPr>
        <p:txBody>
          <a:bodyPr rtlCol="0"/>
          <a:lstStyle/>
          <a:p>
            <a:pPr rtl="0"/>
            <a:fld id="{AAEAE4A8-A6E5-453E-B946-FB774B73F48C}" type="slidenum">
              <a:rPr lang="fr-FR" noProof="0" smtClean="0"/>
              <a:t>‹N°›</a:t>
            </a:fld>
            <a:endParaRPr lang="fr-FR"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fr-FR" noProof="0"/>
              <a:t>Modifiez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65820" y="533400"/>
            <a:ext cx="10585176" cy="519336"/>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765820" y="1268760"/>
            <a:ext cx="10585176" cy="511256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2800" b="1" kern="1200">
          <a:solidFill>
            <a:schemeClr val="accent1">
              <a:lumMod val="75000"/>
            </a:schemeClr>
          </a:solidFill>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panose="05000000000000000000" pitchFamily="2" charset="2"/>
        <a:buChar char="§"/>
        <a:defRPr sz="1600" i="1"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Franklin Gothic Book" panose="020B0503020102020204" pitchFamily="34" charset="0"/>
        <a:buChar char="─"/>
        <a:defRPr sz="1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vernote.com/" TargetMode="External"/><Relationship Id="rId3" Type="http://schemas.openxmlformats.org/officeDocument/2006/relationships/hyperlink" Target="https://edpuzzle.com/" TargetMode="External"/><Relationship Id="rId7" Type="http://schemas.openxmlformats.org/officeDocument/2006/relationships/hyperlink" Target="http://www.weebly.com/" TargetMode="External"/><Relationship Id="rId2" Type="http://schemas.openxmlformats.org/officeDocument/2006/relationships/hyperlink" Target="http://www.visme.co/" TargetMode="External"/><Relationship Id="rId1" Type="http://schemas.openxmlformats.org/officeDocument/2006/relationships/slideLayout" Target="../slideLayouts/slideLayout2.xml"/><Relationship Id="rId6" Type="http://schemas.openxmlformats.org/officeDocument/2006/relationships/hyperlink" Target="http://www.sophia.org/" TargetMode="External"/><Relationship Id="rId5" Type="http://schemas.openxmlformats.org/officeDocument/2006/relationships/hyperlink" Target="http://www.educreations.com/" TargetMode="External"/><Relationship Id="rId4" Type="http://schemas.openxmlformats.org/officeDocument/2006/relationships/hyperlink" Target="http://awwapp.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earningbydoing.fr/pedagogie-activ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therpad.org/" TargetMode="External"/><Relationship Id="rId2" Type="http://schemas.openxmlformats.org/officeDocument/2006/relationships/hyperlink" Target="https://www.wooclap.com/f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drive.google.com/drive/folders/1EQUGEXWRuguY5iu8dd3FZIEriHM0DKud"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rive.google.com/drive/folders/1EQUGEXWRuguY5iu8dd3FZIEriHM0DKu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digital-learning-academy.com/pedagogie-active-ludique-formation-de-formateur-learning-by-do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ge.ch/dife/enseigner-apprendre/soutien-enseignement/ressources/classe-inverse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3852" y="2928392"/>
            <a:ext cx="5749278" cy="843137"/>
          </a:xfrm>
        </p:spPr>
        <p:txBody>
          <a:bodyPr rtlCol="0"/>
          <a:lstStyle/>
          <a:p>
            <a:pPr rtl="0"/>
            <a:r>
              <a:rPr lang="fr-FR" dirty="0"/>
              <a:t>La classe inversée</a:t>
            </a:r>
          </a:p>
        </p:txBody>
      </p:sp>
      <p:sp>
        <p:nvSpPr>
          <p:cNvPr id="3" name="Sous-titre 2"/>
          <p:cNvSpPr>
            <a:spLocks noGrp="1"/>
          </p:cNvSpPr>
          <p:nvPr>
            <p:ph type="subTitle" idx="1"/>
          </p:nvPr>
        </p:nvSpPr>
        <p:spPr>
          <a:xfrm>
            <a:off x="1102520" y="2492896"/>
            <a:ext cx="7261448" cy="435496"/>
          </a:xfrm>
        </p:spPr>
        <p:txBody>
          <a:bodyPr rtlCol="0"/>
          <a:lstStyle/>
          <a:p>
            <a:pPr rtl="0"/>
            <a:r>
              <a:rPr lang="fr-FR" dirty="0"/>
              <a:t>Les fondamentaux de</a:t>
            </a:r>
          </a:p>
        </p:txBody>
      </p:sp>
      <p:sp>
        <p:nvSpPr>
          <p:cNvPr id="8" name="ZoneTexte 7">
            <a:extLst>
              <a:ext uri="{FF2B5EF4-FFF2-40B4-BE49-F238E27FC236}">
                <a16:creationId xmlns:a16="http://schemas.microsoft.com/office/drawing/2014/main" id="{1ED3F370-01D0-46FB-A826-95EF767348CE}"/>
              </a:ext>
            </a:extLst>
          </p:cNvPr>
          <p:cNvSpPr txBox="1"/>
          <p:nvPr/>
        </p:nvSpPr>
        <p:spPr>
          <a:xfrm>
            <a:off x="3502124" y="5733256"/>
            <a:ext cx="2161169" cy="646331"/>
          </a:xfrm>
          <a:prstGeom prst="rect">
            <a:avLst/>
          </a:prstGeom>
          <a:noFill/>
        </p:spPr>
        <p:txBody>
          <a:bodyPr wrap="none" rtlCol="0">
            <a:spAutoFit/>
          </a:bodyPr>
          <a:lstStyle/>
          <a:p>
            <a:r>
              <a:rPr lang="fr-FR" dirty="0"/>
              <a:t>Mokhtar Ben Henda</a:t>
            </a:r>
          </a:p>
          <a:p>
            <a:r>
              <a:rPr lang="fr-FR" dirty="0"/>
              <a:t>10 juin 2021</a:t>
            </a:r>
          </a:p>
        </p:txBody>
      </p:sp>
      <p:pic>
        <p:nvPicPr>
          <p:cNvPr id="10" name="Image 9">
            <a:extLst>
              <a:ext uri="{FF2B5EF4-FFF2-40B4-BE49-F238E27FC236}">
                <a16:creationId xmlns:a16="http://schemas.microsoft.com/office/drawing/2014/main" id="{711735FC-32DA-4F03-BD36-25B0A68571B8}"/>
              </a:ext>
            </a:extLst>
          </p:cNvPr>
          <p:cNvPicPr>
            <a:picLocks noChangeAspect="1"/>
          </p:cNvPicPr>
          <p:nvPr/>
        </p:nvPicPr>
        <p:blipFill>
          <a:blip r:embed="rId3"/>
          <a:stretch>
            <a:fillRect/>
          </a:stretch>
        </p:blipFill>
        <p:spPr>
          <a:xfrm>
            <a:off x="19422" y="42463"/>
            <a:ext cx="3024336" cy="2138071"/>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5CE58-ECA9-4522-8240-1F52F8889680}"/>
              </a:ext>
            </a:extLst>
          </p:cNvPr>
          <p:cNvSpPr>
            <a:spLocks noGrp="1"/>
          </p:cNvSpPr>
          <p:nvPr>
            <p:ph type="title"/>
          </p:nvPr>
        </p:nvSpPr>
        <p:spPr/>
        <p:txBody>
          <a:bodyPr/>
          <a:lstStyle/>
          <a:p>
            <a:r>
              <a:rPr lang="fr-FR" dirty="0"/>
              <a:t>Structurer les 3 temps d’une classe inversée</a:t>
            </a:r>
          </a:p>
        </p:txBody>
      </p:sp>
      <p:graphicFrame>
        <p:nvGraphicFramePr>
          <p:cNvPr id="4" name="Tableau 4">
            <a:extLst>
              <a:ext uri="{FF2B5EF4-FFF2-40B4-BE49-F238E27FC236}">
                <a16:creationId xmlns:a16="http://schemas.microsoft.com/office/drawing/2014/main" id="{39D61304-3B77-4B99-B0DD-E25B9330C4E5}"/>
              </a:ext>
            </a:extLst>
          </p:cNvPr>
          <p:cNvGraphicFramePr>
            <a:graphicFrameLocks noGrp="1"/>
          </p:cNvGraphicFramePr>
          <p:nvPr>
            <p:extLst>
              <p:ext uri="{D42A27DB-BD31-4B8C-83A1-F6EECF244321}">
                <p14:modId xmlns:p14="http://schemas.microsoft.com/office/powerpoint/2010/main" val="2083207685"/>
              </p:ext>
            </p:extLst>
          </p:nvPr>
        </p:nvGraphicFramePr>
        <p:xfrm>
          <a:off x="621803" y="1052736"/>
          <a:ext cx="10873209" cy="5595992"/>
        </p:xfrm>
        <a:graphic>
          <a:graphicData uri="http://schemas.openxmlformats.org/drawingml/2006/table">
            <a:tbl>
              <a:tblPr firstRow="1" bandRow="1">
                <a:tableStyleId>{5C22544A-7EE6-4342-B048-85BDC9FD1C3A}</a:tableStyleId>
              </a:tblPr>
              <a:tblGrid>
                <a:gridCol w="456219">
                  <a:extLst>
                    <a:ext uri="{9D8B030D-6E8A-4147-A177-3AD203B41FA5}">
                      <a16:colId xmlns:a16="http://schemas.microsoft.com/office/drawing/2014/main" val="3749252930"/>
                    </a:ext>
                  </a:extLst>
                </a:gridCol>
                <a:gridCol w="4512334">
                  <a:extLst>
                    <a:ext uri="{9D8B030D-6E8A-4147-A177-3AD203B41FA5}">
                      <a16:colId xmlns:a16="http://schemas.microsoft.com/office/drawing/2014/main" val="796691284"/>
                    </a:ext>
                  </a:extLst>
                </a:gridCol>
                <a:gridCol w="5904656">
                  <a:extLst>
                    <a:ext uri="{9D8B030D-6E8A-4147-A177-3AD203B41FA5}">
                      <a16:colId xmlns:a16="http://schemas.microsoft.com/office/drawing/2014/main" val="1966249876"/>
                    </a:ext>
                  </a:extLst>
                </a:gridCol>
              </a:tblGrid>
              <a:tr h="370840">
                <a:tc>
                  <a:txBody>
                    <a:bodyPr/>
                    <a:lstStyle/>
                    <a:p>
                      <a:endParaRPr lang="fr-FR" sz="1400" b="0" dirty="0"/>
                    </a:p>
                  </a:txBody>
                  <a:tcPr/>
                </a:tc>
                <a:tc gridSpan="2">
                  <a:txBody>
                    <a:bodyPr/>
                    <a:lstStyle/>
                    <a:p>
                      <a:pPr algn="ctr"/>
                      <a:r>
                        <a:rPr lang="fr-FR" sz="1600" b="0" dirty="0"/>
                        <a:t>AVANT (hors classe)</a:t>
                      </a:r>
                    </a:p>
                  </a:txBody>
                  <a:tcPr/>
                </a:tc>
                <a:tc hMerge="1">
                  <a:txBody>
                    <a:bodyPr/>
                    <a:lstStyle/>
                    <a:p>
                      <a:pPr algn="ctr"/>
                      <a:endParaRPr lang="fr-FR" sz="1100" b="0" dirty="0"/>
                    </a:p>
                  </a:txBody>
                  <a:tcPr/>
                </a:tc>
                <a:extLst>
                  <a:ext uri="{0D108BD9-81ED-4DB2-BD59-A6C34878D82A}">
                    <a16:rowId xmlns:a16="http://schemas.microsoft.com/office/drawing/2014/main" val="2901875729"/>
                  </a:ext>
                </a:extLst>
              </a:tr>
              <a:tr h="277232">
                <a:tc rowSpan="2">
                  <a:txBody>
                    <a:bodyPr/>
                    <a:lstStyle/>
                    <a:p>
                      <a:pPr algn="ctr"/>
                      <a:r>
                        <a:rPr lang="fr-FR" sz="1100" dirty="0"/>
                        <a:t>Conception de la tâche / Projet (enseignant)</a:t>
                      </a:r>
                    </a:p>
                  </a:txBody>
                  <a:tcPr vert="vert270"/>
                </a:tc>
                <a:tc>
                  <a:txBody>
                    <a:bodyPr/>
                    <a:lstStyle/>
                    <a:p>
                      <a:r>
                        <a:rPr lang="fr-FR" sz="1100" dirty="0"/>
                        <a:t>Enseignant</a:t>
                      </a:r>
                    </a:p>
                  </a:txBody>
                  <a:tcPr/>
                </a:tc>
                <a:tc>
                  <a:txBody>
                    <a:bodyPr/>
                    <a:lstStyle/>
                    <a:p>
                      <a:r>
                        <a:rPr lang="fr-FR" sz="1100"/>
                        <a:t>Apprenant</a:t>
                      </a:r>
                      <a:endParaRPr lang="fr-FR" sz="1100" dirty="0"/>
                    </a:p>
                  </a:txBody>
                  <a:tcPr/>
                </a:tc>
                <a:extLst>
                  <a:ext uri="{0D108BD9-81ED-4DB2-BD59-A6C34878D82A}">
                    <a16:rowId xmlns:a16="http://schemas.microsoft.com/office/drawing/2014/main" val="1471477571"/>
                  </a:ext>
                </a:extLst>
              </a:tr>
              <a:tr h="370840">
                <a:tc vMerge="1">
                  <a:txBody>
                    <a:bodyPr/>
                    <a:lstStyle/>
                    <a:p>
                      <a:endParaRPr lang="fr-FR" sz="1400" dirty="0"/>
                    </a:p>
                  </a:txBody>
                  <a:tcPr/>
                </a:tc>
                <a:tc>
                  <a:txBody>
                    <a:bodyPr/>
                    <a:lstStyle/>
                    <a:p>
                      <a:r>
                        <a:rPr lang="fr-FR" sz="1000" b="1" dirty="0">
                          <a:latin typeface="Arial Narrow" panose="020B0606020202030204" pitchFamily="34" charset="0"/>
                        </a:rPr>
                        <a:t>Par exemple</a:t>
                      </a:r>
                    </a:p>
                    <a:p>
                      <a:pPr marL="285750" indent="-285750">
                        <a:buFont typeface="Wingdings" panose="05000000000000000000" pitchFamily="2" charset="2"/>
                        <a:buChar char="§"/>
                      </a:pPr>
                      <a:r>
                        <a:rPr lang="fr-FR" sz="1000" dirty="0">
                          <a:latin typeface="Arial Narrow" panose="020B0606020202030204" pitchFamily="34" charset="0"/>
                        </a:rPr>
                        <a:t>Concevoir/réaliser des capsules vidéos.</a:t>
                      </a:r>
                    </a:p>
                    <a:p>
                      <a:pPr marL="285750" indent="-285750">
                        <a:buFont typeface="Wingdings" panose="05000000000000000000" pitchFamily="2" charset="2"/>
                        <a:buChar char="§"/>
                      </a:pPr>
                      <a:r>
                        <a:rPr lang="fr-FR" sz="1000" dirty="0">
                          <a:latin typeface="Arial Narrow" panose="020B0606020202030204" pitchFamily="34" charset="0"/>
                        </a:rPr>
                        <a:t>Proposer des documents à lire, à commenter...</a:t>
                      </a:r>
                    </a:p>
                    <a:p>
                      <a:pPr marL="285750" indent="-285750">
                        <a:buFont typeface="Wingdings" panose="05000000000000000000" pitchFamily="2" charset="2"/>
                        <a:buChar char="§"/>
                      </a:pPr>
                      <a:r>
                        <a:rPr lang="fr-FR" sz="1000" dirty="0">
                          <a:latin typeface="Arial Narrow" panose="020B0606020202030204" pitchFamily="34" charset="0"/>
                        </a:rPr>
                        <a:t>Réaliser la feuille de route pour la capsule vidéo.</a:t>
                      </a:r>
                    </a:p>
                    <a:p>
                      <a:pPr marL="285750" indent="-285750">
                        <a:buFont typeface="Wingdings" panose="05000000000000000000" pitchFamily="2" charset="2"/>
                        <a:buChar char="§"/>
                      </a:pPr>
                      <a:r>
                        <a:rPr lang="fr-FR" sz="1000" dirty="0">
                          <a:latin typeface="Arial Narrow" panose="020B0606020202030204" pitchFamily="34" charset="0"/>
                        </a:rPr>
                        <a:t>Créer des questionnaires.</a:t>
                      </a:r>
                    </a:p>
                    <a:p>
                      <a:pPr marL="285750" indent="-285750">
                        <a:buFont typeface="Wingdings" panose="05000000000000000000" pitchFamily="2" charset="2"/>
                        <a:buChar char="§"/>
                      </a:pPr>
                      <a:r>
                        <a:rPr lang="fr-FR" sz="1000" dirty="0">
                          <a:latin typeface="Arial Narrow" panose="020B0606020202030204" pitchFamily="34" charset="0"/>
                        </a:rPr>
                        <a:t>Publier le matériel (plateforme).</a:t>
                      </a:r>
                    </a:p>
                    <a:p>
                      <a:pPr marL="285750" indent="-285750">
                        <a:buFont typeface="Wingdings" panose="05000000000000000000" pitchFamily="2" charset="2"/>
                        <a:buChar char="§"/>
                      </a:pPr>
                      <a:r>
                        <a:rPr lang="fr-FR" sz="1000" dirty="0">
                          <a:latin typeface="Arial Narrow" panose="020B0606020202030204" pitchFamily="34" charset="0"/>
                        </a:rPr>
                        <a:t>Consulter les réponses des apprenants.</a:t>
                      </a:r>
                    </a:p>
                    <a:p>
                      <a:pPr marL="285750" indent="-285750">
                        <a:buFont typeface="Wingdings" panose="05000000000000000000" pitchFamily="2" charset="2"/>
                        <a:buChar char="§"/>
                      </a:pPr>
                      <a:r>
                        <a:rPr lang="fr-FR" sz="1000" dirty="0">
                          <a:latin typeface="Arial Narrow" panose="020B0606020202030204" pitchFamily="34" charset="0"/>
                        </a:rPr>
                        <a:t>Etc.</a:t>
                      </a:r>
                    </a:p>
                  </a:txBody>
                  <a:tcPr/>
                </a:tc>
                <a:tc>
                  <a:txBody>
                    <a:bodyPr/>
                    <a:lstStyle/>
                    <a:p>
                      <a:r>
                        <a:rPr lang="fr-FR" sz="1000" b="1" kern="1200" dirty="0">
                          <a:solidFill>
                            <a:schemeClr val="dk1"/>
                          </a:solidFill>
                          <a:latin typeface="Arial Narrow" panose="020B0606020202030204" pitchFamily="34" charset="0"/>
                          <a:ea typeface="+mn-ea"/>
                          <a:cs typeface="+mn-cs"/>
                        </a:rPr>
                        <a:t>Par exemple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Visionner une capsule vidéo.</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Lire des documents.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Faire des recherches sur Internet.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Répondre à des questions/quiz de la feuille de route (avec ou sans utilisation de l’outil informatique / avec ou sans connexion Internet).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txBody>
                  <a:tcPr/>
                </a:tc>
                <a:extLst>
                  <a:ext uri="{0D108BD9-81ED-4DB2-BD59-A6C34878D82A}">
                    <a16:rowId xmlns:a16="http://schemas.microsoft.com/office/drawing/2014/main" val="268977795"/>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Conception de la tâche / Projet (enseignant)</a:t>
                      </a:r>
                    </a:p>
                    <a:p>
                      <a:endParaRPr lang="fr-FR" sz="1400" b="0" dirty="0"/>
                    </a:p>
                  </a:txBody>
                  <a:tcPr vert="vert270">
                    <a:solidFill>
                      <a:schemeClr val="accent1"/>
                    </a:solidFill>
                  </a:tcPr>
                </a:tc>
                <a:tc gridSpan="2">
                  <a:txBody>
                    <a:bodyPr/>
                    <a:lstStyle/>
                    <a:p>
                      <a:pPr marL="0" algn="ctr" defTabSz="914400" rtl="0" eaLnBrk="1" latinLnBrk="0" hangingPunct="1"/>
                      <a:r>
                        <a:rPr lang="fr-FR" sz="1600" b="0" kern="1200" dirty="0">
                          <a:solidFill>
                            <a:schemeClr val="lt1"/>
                          </a:solidFill>
                          <a:latin typeface="+mn-lt"/>
                          <a:ea typeface="+mn-ea"/>
                          <a:cs typeface="+mn-cs"/>
                        </a:rPr>
                        <a:t>PENDANT (déroulement de la classe)</a:t>
                      </a:r>
                    </a:p>
                  </a:txBody>
                  <a:tcPr>
                    <a:solidFill>
                      <a:schemeClr val="accent1"/>
                    </a:solidFill>
                  </a:tcPr>
                </a:tc>
                <a:tc hMerge="1">
                  <a:txBody>
                    <a:bodyPr/>
                    <a:lstStyle/>
                    <a:p>
                      <a:pPr marL="0" algn="ctr" defTabSz="914400" rtl="0" eaLnBrk="1" latinLnBrk="0" hangingPunct="1"/>
                      <a:endParaRPr lang="fr-FR" sz="1100" b="0"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474404092"/>
                  </a:ext>
                </a:extLst>
              </a:tr>
              <a:tr h="370840">
                <a:tc vMerge="1">
                  <a:txBody>
                    <a:bodyPr/>
                    <a:lstStyle/>
                    <a:p>
                      <a:endParaRPr lang="fr-FR" sz="1400" dirty="0"/>
                    </a:p>
                  </a:txBody>
                  <a:tcPr/>
                </a:tc>
                <a:tc>
                  <a:txBody>
                    <a:bodyPr/>
                    <a:lstStyle/>
                    <a:p>
                      <a:r>
                        <a:rPr lang="fr-FR" sz="1100" kern="1200" dirty="0">
                          <a:solidFill>
                            <a:schemeClr val="dk1"/>
                          </a:solidFill>
                          <a:latin typeface="+mn-lt"/>
                          <a:ea typeface="+mn-ea"/>
                          <a:cs typeface="+mn-cs"/>
                        </a:rPr>
                        <a:t>Enseignant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Faire le point sur les activités préparées en amont / éclaircissement.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Vérification individuelle ou collective de l’information.</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Former ou aider à former les groupes.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Gérer le groupe.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Définir les objectifs de chaque groupe.</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Circuler entre les îlots.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Remédier.</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txBody>
                  <a:tcPr/>
                </a:tc>
                <a:tc>
                  <a:txBody>
                    <a:bodyPr/>
                    <a:lstStyle/>
                    <a:p>
                      <a:r>
                        <a:rPr lang="fr-FR" sz="1100" kern="1200" dirty="0">
                          <a:solidFill>
                            <a:schemeClr val="dk1"/>
                          </a:solidFill>
                          <a:latin typeface="+mn-lt"/>
                          <a:ea typeface="+mn-ea"/>
                          <a:cs typeface="+mn-cs"/>
                        </a:rPr>
                        <a:t>Apprenant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Échanger sur la tâche préparée en dehors de la classe (débat, sondage, quiz, vote, etc.)</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Travailler des mises en situation / appliquer des règles de connaissance de la langue ou des concepts.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Récapituler et créer.</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Présenter oralement.</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Etc.</a:t>
                      </a:r>
                    </a:p>
                    <a:p>
                      <a:pPr marL="457200" lvl="1" indent="0" algn="l" defTabSz="914400" rtl="0" eaLnBrk="1" latinLnBrk="0" hangingPunct="1">
                        <a:buFont typeface="Wingdings" panose="05000000000000000000" pitchFamily="2" charset="2"/>
                        <a:buNone/>
                      </a:pPr>
                      <a:r>
                        <a:rPr lang="fr-FR" sz="1000" kern="1200" dirty="0">
                          <a:solidFill>
                            <a:schemeClr val="dk1"/>
                          </a:solidFill>
                          <a:latin typeface="Arial Narrow" panose="020B0606020202030204" pitchFamily="34" charset="0"/>
                          <a:ea typeface="+mn-ea"/>
                          <a:cs typeface="+mn-cs"/>
                        </a:rPr>
                        <a:t>Les activités réalisées en classe se feront individuellement, par groupes, en « îlots ».</a:t>
                      </a:r>
                    </a:p>
                  </a:txBody>
                  <a:tcPr/>
                </a:tc>
                <a:extLst>
                  <a:ext uri="{0D108BD9-81ED-4DB2-BD59-A6C34878D82A}">
                    <a16:rowId xmlns:a16="http://schemas.microsoft.com/office/drawing/2014/main" val="3003390228"/>
                  </a:ext>
                </a:extLst>
              </a:tr>
              <a:tr h="370840">
                <a:tc>
                  <a:txBody>
                    <a:bodyPr/>
                    <a:lstStyle/>
                    <a:p>
                      <a:pPr algn="ctr"/>
                      <a:endParaRPr lang="fr-FR" sz="1400" dirty="0"/>
                    </a:p>
                  </a:txBody>
                  <a:tcPr>
                    <a:solidFill>
                      <a:schemeClr val="accent1"/>
                    </a:solidFill>
                  </a:tcPr>
                </a:tc>
                <a:tc gridSpan="2">
                  <a:txBody>
                    <a:bodyPr/>
                    <a:lstStyle/>
                    <a:p>
                      <a:pPr algn="ctr"/>
                      <a:r>
                        <a:rPr lang="fr-FR" sz="1600" b="0" kern="1200" dirty="0">
                          <a:solidFill>
                            <a:schemeClr val="lt1"/>
                          </a:solidFill>
                          <a:latin typeface="+mn-lt"/>
                          <a:ea typeface="+mn-ea"/>
                          <a:cs typeface="+mn-cs"/>
                        </a:rPr>
                        <a:t>ÉVALUATION</a:t>
                      </a:r>
                    </a:p>
                  </a:txBody>
                  <a:tcPr>
                    <a:solidFill>
                      <a:schemeClr val="accent1"/>
                    </a:solidFill>
                  </a:tcPr>
                </a:tc>
                <a:tc hMerge="1">
                  <a:txBody>
                    <a:bodyPr/>
                    <a:lstStyle/>
                    <a:p>
                      <a:pPr algn="ctr"/>
                      <a:endParaRPr lang="fr-FR" sz="1100" b="0"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521771309"/>
                  </a:ext>
                </a:extLst>
              </a:tr>
              <a:tr h="370840">
                <a:tc>
                  <a:txBody>
                    <a:bodyPr/>
                    <a:lstStyle/>
                    <a:p>
                      <a:endParaRPr lang="fr-FR" sz="1400" dirty="0"/>
                    </a:p>
                  </a:txBody>
                  <a:tcPr/>
                </a:tc>
                <a:tc gridSpan="2">
                  <a:txBody>
                    <a:bodyPr/>
                    <a:lstStyle/>
                    <a:p>
                      <a:pPr marL="285750" indent="-285750">
                        <a:buFont typeface="Wingdings" panose="05000000000000000000" pitchFamily="2" charset="2"/>
                        <a:buChar char="§"/>
                      </a:pPr>
                      <a:r>
                        <a:rPr lang="fr-FR" sz="1000" dirty="0">
                          <a:latin typeface="Arial Narrow" panose="020B0606020202030204" pitchFamily="34" charset="0"/>
                        </a:rPr>
                        <a:t>Évaluation diagnostique (remédiation) : évaluer les acquis préalables des apprenants, ce qu’ils savent déjà, leurs compétences, etc.</a:t>
                      </a:r>
                    </a:p>
                    <a:p>
                      <a:pPr marL="285750" indent="-285750">
                        <a:buFont typeface="Wingdings" panose="05000000000000000000" pitchFamily="2" charset="2"/>
                        <a:buChar char="§"/>
                      </a:pPr>
                      <a:r>
                        <a:rPr lang="fr-FR" sz="1000" dirty="0">
                          <a:latin typeface="Arial Narrow" panose="020B0606020202030204" pitchFamily="34" charset="0"/>
                        </a:rPr>
                        <a:t>Évaluation immédiate (remédiation) : échanger constamment de façon structurée ou non avec les apprenants.</a:t>
                      </a:r>
                    </a:p>
                    <a:p>
                      <a:pPr marL="285750" indent="-285750">
                        <a:buFont typeface="Wingdings" panose="05000000000000000000" pitchFamily="2" charset="2"/>
                        <a:buChar char="§"/>
                      </a:pPr>
                      <a:r>
                        <a:rPr lang="fr-FR" sz="1000" dirty="0">
                          <a:latin typeface="Arial Narrow" panose="020B0606020202030204" pitchFamily="34" charset="0"/>
                        </a:rPr>
                        <a:t>Évaluation formative (remédiation) : apporter de l’information sur les acquis en construction. Elle permet de situer la progression de l’apprenant par rapport à un objectif donné.</a:t>
                      </a:r>
                    </a:p>
                    <a:p>
                      <a:pPr marL="285750" indent="-285750">
                        <a:buFont typeface="Wingdings" panose="05000000000000000000" pitchFamily="2" charset="2"/>
                        <a:buChar char="§"/>
                      </a:pPr>
                      <a:r>
                        <a:rPr lang="fr-FR" sz="1000" dirty="0">
                          <a:latin typeface="Arial Narrow" panose="020B0606020202030204" pitchFamily="34" charset="0"/>
                        </a:rPr>
                        <a:t>Évaluation formatrice (évaluation certificative) : permet d’améliorer l’apprentissage en cours en détectant les difficultés de l’apprenant (diagnostic) afin de lui venir en aide (remédiation), en modifiant la situation d’apprentissage ou le rythme de cette progression, pour apporter (s’il y a lieu) des améliorations ou les correctifs appropriés).</a:t>
                      </a:r>
                    </a:p>
                    <a:p>
                      <a:pPr marL="285750" indent="-285750">
                        <a:buFont typeface="Wingdings" panose="05000000000000000000" pitchFamily="2" charset="2"/>
                        <a:buChar char="§"/>
                      </a:pPr>
                      <a:r>
                        <a:rPr lang="fr-FR" sz="1000" dirty="0">
                          <a:latin typeface="Arial Narrow" panose="020B0606020202030204" pitchFamily="34" charset="0"/>
                        </a:rPr>
                        <a:t>Évaluation sommative « certificative » : dresser un bilan des connaissances et des compétences d’un apprenant (elle est associée à une note en chiffres ou en lettres).</a:t>
                      </a:r>
                    </a:p>
                  </a:txBody>
                  <a:tcPr/>
                </a:tc>
                <a:tc hMerge="1">
                  <a:txBody>
                    <a:bodyPr/>
                    <a:lstStyle/>
                    <a:p>
                      <a:pPr marL="285750" indent="-285750">
                        <a:buFont typeface="Wingdings" panose="05000000000000000000" pitchFamily="2" charset="2"/>
                        <a:buChar char="§"/>
                      </a:pPr>
                      <a:endParaRPr lang="fr-FR" sz="1000" dirty="0">
                        <a:latin typeface="Arial Narrow" panose="020B0606020202030204" pitchFamily="34" charset="0"/>
                      </a:endParaRPr>
                    </a:p>
                  </a:txBody>
                  <a:tcPr/>
                </a:tc>
                <a:extLst>
                  <a:ext uri="{0D108BD9-81ED-4DB2-BD59-A6C34878D82A}">
                    <a16:rowId xmlns:a16="http://schemas.microsoft.com/office/drawing/2014/main" val="3945176460"/>
                  </a:ext>
                </a:extLst>
              </a:tr>
              <a:tr h="370840">
                <a:tc>
                  <a:txBody>
                    <a:bodyPr/>
                    <a:lstStyle/>
                    <a:p>
                      <a:endParaRPr lang="fr-FR" sz="1400" dirty="0"/>
                    </a:p>
                  </a:txBody>
                  <a:tcPr/>
                </a:tc>
                <a:tc gridSpan="2">
                  <a:txBody>
                    <a:bodyPr/>
                    <a:lstStyle/>
                    <a:p>
                      <a:r>
                        <a:rPr lang="fr-FR" sz="1100" kern="1200" dirty="0">
                          <a:solidFill>
                            <a:schemeClr val="dk1"/>
                          </a:solidFill>
                          <a:latin typeface="+mn-lt"/>
                          <a:ea typeface="+mn-ea"/>
                          <a:cs typeface="+mn-cs"/>
                        </a:rPr>
                        <a:t>ANNEXES</a:t>
                      </a:r>
                    </a:p>
                    <a:p>
                      <a:pPr marL="285750" indent="-285750" algn="l" defTabSz="914400" rtl="0" eaLnBrk="1" latinLnBrk="0" hangingPunct="1">
                        <a:buFont typeface="Wingdings" panose="05000000000000000000" pitchFamily="2" charset="2"/>
                        <a:buChar char="§"/>
                      </a:pPr>
                      <a:r>
                        <a:rPr lang="fr-FR" sz="1000" kern="1200" dirty="0">
                          <a:solidFill>
                            <a:schemeClr val="dk1"/>
                          </a:solidFill>
                          <a:latin typeface="Arial Narrow" panose="020B0606020202030204" pitchFamily="34" charset="0"/>
                          <a:ea typeface="+mn-ea"/>
                          <a:cs typeface="+mn-cs"/>
                        </a:rPr>
                        <a:t>Des exercices corrigés, des transcriptions, des dessins...</a:t>
                      </a:r>
                    </a:p>
                  </a:txBody>
                  <a:tcPr/>
                </a:tc>
                <a:tc hMerge="1">
                  <a:txBody>
                    <a:bodyPr/>
                    <a:lstStyle/>
                    <a:p>
                      <a:pPr marL="285750" indent="-285750" algn="l" defTabSz="914400" rtl="0" eaLnBrk="1" latinLnBrk="0" hangingPunct="1">
                        <a:buFont typeface="Wingdings" panose="05000000000000000000" pitchFamily="2" charset="2"/>
                        <a:buChar char="§"/>
                      </a:pPr>
                      <a:endParaRPr lang="fr-FR" sz="1000" kern="120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1334284922"/>
                  </a:ext>
                </a:extLst>
              </a:tr>
            </a:tbl>
          </a:graphicData>
        </a:graphic>
      </p:graphicFrame>
      <p:sp>
        <p:nvSpPr>
          <p:cNvPr id="6" name="ZoneTexte 5">
            <a:extLst>
              <a:ext uri="{FF2B5EF4-FFF2-40B4-BE49-F238E27FC236}">
                <a16:creationId xmlns:a16="http://schemas.microsoft.com/office/drawing/2014/main" id="{5F28E546-338A-4164-ABE3-363E7C0E8530}"/>
              </a:ext>
            </a:extLst>
          </p:cNvPr>
          <p:cNvSpPr txBox="1"/>
          <p:nvPr/>
        </p:nvSpPr>
        <p:spPr>
          <a:xfrm>
            <a:off x="7606580" y="6657945"/>
            <a:ext cx="3888432" cy="200055"/>
          </a:xfrm>
          <a:prstGeom prst="rect">
            <a:avLst/>
          </a:prstGeom>
          <a:noFill/>
        </p:spPr>
        <p:txBody>
          <a:bodyPr wrap="square">
            <a:spAutoFit/>
          </a:bodyPr>
          <a:lstStyle/>
          <a:p>
            <a:r>
              <a:rPr lang="fr-FR" sz="700" dirty="0"/>
              <a:t>Source : https://drive.google.com/drive/folders/1EQUGEXWRuguY5iu8dd3FZIEriHM0DKud</a:t>
            </a:r>
          </a:p>
        </p:txBody>
      </p:sp>
    </p:spTree>
    <p:extLst>
      <p:ext uri="{BB962C8B-B14F-4D97-AF65-F5344CB8AC3E}">
        <p14:creationId xmlns:p14="http://schemas.microsoft.com/office/powerpoint/2010/main" val="23203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E5A05-8DD5-41C9-AF90-39F6315C1135}"/>
              </a:ext>
            </a:extLst>
          </p:cNvPr>
          <p:cNvSpPr>
            <a:spLocks noGrp="1"/>
          </p:cNvSpPr>
          <p:nvPr>
            <p:ph type="title"/>
          </p:nvPr>
        </p:nvSpPr>
        <p:spPr/>
        <p:txBody>
          <a:bodyPr/>
          <a:lstStyle/>
          <a:p>
            <a:r>
              <a:rPr lang="fr-FR" dirty="0"/>
              <a:t>Exemple concret d’une classe inversée</a:t>
            </a:r>
          </a:p>
        </p:txBody>
      </p:sp>
      <p:graphicFrame>
        <p:nvGraphicFramePr>
          <p:cNvPr id="11" name="Diagramme 10">
            <a:extLst>
              <a:ext uri="{FF2B5EF4-FFF2-40B4-BE49-F238E27FC236}">
                <a16:creationId xmlns:a16="http://schemas.microsoft.com/office/drawing/2014/main" id="{AA062EE1-21C2-498A-B504-9C1502B27D58}"/>
              </a:ext>
            </a:extLst>
          </p:cNvPr>
          <p:cNvGraphicFramePr/>
          <p:nvPr>
            <p:extLst>
              <p:ext uri="{D42A27DB-BD31-4B8C-83A1-F6EECF244321}">
                <p14:modId xmlns:p14="http://schemas.microsoft.com/office/powerpoint/2010/main" val="355637830"/>
              </p:ext>
            </p:extLst>
          </p:nvPr>
        </p:nvGraphicFramePr>
        <p:xfrm>
          <a:off x="1557908" y="1196752"/>
          <a:ext cx="8779466"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1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01167-F008-41A9-943F-B6199BA91593}"/>
              </a:ext>
            </a:extLst>
          </p:cNvPr>
          <p:cNvSpPr>
            <a:spLocks noGrp="1"/>
          </p:cNvSpPr>
          <p:nvPr>
            <p:ph type="title"/>
          </p:nvPr>
        </p:nvSpPr>
        <p:spPr/>
        <p:txBody>
          <a:bodyPr/>
          <a:lstStyle/>
          <a:p>
            <a:r>
              <a:rPr lang="fr-FR" dirty="0"/>
              <a:t>Structurer les 3 temps d’une classe inversée</a:t>
            </a:r>
          </a:p>
        </p:txBody>
      </p:sp>
      <p:sp>
        <p:nvSpPr>
          <p:cNvPr id="3" name="Espace réservé du contenu 2">
            <a:extLst>
              <a:ext uri="{FF2B5EF4-FFF2-40B4-BE49-F238E27FC236}">
                <a16:creationId xmlns:a16="http://schemas.microsoft.com/office/drawing/2014/main" id="{FE283C0F-5673-43B6-BE5F-599473FFB58E}"/>
              </a:ext>
            </a:extLst>
          </p:cNvPr>
          <p:cNvSpPr>
            <a:spLocks noGrp="1"/>
          </p:cNvSpPr>
          <p:nvPr>
            <p:ph idx="1"/>
          </p:nvPr>
        </p:nvSpPr>
        <p:spPr>
          <a:xfrm>
            <a:off x="117748" y="1988840"/>
            <a:ext cx="563691" cy="1310640"/>
          </a:xfrm>
        </p:spPr>
        <p:style>
          <a:lnRef idx="1">
            <a:schemeClr val="dk1"/>
          </a:lnRef>
          <a:fillRef idx="3">
            <a:schemeClr val="dk1"/>
          </a:fillRef>
          <a:effectRef idx="2">
            <a:schemeClr val="dk1"/>
          </a:effectRef>
          <a:fontRef idx="minor">
            <a:schemeClr val="lt1"/>
          </a:fontRef>
        </p:style>
        <p:txBody>
          <a:bodyPr vert="vert270" lIns="91440" tIns="45720" rIns="91440" bIns="45720" rtlCol="0">
            <a:noAutofit/>
          </a:bodyPr>
          <a:lstStyle/>
          <a:p>
            <a:pPr marL="45720" indent="0" algn="ctr">
              <a:spcBef>
                <a:spcPts val="600"/>
              </a:spcBef>
              <a:buNone/>
            </a:pPr>
            <a:r>
              <a:rPr lang="fr-FR" sz="1000" b="1" dirty="0">
                <a:solidFill>
                  <a:schemeClr val="bg1"/>
                </a:solidFill>
              </a:rPr>
              <a:t>AVANT </a:t>
            </a:r>
          </a:p>
          <a:p>
            <a:pPr marL="45720" indent="0" algn="ctr">
              <a:spcBef>
                <a:spcPts val="600"/>
              </a:spcBef>
              <a:buNone/>
            </a:pPr>
            <a:r>
              <a:rPr lang="vi-VN" sz="1000" b="1" dirty="0">
                <a:solidFill>
                  <a:srgbClr val="FFFF00"/>
                </a:solidFill>
              </a:rPr>
              <a:t>TRƯỚC</a:t>
            </a:r>
            <a:endParaRPr lang="fr-FR" sz="1000" b="1" dirty="0">
              <a:solidFill>
                <a:srgbClr val="FFFF00"/>
              </a:solidFill>
            </a:endParaRPr>
          </a:p>
        </p:txBody>
      </p:sp>
      <p:graphicFrame>
        <p:nvGraphicFramePr>
          <p:cNvPr id="5" name="Tableau 4">
            <a:extLst>
              <a:ext uri="{FF2B5EF4-FFF2-40B4-BE49-F238E27FC236}">
                <a16:creationId xmlns:a16="http://schemas.microsoft.com/office/drawing/2014/main" id="{EE33AF24-ABB5-44F6-8252-814F59A1BDC1}"/>
              </a:ext>
            </a:extLst>
          </p:cNvPr>
          <p:cNvGraphicFramePr>
            <a:graphicFrameLocks noGrp="1"/>
          </p:cNvGraphicFramePr>
          <p:nvPr>
            <p:extLst>
              <p:ext uri="{D42A27DB-BD31-4B8C-83A1-F6EECF244321}">
                <p14:modId xmlns:p14="http://schemas.microsoft.com/office/powerpoint/2010/main" val="2377836773"/>
              </p:ext>
            </p:extLst>
          </p:nvPr>
        </p:nvGraphicFramePr>
        <p:xfrm>
          <a:off x="837828" y="1988840"/>
          <a:ext cx="10369424" cy="1310640"/>
        </p:xfrm>
        <a:graphic>
          <a:graphicData uri="http://schemas.openxmlformats.org/drawingml/2006/table">
            <a:tbl>
              <a:tblPr firstRow="1" firstCol="1" bandRow="1"/>
              <a:tblGrid>
                <a:gridCol w="1872208">
                  <a:extLst>
                    <a:ext uri="{9D8B030D-6E8A-4147-A177-3AD203B41FA5}">
                      <a16:colId xmlns:a16="http://schemas.microsoft.com/office/drawing/2014/main" val="2511875714"/>
                    </a:ext>
                  </a:extLst>
                </a:gridCol>
                <a:gridCol w="1656184">
                  <a:extLst>
                    <a:ext uri="{9D8B030D-6E8A-4147-A177-3AD203B41FA5}">
                      <a16:colId xmlns:a16="http://schemas.microsoft.com/office/drawing/2014/main" val="2127499920"/>
                    </a:ext>
                  </a:extLst>
                </a:gridCol>
                <a:gridCol w="2160240">
                  <a:extLst>
                    <a:ext uri="{9D8B030D-6E8A-4147-A177-3AD203B41FA5}">
                      <a16:colId xmlns:a16="http://schemas.microsoft.com/office/drawing/2014/main" val="2590241549"/>
                    </a:ext>
                  </a:extLst>
                </a:gridCol>
                <a:gridCol w="1728192">
                  <a:extLst>
                    <a:ext uri="{9D8B030D-6E8A-4147-A177-3AD203B41FA5}">
                      <a16:colId xmlns:a16="http://schemas.microsoft.com/office/drawing/2014/main" val="1514461829"/>
                    </a:ext>
                  </a:extLst>
                </a:gridCol>
                <a:gridCol w="1656184">
                  <a:extLst>
                    <a:ext uri="{9D8B030D-6E8A-4147-A177-3AD203B41FA5}">
                      <a16:colId xmlns:a16="http://schemas.microsoft.com/office/drawing/2014/main" val="3969890600"/>
                    </a:ext>
                  </a:extLst>
                </a:gridCol>
                <a:gridCol w="1296416">
                  <a:extLst>
                    <a:ext uri="{9D8B030D-6E8A-4147-A177-3AD203B41FA5}">
                      <a16:colId xmlns:a16="http://schemas.microsoft.com/office/drawing/2014/main" val="3998601529"/>
                    </a:ext>
                  </a:extLst>
                </a:gridCol>
              </a:tblGrid>
              <a:tr h="218430">
                <a:tc rowSpan="2">
                  <a:txBody>
                    <a:bodyPr/>
                    <a:lstStyle/>
                    <a:p>
                      <a:r>
                        <a:rPr lang="fr-CA" sz="1200" b="1" dirty="0">
                          <a:effectLst/>
                          <a:latin typeface="Calibri" panose="020F0502020204030204" pitchFamily="34" charset="0"/>
                          <a:ea typeface="Times New Roman" panose="02020603050405020304" pitchFamily="18" charset="0"/>
                          <a:cs typeface="Times New Roman" panose="02020603050405020304" pitchFamily="18" charset="0"/>
                        </a:rPr>
                        <a:t>Durée / </a:t>
                      </a:r>
                      <a:r>
                        <a:rPr lang="vi-VN"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Thời lượng</a:t>
                      </a:r>
                      <a:endParaRPr lang="fr-F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Contenus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Nội</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dung</a:t>
                      </a:r>
                      <a:endPar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gridSpan="2">
                  <a:txBody>
                    <a:bodyPr/>
                    <a:lstStyle/>
                    <a:p>
                      <a:pPr algn="ct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d’enseignement-apprentissage</a:t>
                      </a:r>
                    </a:p>
                    <a:p>
                      <a:pPr algn="ct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Hoạt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động</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dạy</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học</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hMerge="1">
                  <a:txBody>
                    <a:bodyPr/>
                    <a:lstStyle/>
                    <a:p>
                      <a:endParaRPr lang="fr-FR"/>
                    </a:p>
                  </a:txBody>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d’évaluation </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Hoạt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động</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đánh</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Matériel requis</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Vật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liệu</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thiết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yếu</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069030351"/>
                  </a:ext>
                </a:extLst>
              </a:tr>
              <a:tr h="179225">
                <a:tc vMerge="1">
                  <a:txBody>
                    <a:bodyPr/>
                    <a:lstStyle/>
                    <a:p>
                      <a:endParaRPr lang="fr-FR"/>
                    </a:p>
                  </a:txBody>
                  <a:tcPr/>
                </a:tc>
                <a:tc vMerge="1">
                  <a:txBody>
                    <a:bodyPr/>
                    <a:lstStyle/>
                    <a:p>
                      <a:endParaRPr lang="fr-FR"/>
                    </a:p>
                  </a:txBody>
                  <a:tcPr/>
                </a:tc>
                <a:tc>
                  <a:txBody>
                    <a:bodyPr/>
                    <a:lstStyle/>
                    <a:p>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Enseignant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Étudiants / </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Sinh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80045661"/>
                  </a:ext>
                </a:extLst>
              </a:tr>
              <a:tr h="408732">
                <a:tc>
                  <a:txBody>
                    <a:bodyPr/>
                    <a:lstStyle/>
                    <a:p>
                      <a:pPr marL="228600">
                        <a:lnSpc>
                          <a:spcPct val="107000"/>
                        </a:lnSpc>
                        <a:spcAft>
                          <a:spcPts val="800"/>
                        </a:spcAft>
                      </a:pPr>
                      <a:r>
                        <a:rPr lang="fr-CA"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indent="0">
                        <a:buFont typeface="Franklin Gothic Book" panose="020B0503020102020204" pitchFamily="34" charset="0"/>
                        <a:buNone/>
                      </a:pP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l’enseignant doit réaliser AVANT la séance)</a:t>
                      </a:r>
                    </a:p>
                    <a:p>
                      <a:endPar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vi-VN"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biết giáo viên phải làm gì TRƯỚC buổi học)</a:t>
                      </a:r>
                      <a:endParaRPr lang="fr-FR" sz="1000" dirty="0">
                        <a:solidFill>
                          <a:schemeClr val="accent5">
                            <a:lumMod val="75000"/>
                          </a:schemeClr>
                        </a:solidFill>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fr-CA" sz="10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l’étudiant doit réaliser AVANT la séance)</a:t>
                      </a:r>
                    </a:p>
                    <a:p>
                      <a:endParaRPr lang="fr-CA" sz="10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vi-VN"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biết học sinh phải làm gì TRƯỚC buổi học)</a:t>
                      </a:r>
                      <a:endPar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308519587"/>
                  </a:ext>
                </a:extLst>
              </a:tr>
            </a:tbl>
          </a:graphicData>
        </a:graphic>
      </p:graphicFrame>
      <p:graphicFrame>
        <p:nvGraphicFramePr>
          <p:cNvPr id="6" name="Tableau 5">
            <a:extLst>
              <a:ext uri="{FF2B5EF4-FFF2-40B4-BE49-F238E27FC236}">
                <a16:creationId xmlns:a16="http://schemas.microsoft.com/office/drawing/2014/main" id="{68A462A9-C3B9-430B-B0A2-F796A39D348C}"/>
              </a:ext>
            </a:extLst>
          </p:cNvPr>
          <p:cNvGraphicFramePr>
            <a:graphicFrameLocks noGrp="1"/>
          </p:cNvGraphicFramePr>
          <p:nvPr>
            <p:extLst>
              <p:ext uri="{D42A27DB-BD31-4B8C-83A1-F6EECF244321}">
                <p14:modId xmlns:p14="http://schemas.microsoft.com/office/powerpoint/2010/main" val="1576686316"/>
              </p:ext>
            </p:extLst>
          </p:nvPr>
        </p:nvGraphicFramePr>
        <p:xfrm>
          <a:off x="825728" y="3499718"/>
          <a:ext cx="10369425" cy="1297434"/>
        </p:xfrm>
        <a:graphic>
          <a:graphicData uri="http://schemas.openxmlformats.org/drawingml/2006/table">
            <a:tbl>
              <a:tblPr firstRow="1" firstCol="1" bandRow="1"/>
              <a:tblGrid>
                <a:gridCol w="1884308">
                  <a:extLst>
                    <a:ext uri="{9D8B030D-6E8A-4147-A177-3AD203B41FA5}">
                      <a16:colId xmlns:a16="http://schemas.microsoft.com/office/drawing/2014/main" val="3273202842"/>
                    </a:ext>
                  </a:extLst>
                </a:gridCol>
                <a:gridCol w="1656184">
                  <a:extLst>
                    <a:ext uri="{9D8B030D-6E8A-4147-A177-3AD203B41FA5}">
                      <a16:colId xmlns:a16="http://schemas.microsoft.com/office/drawing/2014/main" val="1833945091"/>
                    </a:ext>
                  </a:extLst>
                </a:gridCol>
                <a:gridCol w="2160240">
                  <a:extLst>
                    <a:ext uri="{9D8B030D-6E8A-4147-A177-3AD203B41FA5}">
                      <a16:colId xmlns:a16="http://schemas.microsoft.com/office/drawing/2014/main" val="1523871960"/>
                    </a:ext>
                  </a:extLst>
                </a:gridCol>
                <a:gridCol w="1728192">
                  <a:extLst>
                    <a:ext uri="{9D8B030D-6E8A-4147-A177-3AD203B41FA5}">
                      <a16:colId xmlns:a16="http://schemas.microsoft.com/office/drawing/2014/main" val="1957570264"/>
                    </a:ext>
                  </a:extLst>
                </a:gridCol>
                <a:gridCol w="1656184">
                  <a:extLst>
                    <a:ext uri="{9D8B030D-6E8A-4147-A177-3AD203B41FA5}">
                      <a16:colId xmlns:a16="http://schemas.microsoft.com/office/drawing/2014/main" val="3165762924"/>
                    </a:ext>
                  </a:extLst>
                </a:gridCol>
                <a:gridCol w="1284317">
                  <a:extLst>
                    <a:ext uri="{9D8B030D-6E8A-4147-A177-3AD203B41FA5}">
                      <a16:colId xmlns:a16="http://schemas.microsoft.com/office/drawing/2014/main" val="272859915"/>
                    </a:ext>
                  </a:extLst>
                </a:gridCol>
              </a:tblGrid>
              <a:tr h="218430">
                <a:tc rowSpan="2">
                  <a:txBody>
                    <a:bodyPr/>
                    <a:lstStyle/>
                    <a:p>
                      <a:r>
                        <a:rPr lang="fr-CA" sz="1200" b="1" dirty="0">
                          <a:effectLst/>
                          <a:latin typeface="Calibri" panose="020F0502020204030204" pitchFamily="34" charset="0"/>
                          <a:ea typeface="Times New Roman" panose="02020603050405020304" pitchFamily="18" charset="0"/>
                          <a:cs typeface="Times New Roman" panose="02020603050405020304" pitchFamily="18" charset="0"/>
                        </a:rPr>
                        <a:t>Durée / </a:t>
                      </a:r>
                      <a:r>
                        <a:rPr lang="vi-VN"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Thời lượng</a:t>
                      </a:r>
                      <a:endParaRPr lang="fr-F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Contenus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Nội</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dung</a:t>
                      </a:r>
                      <a:endParaRPr lang="fr-FR" sz="1200" dirty="0">
                        <a:solidFill>
                          <a:srgbClr val="C00000"/>
                        </a:solidFill>
                        <a:effectLst/>
                        <a:latin typeface="Times New Roman" panose="02020603050405020304" pitchFamily="18" charset="0"/>
                        <a:ea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gridSpan="2">
                  <a:txBody>
                    <a:bodyPr/>
                    <a:lstStyle/>
                    <a:p>
                      <a:pPr algn="ct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d’enseignement-apprentissage</a:t>
                      </a:r>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hMerge="1">
                  <a:txBody>
                    <a:bodyPr/>
                    <a:lstStyle/>
                    <a:p>
                      <a:endParaRPr lang="fr-FR"/>
                    </a:p>
                  </a:txBody>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d’évaluation </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Hoạt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động</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đánh</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Matériel requis</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Vật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liệu</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thiết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yếu</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834208412"/>
                  </a:ext>
                </a:extLst>
              </a:tr>
              <a:tr h="179225">
                <a:tc vMerge="1">
                  <a:txBody>
                    <a:bodyPr/>
                    <a:lstStyle/>
                    <a:p>
                      <a:endParaRPr lang="fr-FR"/>
                    </a:p>
                  </a:txBody>
                  <a:tcPr/>
                </a:tc>
                <a:tc vMerge="1">
                  <a:txBody>
                    <a:bodyPr/>
                    <a:lstStyle/>
                    <a:p>
                      <a:endParaRPr lang="fr-FR"/>
                    </a:p>
                  </a:txBody>
                  <a:tcPr/>
                </a:tc>
                <a:tc>
                  <a:txBody>
                    <a:bodyPr/>
                    <a:lstStyle/>
                    <a:p>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Enseignant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Étudiants / </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Sinh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937062499"/>
                  </a:ext>
                </a:extLst>
              </a:tr>
              <a:tr h="896124">
                <a:tc>
                  <a:txBody>
                    <a:bodyPr/>
                    <a:lstStyle/>
                    <a:p>
                      <a:pPr marL="228600">
                        <a:lnSpc>
                          <a:spcPct val="107000"/>
                        </a:lnSpc>
                        <a:spcAft>
                          <a:spcPts val="800"/>
                        </a:spcAft>
                      </a:pPr>
                      <a:r>
                        <a:rPr lang="fr-CA"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CA" sz="1000" dirty="0">
                        <a:effectLst/>
                        <a:latin typeface="Calibri" panose="020F0502020204030204" pitchFamily="34" charset="0"/>
                        <a:cs typeface="Times New Roman" panose="02020603050405020304" pitchFamily="18" charset="0"/>
                      </a:endParaRP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l’enseignant fait PENDANT la séance)</a:t>
                      </a:r>
                    </a:p>
                    <a:p>
                      <a:endPar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biết</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TRONG</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buổi</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000" dirty="0">
                        <a:solidFill>
                          <a:schemeClr val="accent5">
                            <a:lumMod val="75000"/>
                          </a:schemeClr>
                        </a:solidFill>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l’étudiant fait PENDANT la séance)</a:t>
                      </a:r>
                    </a:p>
                    <a:p>
                      <a:endPar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biết</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sinh</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TRONG</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buổi</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000" dirty="0">
                        <a:solidFill>
                          <a:schemeClr val="accent5">
                            <a:lumMod val="75000"/>
                          </a:schemeClr>
                        </a:solidFill>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41252392"/>
                  </a:ext>
                </a:extLst>
              </a:tr>
            </a:tbl>
          </a:graphicData>
        </a:graphic>
      </p:graphicFrame>
      <p:graphicFrame>
        <p:nvGraphicFramePr>
          <p:cNvPr id="7" name="Tableau 6">
            <a:extLst>
              <a:ext uri="{FF2B5EF4-FFF2-40B4-BE49-F238E27FC236}">
                <a16:creationId xmlns:a16="http://schemas.microsoft.com/office/drawing/2014/main" id="{0AFC36CE-3780-430E-9391-18775B4BC489}"/>
              </a:ext>
            </a:extLst>
          </p:cNvPr>
          <p:cNvGraphicFramePr>
            <a:graphicFrameLocks noGrp="1"/>
          </p:cNvGraphicFramePr>
          <p:nvPr>
            <p:extLst>
              <p:ext uri="{D42A27DB-BD31-4B8C-83A1-F6EECF244321}">
                <p14:modId xmlns:p14="http://schemas.microsoft.com/office/powerpoint/2010/main" val="296511491"/>
              </p:ext>
            </p:extLst>
          </p:nvPr>
        </p:nvGraphicFramePr>
        <p:xfrm>
          <a:off x="837828" y="5065618"/>
          <a:ext cx="10372310" cy="1127760"/>
        </p:xfrm>
        <a:graphic>
          <a:graphicData uri="http://schemas.openxmlformats.org/drawingml/2006/table">
            <a:tbl>
              <a:tblPr firstRow="1" firstCol="1" bandRow="1"/>
              <a:tblGrid>
                <a:gridCol w="1872208">
                  <a:extLst>
                    <a:ext uri="{9D8B030D-6E8A-4147-A177-3AD203B41FA5}">
                      <a16:colId xmlns:a16="http://schemas.microsoft.com/office/drawing/2014/main" val="3948285982"/>
                    </a:ext>
                  </a:extLst>
                </a:gridCol>
                <a:gridCol w="1656184">
                  <a:extLst>
                    <a:ext uri="{9D8B030D-6E8A-4147-A177-3AD203B41FA5}">
                      <a16:colId xmlns:a16="http://schemas.microsoft.com/office/drawing/2014/main" val="3307698301"/>
                    </a:ext>
                  </a:extLst>
                </a:gridCol>
                <a:gridCol w="2232248">
                  <a:extLst>
                    <a:ext uri="{9D8B030D-6E8A-4147-A177-3AD203B41FA5}">
                      <a16:colId xmlns:a16="http://schemas.microsoft.com/office/drawing/2014/main" val="1805121149"/>
                    </a:ext>
                  </a:extLst>
                </a:gridCol>
                <a:gridCol w="1656184">
                  <a:extLst>
                    <a:ext uri="{9D8B030D-6E8A-4147-A177-3AD203B41FA5}">
                      <a16:colId xmlns:a16="http://schemas.microsoft.com/office/drawing/2014/main" val="273967663"/>
                    </a:ext>
                  </a:extLst>
                </a:gridCol>
                <a:gridCol w="1656184">
                  <a:extLst>
                    <a:ext uri="{9D8B030D-6E8A-4147-A177-3AD203B41FA5}">
                      <a16:colId xmlns:a16="http://schemas.microsoft.com/office/drawing/2014/main" val="3356494302"/>
                    </a:ext>
                  </a:extLst>
                </a:gridCol>
                <a:gridCol w="1299302">
                  <a:extLst>
                    <a:ext uri="{9D8B030D-6E8A-4147-A177-3AD203B41FA5}">
                      <a16:colId xmlns:a16="http://schemas.microsoft.com/office/drawing/2014/main" val="791022889"/>
                    </a:ext>
                  </a:extLst>
                </a:gridCol>
              </a:tblGrid>
              <a:tr h="137778">
                <a:tc rowSpan="2">
                  <a:txBody>
                    <a:bodyPr/>
                    <a:lstStyle/>
                    <a:p>
                      <a:r>
                        <a:rPr lang="fr-CA" sz="1200" b="1" dirty="0">
                          <a:effectLst/>
                          <a:latin typeface="Calibri" panose="020F0502020204030204" pitchFamily="34" charset="0"/>
                          <a:ea typeface="Times New Roman" panose="02020603050405020304" pitchFamily="18" charset="0"/>
                          <a:cs typeface="Times New Roman" panose="02020603050405020304" pitchFamily="18" charset="0"/>
                        </a:rPr>
                        <a:t>Durée / </a:t>
                      </a:r>
                      <a:r>
                        <a:rPr lang="vi-VN"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Thời lượng</a:t>
                      </a:r>
                      <a:endParaRPr lang="fr-F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Contenus /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Nội</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dung</a:t>
                      </a:r>
                      <a:endParaRPr lang="fr-FR" sz="1200" dirty="0">
                        <a:solidFill>
                          <a:srgbClr val="C00000"/>
                        </a:solidFill>
                        <a:effectLst/>
                        <a:latin typeface="Times New Roman" panose="02020603050405020304" pitchFamily="18" charset="0"/>
                        <a:ea typeface="Times New Roman" panose="02020603050405020304" pitchFamily="18" charset="0"/>
                      </a:endParaRPr>
                    </a:p>
                    <a:p>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tc gridSpan="2">
                  <a:txBody>
                    <a:bodyPr/>
                    <a:lstStyle/>
                    <a:p>
                      <a:pPr algn="ct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d’enseignement-apprentissage</a:t>
                      </a:r>
                      <a:endParaRPr lang="fr-FR" sz="1200" dirty="0">
                        <a:effectLst/>
                        <a:latin typeface="Times New Roman" panose="02020603050405020304" pitchFamily="18" charset="0"/>
                        <a:ea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tc hMerge="1">
                  <a:txBody>
                    <a:bodyPr/>
                    <a:lstStyle/>
                    <a:p>
                      <a:endParaRPr lang="fr-FR"/>
                    </a:p>
                  </a:txBody>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Activités d’évaluation </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Hoạt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động</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đánh</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tc rowSpan="2">
                  <a:txBody>
                    <a:bodyPr/>
                    <a:lstStyle/>
                    <a:p>
                      <a:r>
                        <a:rPr lang="fr-C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Matériel requis</a:t>
                      </a:r>
                    </a:p>
                    <a:p>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Vật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liệu</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thiết</a:t>
                      </a:r>
                      <a:r>
                        <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kern="1200"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yếu</a:t>
                      </a:r>
                      <a:endParaRPr lang="fr-FR"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7209" marR="67209" marT="0" marB="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34276066"/>
                  </a:ext>
                </a:extLst>
              </a:tr>
              <a:tr h="115355">
                <a:tc vMerge="1">
                  <a:txBody>
                    <a:bodyPr/>
                    <a:lstStyle/>
                    <a:p>
                      <a:endParaRPr lang="fr-FR"/>
                    </a:p>
                  </a:txBody>
                  <a:tcPr/>
                </a:tc>
                <a:tc vMerge="1">
                  <a:txBody>
                    <a:bodyPr/>
                    <a:lstStyle/>
                    <a:p>
                      <a:endParaRPr lang="fr-FR"/>
                    </a:p>
                  </a:txBody>
                  <a:tcPr/>
                </a:tc>
                <a:tc>
                  <a:txBody>
                    <a:bodyPr/>
                    <a:lstStyle/>
                    <a:p>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Enseignant </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Étudiants / </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Sinh </a:t>
                      </a:r>
                      <a:r>
                        <a:rPr lang="fr-CA" sz="12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solidFill>
                          <a:srgbClr val="C00000"/>
                        </a:solidFill>
                        <a:effectLst/>
                        <a:latin typeface="Times New Roman" panose="02020603050405020304" pitchFamily="18" charset="0"/>
                        <a:ea typeface="Times New Roman" panose="02020603050405020304" pitchFamily="18" charset="0"/>
                      </a:endParaRPr>
                    </a:p>
                  </a:txBody>
                  <a:tcPr marL="67209" marR="67209" marT="0"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85000"/>
                      </a:schemeClr>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089997462"/>
                  </a:ext>
                </a:extLst>
              </a:tr>
              <a:tr h="565245">
                <a:tc>
                  <a:txBody>
                    <a:bodyPr/>
                    <a:lstStyle/>
                    <a:p>
                      <a:pPr marL="228600">
                        <a:lnSpc>
                          <a:spcPct val="107000"/>
                        </a:lnSpc>
                        <a:spcAft>
                          <a:spcPts val="800"/>
                        </a:spcAft>
                      </a:pPr>
                      <a:r>
                        <a:rPr lang="fr-CA"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marL="0" indent="0">
                        <a:buFont typeface="Franklin Gothic Book" panose="020B0503020102020204" pitchFamily="34" charset="0"/>
                        <a:buNone/>
                      </a:pP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CA" sz="1000" dirty="0">
                        <a:effectLst/>
                        <a:latin typeface="Calibri" panose="020F0502020204030204" pitchFamily="34" charset="0"/>
                        <a:cs typeface="Times New Roman" panose="02020603050405020304" pitchFamily="18" charset="0"/>
                      </a:endParaRP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l’enseignant fait APRÈS la séance)</a:t>
                      </a:r>
                    </a:p>
                    <a:p>
                      <a:endParaRPr lang="fr-CA" sz="10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biết</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giáo</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viên</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SAU</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buổi</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CA" sz="1000" i="1"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CA" sz="1000" i="1"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000" dirty="0">
                        <a:solidFill>
                          <a:schemeClr val="accent5">
                            <a:lumMod val="75000"/>
                          </a:schemeClr>
                        </a:solidFill>
                        <a:effectLst/>
                        <a:latin typeface="Times New Roman" panose="02020603050405020304" pitchFamily="18" charset="0"/>
                        <a:ea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(Indiquer ce que l’étudiant fait APRÈS la séance)</a:t>
                      </a:r>
                    </a:p>
                    <a:p>
                      <a:endParaRPr lang="fr-CA" sz="1000" i="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(Cho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biết</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sinh</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làm</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SAU</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buổi</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000" i="1" kern="1200" dirty="0" err="1">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học</a:t>
                      </a:r>
                      <a:r>
                        <a:rPr lang="fr-FR" sz="1000" i="1" kern="1200" dirty="0">
                          <a:solidFill>
                            <a:schemeClr val="accent5">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tc>
                  <a:txBody>
                    <a:bodyPr/>
                    <a:lstStyle/>
                    <a:p>
                      <a:r>
                        <a:rPr lang="fr-CA" sz="1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p>
                    <a:p>
                      <a:r>
                        <a:rPr lang="fr-CA" sz="1000" dirty="0">
                          <a:effectLst/>
                          <a:latin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ndParaRPr>
                    </a:p>
                  </a:txBody>
                  <a:tcPr marL="67209" marR="6720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522193313"/>
                  </a:ext>
                </a:extLst>
              </a:tr>
            </a:tbl>
          </a:graphicData>
        </a:graphic>
      </p:graphicFrame>
      <p:sp>
        <p:nvSpPr>
          <p:cNvPr id="8" name="Espace réservé du contenu 2">
            <a:extLst>
              <a:ext uri="{FF2B5EF4-FFF2-40B4-BE49-F238E27FC236}">
                <a16:creationId xmlns:a16="http://schemas.microsoft.com/office/drawing/2014/main" id="{D2055670-0A64-4EB0-9B5F-6C0BB98E1E83}"/>
              </a:ext>
            </a:extLst>
          </p:cNvPr>
          <p:cNvSpPr txBox="1">
            <a:spLocks/>
          </p:cNvSpPr>
          <p:nvPr/>
        </p:nvSpPr>
        <p:spPr>
          <a:xfrm>
            <a:off x="117746" y="3499718"/>
            <a:ext cx="563691" cy="1297434"/>
          </a:xfrm>
          <a:prstGeom prst="rect">
            <a:avLst/>
          </a:prstGeom>
        </p:spPr>
        <p:style>
          <a:lnRef idx="1">
            <a:schemeClr val="dk1"/>
          </a:lnRef>
          <a:fillRef idx="3">
            <a:schemeClr val="dk1"/>
          </a:fillRef>
          <a:effectRef idx="2">
            <a:schemeClr val="dk1"/>
          </a:effectRef>
          <a:fontRef idx="minor">
            <a:schemeClr val="lt1"/>
          </a:fontRef>
        </p:style>
        <p:txBody>
          <a:bodyPr vert="vert270"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Arial Narrow" panose="020B0606020202030204" pitchFamily="34" charset="0"/>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Arial Narrow" panose="020B0606020202030204" pitchFamily="34" charset="0"/>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Arial Narrow" panose="020B0606020202030204" pitchFamily="34" charset="0"/>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Arial Narrow" panose="020B0606020202030204" pitchFamily="34" charset="0"/>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ctr">
              <a:spcBef>
                <a:spcPts val="600"/>
              </a:spcBef>
              <a:buNone/>
            </a:pPr>
            <a:r>
              <a:rPr lang="fr-FR" sz="1000" b="1" dirty="0">
                <a:solidFill>
                  <a:schemeClr val="bg1"/>
                </a:solidFill>
              </a:rPr>
              <a:t>PENDANT</a:t>
            </a:r>
            <a:r>
              <a:rPr lang="fr-FR" sz="1000" b="1" dirty="0"/>
              <a:t> </a:t>
            </a:r>
          </a:p>
          <a:p>
            <a:pPr marL="45720" indent="0" algn="ctr">
              <a:spcBef>
                <a:spcPts val="600"/>
              </a:spcBef>
              <a:buNone/>
            </a:pPr>
            <a:r>
              <a:rPr lang="fr-FR" sz="1000" b="1" dirty="0" err="1">
                <a:solidFill>
                  <a:srgbClr val="FFFF00"/>
                </a:solidFill>
              </a:rPr>
              <a:t>SUỐT</a:t>
            </a:r>
            <a:r>
              <a:rPr lang="fr-FR" sz="1000" b="1" dirty="0">
                <a:solidFill>
                  <a:srgbClr val="FFFF00"/>
                </a:solidFill>
              </a:rPr>
              <a:t> </a:t>
            </a:r>
            <a:r>
              <a:rPr lang="fr-FR" sz="1000" b="1" dirty="0" err="1">
                <a:solidFill>
                  <a:srgbClr val="FFFF00"/>
                </a:solidFill>
              </a:rPr>
              <a:t>TRONG</a:t>
            </a:r>
            <a:endParaRPr lang="fr-FR" sz="1000" b="1" dirty="0">
              <a:solidFill>
                <a:srgbClr val="FFFF00"/>
              </a:solidFill>
            </a:endParaRPr>
          </a:p>
        </p:txBody>
      </p:sp>
      <p:sp>
        <p:nvSpPr>
          <p:cNvPr id="9" name="Espace réservé du contenu 2">
            <a:extLst>
              <a:ext uri="{FF2B5EF4-FFF2-40B4-BE49-F238E27FC236}">
                <a16:creationId xmlns:a16="http://schemas.microsoft.com/office/drawing/2014/main" id="{A663AD70-D8FE-40B7-BE5D-41EFBEC65403}"/>
              </a:ext>
            </a:extLst>
          </p:cNvPr>
          <p:cNvSpPr txBox="1">
            <a:spLocks/>
          </p:cNvSpPr>
          <p:nvPr/>
        </p:nvSpPr>
        <p:spPr>
          <a:xfrm>
            <a:off x="163919" y="5035342"/>
            <a:ext cx="563691" cy="1158036"/>
          </a:xfrm>
          <a:prstGeom prst="rect">
            <a:avLst/>
          </a:prstGeom>
        </p:spPr>
        <p:style>
          <a:lnRef idx="1">
            <a:schemeClr val="dk1"/>
          </a:lnRef>
          <a:fillRef idx="3">
            <a:schemeClr val="dk1"/>
          </a:fillRef>
          <a:effectRef idx="2">
            <a:schemeClr val="dk1"/>
          </a:effectRef>
          <a:fontRef idx="minor">
            <a:schemeClr val="lt1"/>
          </a:fontRef>
        </p:style>
        <p:txBody>
          <a:bodyPr vert="vert270" lIns="91440" tIns="45720" rIns="91440" bIns="45720" rtlCol="0">
            <a:noAutofit/>
          </a:bodyPr>
          <a:lstStyle>
            <a:defPPr rtl="0">
              <a:defRPr lang="fr-fr"/>
            </a:defPPr>
            <a:lvl1pPr marL="45720" indent="0" algn="ctr">
              <a:lnSpc>
                <a:spcPct val="90000"/>
              </a:lnSpc>
              <a:spcBef>
                <a:spcPts val="600"/>
              </a:spcBef>
              <a:buClr>
                <a:schemeClr val="tx1">
                  <a:lumMod val="65000"/>
                  <a:lumOff val="35000"/>
                </a:schemeClr>
              </a:buClr>
              <a:buSzPct val="80000"/>
              <a:buFont typeface="Wingdings" panose="05000000000000000000" pitchFamily="2" charset="2"/>
              <a:buNone/>
              <a:defRPr sz="1000" b="1">
                <a:solidFill>
                  <a:schemeClr val="bg1"/>
                </a:solidFill>
              </a:defRPr>
            </a:lvl1pPr>
            <a:lvl2pPr marL="594360" indent="-228600">
              <a:lnSpc>
                <a:spcPct val="90000"/>
              </a:lnSpc>
              <a:spcBef>
                <a:spcPts val="1000"/>
              </a:spcBef>
              <a:buClr>
                <a:schemeClr val="tx1">
                  <a:lumMod val="65000"/>
                  <a:lumOff val="35000"/>
                </a:schemeClr>
              </a:buClr>
              <a:buSzPct val="80000"/>
              <a:buFont typeface="Wingdings 3" panose="05040102010807070707" pitchFamily="18" charset="2"/>
              <a:buChar char=""/>
              <a:defRPr sz="1600" i="1">
                <a:solidFill>
                  <a:schemeClr val="tx1">
                    <a:lumMod val="65000"/>
                    <a:lumOff val="35000"/>
                  </a:schemeClr>
                </a:solidFill>
                <a:latin typeface="Arial Narrow" panose="020B0606020202030204" pitchFamily="34" charset="0"/>
              </a:defRPr>
            </a:lvl2pPr>
            <a:lvl3pPr marL="777240" indent="-182880">
              <a:lnSpc>
                <a:spcPct val="90000"/>
              </a:lnSpc>
              <a:spcBef>
                <a:spcPts val="600"/>
              </a:spcBef>
              <a:buClr>
                <a:schemeClr val="tx1">
                  <a:lumMod val="65000"/>
                  <a:lumOff val="35000"/>
                </a:schemeClr>
              </a:buClr>
              <a:buSzPct val="80000"/>
              <a:buFont typeface="Wingdings" panose="05000000000000000000" pitchFamily="2" charset="2"/>
              <a:buChar char="§"/>
              <a:defRPr sz="1200">
                <a:solidFill>
                  <a:schemeClr val="tx1">
                    <a:lumMod val="65000"/>
                    <a:lumOff val="35000"/>
                  </a:schemeClr>
                </a:solidFill>
                <a:latin typeface="Arial Narrow" panose="020B0606020202030204" pitchFamily="34" charset="0"/>
              </a:defRPr>
            </a:lvl3pPr>
            <a:lvl4pPr marL="960120" indent="-182880">
              <a:lnSpc>
                <a:spcPct val="90000"/>
              </a:lnSpc>
              <a:spcBef>
                <a:spcPts val="600"/>
              </a:spcBef>
              <a:buClr>
                <a:schemeClr val="tx1">
                  <a:lumMod val="65000"/>
                  <a:lumOff val="35000"/>
                </a:schemeClr>
              </a:buClr>
              <a:buSzPct val="80000"/>
              <a:buFont typeface="Arial" pitchFamily="34" charset="0"/>
              <a:buChar char="•"/>
              <a:defRPr sz="1100" i="1">
                <a:solidFill>
                  <a:schemeClr val="tx1">
                    <a:lumMod val="65000"/>
                    <a:lumOff val="35000"/>
                  </a:schemeClr>
                </a:solidFill>
                <a:latin typeface="Arial Narrow" panose="020B0606020202030204" pitchFamily="34" charset="0"/>
              </a:defRPr>
            </a:lvl4pPr>
            <a:lvl5pPr marL="1097280" indent="-137160">
              <a:lnSpc>
                <a:spcPct val="90000"/>
              </a:lnSpc>
              <a:spcBef>
                <a:spcPts val="600"/>
              </a:spcBef>
              <a:buClr>
                <a:schemeClr val="tx1">
                  <a:lumMod val="65000"/>
                  <a:lumOff val="35000"/>
                </a:schemeClr>
              </a:buClr>
              <a:buSzPct val="80000"/>
              <a:buFont typeface="Arial" pitchFamily="34" charset="0"/>
              <a:buChar char="•"/>
              <a:defRPr sz="1100" i="1">
                <a:solidFill>
                  <a:schemeClr val="tx1">
                    <a:lumMod val="65000"/>
                    <a:lumOff val="35000"/>
                  </a:schemeClr>
                </a:solidFill>
                <a:latin typeface="Arial Narrow" panose="020B0606020202030204" pitchFamily="34" charset="0"/>
              </a:defRPr>
            </a:lvl5pPr>
            <a:lvl6pPr marL="1234440" indent="-137160">
              <a:spcBef>
                <a:spcPts val="600"/>
              </a:spcBef>
              <a:buSzPct val="80000"/>
              <a:buFont typeface="Arial" pitchFamily="34" charset="0"/>
              <a:buChar char="•"/>
              <a:defRPr sz="1400">
                <a:solidFill>
                  <a:schemeClr val="tx1">
                    <a:lumMod val="65000"/>
                    <a:lumOff val="35000"/>
                  </a:schemeClr>
                </a:solidFill>
              </a:defRPr>
            </a:lvl6pPr>
            <a:lvl7pPr marL="1371600" indent="-137160">
              <a:spcBef>
                <a:spcPts val="600"/>
              </a:spcBef>
              <a:buSzPct val="80000"/>
              <a:buFont typeface="Arial" pitchFamily="34" charset="0"/>
              <a:buChar char="•"/>
              <a:defRPr sz="1400">
                <a:solidFill>
                  <a:schemeClr val="tx1">
                    <a:lumMod val="65000"/>
                    <a:lumOff val="35000"/>
                  </a:schemeClr>
                </a:solidFill>
              </a:defRPr>
            </a:lvl7pPr>
            <a:lvl8pPr marL="1508760" indent="-137160">
              <a:spcBef>
                <a:spcPts val="600"/>
              </a:spcBef>
              <a:buSzPct val="80000"/>
              <a:buFont typeface="Arial" pitchFamily="34" charset="0"/>
              <a:buChar char="•"/>
              <a:defRPr sz="1400">
                <a:solidFill>
                  <a:schemeClr val="tx1">
                    <a:lumMod val="65000"/>
                    <a:lumOff val="35000"/>
                  </a:schemeClr>
                </a:solidFill>
              </a:defRPr>
            </a:lvl8pPr>
            <a:lvl9pPr marL="1645920" indent="-137160">
              <a:spcBef>
                <a:spcPts val="600"/>
              </a:spcBef>
              <a:buSzPct val="80000"/>
              <a:buFont typeface="Arial" pitchFamily="34" charset="0"/>
              <a:buChar char="•"/>
              <a:defRPr sz="1400">
                <a:solidFill>
                  <a:schemeClr val="tx1">
                    <a:lumMod val="65000"/>
                    <a:lumOff val="35000"/>
                  </a:schemeClr>
                </a:solidFill>
              </a:defRPr>
            </a:lvl9pPr>
          </a:lstStyle>
          <a:p>
            <a:r>
              <a:rPr lang="fr-FR" dirty="0"/>
              <a:t>APRÈS </a:t>
            </a:r>
          </a:p>
          <a:p>
            <a:r>
              <a:rPr lang="fr-FR" dirty="0" err="1">
                <a:solidFill>
                  <a:srgbClr val="FFFF00"/>
                </a:solidFill>
              </a:rPr>
              <a:t>SAU</a:t>
            </a:r>
            <a:endParaRPr lang="fr-FR" dirty="0">
              <a:solidFill>
                <a:srgbClr val="FFFF00"/>
              </a:solidFill>
            </a:endParaRPr>
          </a:p>
        </p:txBody>
      </p:sp>
      <p:sp>
        <p:nvSpPr>
          <p:cNvPr id="10" name="Espace réservé du contenu 2">
            <a:extLst>
              <a:ext uri="{FF2B5EF4-FFF2-40B4-BE49-F238E27FC236}">
                <a16:creationId xmlns:a16="http://schemas.microsoft.com/office/drawing/2014/main" id="{3DA694EB-596B-4E75-A221-789B7B2DAD24}"/>
              </a:ext>
            </a:extLst>
          </p:cNvPr>
          <p:cNvSpPr txBox="1">
            <a:spLocks/>
          </p:cNvSpPr>
          <p:nvPr/>
        </p:nvSpPr>
        <p:spPr>
          <a:xfrm>
            <a:off x="765820" y="1290006"/>
            <a:ext cx="10585176" cy="333712"/>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Arial Narrow" panose="020B0606020202030204" pitchFamily="34" charset="0"/>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Arial Narrow" panose="020B0606020202030204" pitchFamily="34" charset="0"/>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Arial Narrow" panose="020B0606020202030204" pitchFamily="34" charset="0"/>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Arial Narrow" panose="020B0606020202030204" pitchFamily="34" charset="0"/>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fr-FR" dirty="0"/>
              <a:t>Exemple d’une fiche de cours inversée / </a:t>
            </a:r>
            <a:r>
              <a:rPr lang="vi-VN" dirty="0">
                <a:solidFill>
                  <a:srgbClr val="C00000"/>
                </a:solidFill>
              </a:rPr>
              <a:t>Ví dụ về một tờ bài học đảo ngược</a:t>
            </a:r>
            <a:endParaRPr lang="fr-FR" dirty="0">
              <a:solidFill>
                <a:srgbClr val="C00000"/>
              </a:solidFill>
            </a:endParaRPr>
          </a:p>
          <a:p>
            <a:endParaRPr lang="fr-FR" dirty="0"/>
          </a:p>
        </p:txBody>
      </p:sp>
    </p:spTree>
    <p:extLst>
      <p:ext uri="{BB962C8B-B14F-4D97-AF65-F5344CB8AC3E}">
        <p14:creationId xmlns:p14="http://schemas.microsoft.com/office/powerpoint/2010/main" val="215270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lstStyle/>
          <a:p>
            <a:r>
              <a:rPr lang="fr-FR" dirty="0">
                <a:solidFill>
                  <a:srgbClr val="C00000"/>
                </a:solidFill>
              </a:rPr>
              <a:t>AVANT</a:t>
            </a:r>
            <a:r>
              <a:rPr lang="fr-FR" dirty="0"/>
              <a:t> : Préparer la matière pédagogique</a:t>
            </a:r>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20" y="1124744"/>
            <a:ext cx="7128792" cy="5472608"/>
          </a:xfrm>
        </p:spPr>
        <p:txBody>
          <a:bodyPr>
            <a:normAutofit/>
          </a:bodyPr>
          <a:lstStyle/>
          <a:p>
            <a:pPr>
              <a:lnSpc>
                <a:spcPct val="100000"/>
              </a:lnSpc>
              <a:spcBef>
                <a:spcPts val="600"/>
              </a:spcBef>
            </a:pPr>
            <a:r>
              <a:rPr lang="fr-FR" sz="1800" dirty="0"/>
              <a:t>Conseils :</a:t>
            </a:r>
          </a:p>
          <a:p>
            <a:pPr lvl="1">
              <a:lnSpc>
                <a:spcPct val="100000"/>
              </a:lnSpc>
              <a:spcBef>
                <a:spcPts val="600"/>
              </a:spcBef>
            </a:pPr>
            <a:r>
              <a:rPr lang="fr-FR" sz="1400" dirty="0"/>
              <a:t>Choisir, construire, préparer les ressources,</a:t>
            </a:r>
          </a:p>
          <a:p>
            <a:pPr lvl="1">
              <a:lnSpc>
                <a:spcPct val="100000"/>
              </a:lnSpc>
              <a:spcBef>
                <a:spcPts val="600"/>
              </a:spcBef>
            </a:pPr>
            <a:r>
              <a:rPr lang="fr-FR" sz="1400" dirty="0"/>
              <a:t>Utiliser des ressources libres,</a:t>
            </a:r>
          </a:p>
          <a:p>
            <a:pPr lvl="1">
              <a:lnSpc>
                <a:spcPct val="100000"/>
              </a:lnSpc>
              <a:spcBef>
                <a:spcPts val="600"/>
              </a:spcBef>
            </a:pPr>
            <a:r>
              <a:rPr lang="fr-FR" sz="1400" dirty="0"/>
              <a:t>Prévoir une organisation de travail en groupe,</a:t>
            </a:r>
          </a:p>
          <a:p>
            <a:pPr lvl="1">
              <a:lnSpc>
                <a:spcPct val="100000"/>
              </a:lnSpc>
              <a:spcBef>
                <a:spcPts val="600"/>
              </a:spcBef>
            </a:pPr>
            <a:r>
              <a:rPr lang="fr-FR" sz="1400" dirty="0"/>
              <a:t>Des outils Webservices pour produire et réguler le travail de groupe,</a:t>
            </a:r>
          </a:p>
          <a:p>
            <a:pPr lvl="1">
              <a:lnSpc>
                <a:spcPct val="100000"/>
              </a:lnSpc>
              <a:spcBef>
                <a:spcPts val="600"/>
              </a:spcBef>
            </a:pPr>
            <a:r>
              <a:rPr lang="fr-FR" sz="1400" dirty="0"/>
              <a:t>Organiser les ressources : les outils du Web 2.0,</a:t>
            </a:r>
          </a:p>
          <a:p>
            <a:pPr>
              <a:lnSpc>
                <a:spcPct val="100000"/>
              </a:lnSpc>
              <a:spcBef>
                <a:spcPts val="600"/>
              </a:spcBef>
            </a:pPr>
            <a:endParaRPr lang="fr-FR" sz="1800" dirty="0"/>
          </a:p>
          <a:p>
            <a:pPr>
              <a:lnSpc>
                <a:spcPct val="100000"/>
              </a:lnSpc>
              <a:spcBef>
                <a:spcPts val="600"/>
              </a:spcBef>
            </a:pPr>
            <a:r>
              <a:rPr lang="fr-FR" sz="1800" dirty="0"/>
              <a:t>Outils : c</a:t>
            </a:r>
            <a:r>
              <a:rPr lang="fr-FR" sz="1400" dirty="0"/>
              <a:t>réation de contenu et annotation</a:t>
            </a:r>
          </a:p>
          <a:p>
            <a:pPr lvl="1"/>
            <a:r>
              <a:rPr lang="fr-FR" sz="1400" b="1" dirty="0" err="1">
                <a:hlinkClick r:id="rId2"/>
              </a:rPr>
              <a:t>Visme</a:t>
            </a:r>
            <a:r>
              <a:rPr lang="fr-FR" sz="1400" dirty="0"/>
              <a:t> : Créer des animations, slides et infographies de manière très intuitive (gratuit).</a:t>
            </a:r>
          </a:p>
          <a:p>
            <a:pPr lvl="1"/>
            <a:r>
              <a:rPr lang="fr-FR" sz="1400" b="1" dirty="0" err="1">
                <a:hlinkClick r:id="rId3"/>
              </a:rPr>
              <a:t>EdPuzzle</a:t>
            </a:r>
            <a:r>
              <a:rPr lang="fr-FR" sz="1400" b="1" dirty="0"/>
              <a:t> </a:t>
            </a:r>
            <a:r>
              <a:rPr lang="fr-FR" sz="1400" dirty="0"/>
              <a:t>: Créer des montages de vidéos avec questions interactives et suivi des réponses</a:t>
            </a:r>
          </a:p>
          <a:p>
            <a:pPr lvl="1"/>
            <a:r>
              <a:rPr lang="fr-FR" sz="1400" b="1" dirty="0" err="1">
                <a:hlinkClick r:id="rId4"/>
              </a:rPr>
              <a:t>Aww</a:t>
            </a:r>
            <a:r>
              <a:rPr lang="fr-FR" sz="1400" dirty="0"/>
              <a:t> : Tableau blanc en ligne collaboratif.</a:t>
            </a:r>
          </a:p>
          <a:p>
            <a:pPr lvl="1"/>
            <a:r>
              <a:rPr lang="fr-FR" sz="1400" b="1" dirty="0" err="1">
                <a:hlinkClick r:id="rId5"/>
              </a:rPr>
              <a:t>Educreations</a:t>
            </a:r>
            <a:r>
              <a:rPr lang="fr-FR" sz="1400" dirty="0"/>
              <a:t> : Tableau blanc en ligne (aussi disponible en app), avec enregistrement de vidéo, insertion d’images, partage en mode privé,</a:t>
            </a:r>
          </a:p>
          <a:p>
            <a:pPr lvl="1" algn="just"/>
            <a:r>
              <a:rPr lang="fr-FR" sz="1400" b="1" dirty="0">
                <a:effectLst/>
                <a:hlinkClick r:id="rId6"/>
              </a:rPr>
              <a:t>Sophia</a:t>
            </a:r>
            <a:r>
              <a:rPr lang="fr-FR" sz="1400" dirty="0">
                <a:effectLst/>
              </a:rPr>
              <a:t> : Créer des pages Web “tutoriels” avec possibilité de créer des groupes.</a:t>
            </a:r>
          </a:p>
          <a:p>
            <a:pPr lvl="1" algn="just"/>
            <a:r>
              <a:rPr lang="fr-FR" sz="1400" b="1" dirty="0" err="1">
                <a:effectLst/>
                <a:hlinkClick r:id="rId7"/>
              </a:rPr>
              <a:t>Weebly</a:t>
            </a:r>
            <a:r>
              <a:rPr lang="fr-FR" sz="1400" dirty="0">
                <a:effectLst/>
              </a:rPr>
              <a:t> : Créez en mois d’une heure un site web pour partager des ressources avec les apprenants.</a:t>
            </a:r>
          </a:p>
          <a:p>
            <a:pPr lvl="1" algn="just"/>
            <a:r>
              <a:rPr lang="fr-FR" sz="1400" b="1" dirty="0" err="1">
                <a:effectLst/>
                <a:hlinkClick r:id="rId8" tooltip="Evernote"/>
              </a:rPr>
              <a:t>Evernote</a:t>
            </a:r>
            <a:r>
              <a:rPr lang="fr-FR" sz="1400" dirty="0">
                <a:effectLst/>
              </a:rPr>
              <a:t> : Organiser les cours et les documents par matière et par chapitre.</a:t>
            </a:r>
          </a:p>
          <a:p>
            <a:pPr lvl="1"/>
            <a:endParaRPr lang="fr-FR" sz="1300" dirty="0"/>
          </a:p>
          <a:p>
            <a:pPr lvl="1">
              <a:lnSpc>
                <a:spcPct val="100000"/>
              </a:lnSpc>
              <a:spcBef>
                <a:spcPts val="600"/>
              </a:spcBef>
            </a:pPr>
            <a:endParaRPr lang="fr-FR" sz="1400" dirty="0"/>
          </a:p>
        </p:txBody>
      </p:sp>
      <p:sp>
        <p:nvSpPr>
          <p:cNvPr id="6" name="Rectangle : coins arrondis 5">
            <a:extLst>
              <a:ext uri="{FF2B5EF4-FFF2-40B4-BE49-F238E27FC236}">
                <a16:creationId xmlns:a16="http://schemas.microsoft.com/office/drawing/2014/main" id="{E499E609-CBB4-45D5-9E23-60676AC3E5AE}"/>
              </a:ext>
            </a:extLst>
          </p:cNvPr>
          <p:cNvSpPr/>
          <p:nvPr/>
        </p:nvSpPr>
        <p:spPr>
          <a:xfrm>
            <a:off x="8686700" y="800708"/>
            <a:ext cx="3024336" cy="52565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200" dirty="0"/>
              <a:t>CARACTÉRISTIQUES D’UNE BONNE VIDÉO PÉDAGOGIQUE :</a:t>
            </a:r>
          </a:p>
          <a:p>
            <a:endParaRPr lang="fr-FR" sz="1200" dirty="0"/>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vidéos les plus courtes sont davantage appréciées : l’engagement des apprenants diminue après 6 minutes</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La présence du visage de l’enseignant, superposé ou, mieux, en alternance, au long de la présentation est davantage appréciée qu’une présentation seule</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Un cadre informel ou contextualisé d’enregistrement est préféré à un enregistrement en studio</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enregistrements sur tablette recueillent davantage l’assentiment des participants qu’un PowerPoint seul</a:t>
            </a:r>
          </a:p>
          <a:p>
            <a:pPr marL="171450" indent="-171450">
              <a:buFont typeface="Wingdings" panose="05000000000000000000" pitchFamily="2" charset="2"/>
              <a:buChar char="§"/>
            </a:pPr>
            <a:endParaRPr lang="fr-FR"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200" dirty="0">
                <a:latin typeface="Calibri" panose="020F0502020204030204" pitchFamily="34" charset="0"/>
                <a:cs typeface="Calibri" panose="020F0502020204030204" pitchFamily="34" charset="0"/>
              </a:rPr>
              <a:t>Les vidéos dans lesquelles l’enseignant traduit son enthousiasme sont davantage appréciées</a:t>
            </a:r>
          </a:p>
        </p:txBody>
      </p:sp>
    </p:spTree>
    <p:extLst>
      <p:ext uri="{BB962C8B-B14F-4D97-AF65-F5344CB8AC3E}">
        <p14:creationId xmlns:p14="http://schemas.microsoft.com/office/powerpoint/2010/main" val="44916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66F25-BDF2-4FA5-BA30-C3FC671E8158}"/>
              </a:ext>
            </a:extLst>
          </p:cNvPr>
          <p:cNvSpPr>
            <a:spLocks noGrp="1"/>
          </p:cNvSpPr>
          <p:nvPr>
            <p:ph type="title"/>
          </p:nvPr>
        </p:nvSpPr>
        <p:spPr/>
        <p:txBody>
          <a:bodyPr/>
          <a:lstStyle/>
          <a:p>
            <a:r>
              <a:rPr lang="fr-FR" dirty="0">
                <a:solidFill>
                  <a:srgbClr val="C00000"/>
                </a:solidFill>
              </a:rPr>
              <a:t>AVANT</a:t>
            </a:r>
            <a:r>
              <a:rPr lang="fr-FR" dirty="0"/>
              <a:t> : Préparer un scénario de classe inversée</a:t>
            </a:r>
          </a:p>
        </p:txBody>
      </p:sp>
      <p:graphicFrame>
        <p:nvGraphicFramePr>
          <p:cNvPr id="4" name="Tableau 4">
            <a:extLst>
              <a:ext uri="{FF2B5EF4-FFF2-40B4-BE49-F238E27FC236}">
                <a16:creationId xmlns:a16="http://schemas.microsoft.com/office/drawing/2014/main" id="{CD7CE731-2387-4BE0-8F24-2DD533DD2476}"/>
              </a:ext>
            </a:extLst>
          </p:cNvPr>
          <p:cNvGraphicFramePr>
            <a:graphicFrameLocks noGrp="1"/>
          </p:cNvGraphicFramePr>
          <p:nvPr>
            <p:extLst>
              <p:ext uri="{D42A27DB-BD31-4B8C-83A1-F6EECF244321}">
                <p14:modId xmlns:p14="http://schemas.microsoft.com/office/powerpoint/2010/main" val="911882054"/>
              </p:ext>
            </p:extLst>
          </p:nvPr>
        </p:nvGraphicFramePr>
        <p:xfrm>
          <a:off x="1269876" y="1124744"/>
          <a:ext cx="9577064" cy="5130800"/>
        </p:xfrm>
        <a:graphic>
          <a:graphicData uri="http://schemas.openxmlformats.org/drawingml/2006/table">
            <a:tbl>
              <a:tblPr firstRow="1" bandRow="1">
                <a:tableStyleId>{5C22544A-7EE6-4342-B048-85BDC9FD1C3A}</a:tableStyleId>
              </a:tblPr>
              <a:tblGrid>
                <a:gridCol w="4788532">
                  <a:extLst>
                    <a:ext uri="{9D8B030D-6E8A-4147-A177-3AD203B41FA5}">
                      <a16:colId xmlns:a16="http://schemas.microsoft.com/office/drawing/2014/main" val="2321586397"/>
                    </a:ext>
                  </a:extLst>
                </a:gridCol>
                <a:gridCol w="4788532">
                  <a:extLst>
                    <a:ext uri="{9D8B030D-6E8A-4147-A177-3AD203B41FA5}">
                      <a16:colId xmlns:a16="http://schemas.microsoft.com/office/drawing/2014/main" val="3301419420"/>
                    </a:ext>
                  </a:extLst>
                </a:gridCol>
              </a:tblGrid>
              <a:tr h="370840">
                <a:tc gridSpan="2">
                  <a:txBody>
                    <a:bodyPr/>
                    <a:lstStyle/>
                    <a:p>
                      <a:pPr algn="ctr"/>
                      <a:r>
                        <a:rPr lang="fr-FR" dirty="0"/>
                        <a:t>Intitulé de la fiche = Titre de la tâche</a:t>
                      </a:r>
                    </a:p>
                  </a:txBody>
                  <a:tcPr/>
                </a:tc>
                <a:tc hMerge="1">
                  <a:txBody>
                    <a:bodyPr/>
                    <a:lstStyle/>
                    <a:p>
                      <a:endParaRPr lang="fr-FR" dirty="0"/>
                    </a:p>
                  </a:txBody>
                  <a:tcPr/>
                </a:tc>
                <a:extLst>
                  <a:ext uri="{0D108BD9-81ED-4DB2-BD59-A6C34878D82A}">
                    <a16:rowId xmlns:a16="http://schemas.microsoft.com/office/drawing/2014/main" val="2434147912"/>
                  </a:ext>
                </a:extLst>
              </a:tr>
              <a:tr h="370840">
                <a:tc gridSpan="2">
                  <a:txBody>
                    <a:bodyPr/>
                    <a:lstStyle/>
                    <a:p>
                      <a:pPr marL="285750" indent="-285750">
                        <a:buFont typeface="Wingdings" panose="05000000000000000000" pitchFamily="2" charset="2"/>
                        <a:buChar char="§"/>
                      </a:pPr>
                      <a:r>
                        <a:rPr lang="fr-FR" sz="1800" kern="1200" dirty="0">
                          <a:solidFill>
                            <a:schemeClr val="dk1"/>
                          </a:solidFill>
                          <a:latin typeface="+mn-lt"/>
                          <a:ea typeface="+mn-ea"/>
                          <a:cs typeface="+mn-cs"/>
                        </a:rPr>
                        <a:t>Public visé </a:t>
                      </a:r>
                      <a:r>
                        <a:rPr lang="fr-FR" sz="1600" dirty="0">
                          <a:latin typeface="Arial" panose="020B0604020202020204" pitchFamily="34" charset="0"/>
                          <a:cs typeface="Arial" panose="020B0604020202020204" pitchFamily="34" charset="0"/>
                        </a:rPr>
                        <a:t>: Niveau, classe, promotion, matière etc.</a:t>
                      </a:r>
                    </a:p>
                    <a:p>
                      <a:pPr marL="285750" indent="-285750">
                        <a:buFont typeface="Wingdings" panose="05000000000000000000" pitchFamily="2" charset="2"/>
                        <a:buChar char="§"/>
                      </a:pPr>
                      <a:r>
                        <a:rPr lang="fr-FR" sz="1800" kern="1200" dirty="0">
                          <a:solidFill>
                            <a:schemeClr val="dk1"/>
                          </a:solidFill>
                          <a:latin typeface="+mn-lt"/>
                          <a:ea typeface="+mn-ea"/>
                          <a:cs typeface="+mn-cs"/>
                        </a:rPr>
                        <a:t>Durée</a:t>
                      </a:r>
                      <a:r>
                        <a:rPr lang="fr-FR" sz="1600" dirty="0">
                          <a:latin typeface="Arial" panose="020B0604020202020204" pitchFamily="34" charset="0"/>
                          <a:cs typeface="Arial" panose="020B0604020202020204" pitchFamily="34" charset="0"/>
                        </a:rPr>
                        <a:t> : indicative et à moduler selon le contexte et le déroulement d’enseignement</a:t>
                      </a:r>
                    </a:p>
                    <a:p>
                      <a:pPr marL="285750" indent="-285750">
                        <a:buFont typeface="Wingdings" panose="05000000000000000000" pitchFamily="2" charset="2"/>
                        <a:buChar char="§"/>
                      </a:pPr>
                      <a:r>
                        <a:rPr lang="fr-FR" sz="1800" kern="1200" dirty="0">
                          <a:solidFill>
                            <a:schemeClr val="dk1"/>
                          </a:solidFill>
                          <a:latin typeface="+mn-lt"/>
                          <a:ea typeface="+mn-ea"/>
                          <a:cs typeface="+mn-cs"/>
                        </a:rPr>
                        <a:t>Niveau</a:t>
                      </a:r>
                      <a:r>
                        <a:rPr lang="fr-FR" sz="1600" dirty="0">
                          <a:latin typeface="Arial" panose="020B0604020202020204" pitchFamily="34" charset="0"/>
                          <a:cs typeface="Arial" panose="020B0604020202020204" pitchFamily="34" charset="0"/>
                        </a:rPr>
                        <a:t> : selon le curriculum</a:t>
                      </a:r>
                    </a:p>
                  </a:txBody>
                  <a:tcPr/>
                </a:tc>
                <a:tc hMerge="1">
                  <a:txBody>
                    <a:bodyPr/>
                    <a:lstStyle/>
                    <a:p>
                      <a:endParaRPr lang="fr-FR" dirty="0"/>
                    </a:p>
                  </a:txBody>
                  <a:tcPr/>
                </a:tc>
                <a:extLst>
                  <a:ext uri="{0D108BD9-81ED-4DB2-BD59-A6C34878D82A}">
                    <a16:rowId xmlns:a16="http://schemas.microsoft.com/office/drawing/2014/main" val="2423548126"/>
                  </a:ext>
                </a:extLst>
              </a:tr>
              <a:tr h="370840">
                <a:tc>
                  <a:txBody>
                    <a:bodyPr/>
                    <a:lstStyle/>
                    <a:p>
                      <a:pPr algn="ctr"/>
                      <a:r>
                        <a:rPr lang="fr-FR" dirty="0"/>
                        <a:t>Objectif d’enseignement</a:t>
                      </a:r>
                    </a:p>
                  </a:txBody>
                  <a:tcPr/>
                </a:tc>
                <a:tc>
                  <a:txBody>
                    <a:bodyPr/>
                    <a:lstStyle/>
                    <a:p>
                      <a:pPr algn="ctr"/>
                      <a:r>
                        <a:rPr lang="fr-FR" dirty="0"/>
                        <a:t>Objectif d’apprentissage</a:t>
                      </a:r>
                    </a:p>
                  </a:txBody>
                  <a:tcPr/>
                </a:tc>
                <a:extLst>
                  <a:ext uri="{0D108BD9-81ED-4DB2-BD59-A6C34878D82A}">
                    <a16:rowId xmlns:a16="http://schemas.microsoft.com/office/drawing/2014/main" val="1083342750"/>
                  </a:ext>
                </a:extLst>
              </a:tr>
              <a:tr h="370840">
                <a:tc>
                  <a:txBody>
                    <a:bodyPr/>
                    <a:lstStyle/>
                    <a:p>
                      <a:pPr marL="171450" indent="-171450">
                        <a:buFont typeface="Wingdings" panose="05000000000000000000" pitchFamily="2" charset="2"/>
                        <a:buChar char="§"/>
                      </a:pPr>
                      <a:r>
                        <a:rPr lang="fr-FR" sz="1200" b="0" dirty="0">
                          <a:latin typeface="Arial" panose="020B0604020202020204" pitchFamily="34" charset="0"/>
                          <a:cs typeface="Arial" panose="020B0604020202020204" pitchFamily="34" charset="0"/>
                        </a:rPr>
                        <a:t>Objectifs globaux du point de vue de l’enseignant</a:t>
                      </a:r>
                    </a:p>
                    <a:p>
                      <a:pPr marL="171450" indent="-171450">
                        <a:buFont typeface="Wingdings" panose="05000000000000000000" pitchFamily="2" charset="2"/>
                        <a:buChar char="§"/>
                      </a:pPr>
                      <a:endParaRPr lang="fr-FR" sz="1200" b="0"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fr-FR" sz="1200" b="0" dirty="0">
                          <a:latin typeface="Arial" panose="020B0604020202020204" pitchFamily="34" charset="0"/>
                          <a:cs typeface="Arial" panose="020B0604020202020204" pitchFamily="34" charset="0"/>
                        </a:rPr>
                        <a:t>Ils permettent à l’apprenant d’avoir une vue d’ensemble du cours / de la séquence / de la séance / d’une notion /d’un thème.</a:t>
                      </a:r>
                    </a:p>
                    <a:p>
                      <a:pPr marL="361950" lvl="1" indent="-171450">
                        <a:buFont typeface="Arial" panose="020B0604020202020204" pitchFamily="34" charset="0"/>
                        <a:buChar char="-"/>
                      </a:pPr>
                      <a:r>
                        <a:rPr lang="fr-FR" sz="1200" b="0" dirty="0">
                          <a:latin typeface="Arial" panose="020B0604020202020204" pitchFamily="34" charset="0"/>
                          <a:cs typeface="Arial" panose="020B0604020202020204" pitchFamily="34" charset="0"/>
                        </a:rPr>
                        <a:t>Ils ne sont ni quantifiables ni mesurables.</a:t>
                      </a:r>
                    </a:p>
                    <a:p>
                      <a:endParaRPr lang="fr-FR" sz="1200" b="0" dirty="0">
                        <a:latin typeface="Arial" panose="020B0604020202020204" pitchFamily="34" charset="0"/>
                        <a:cs typeface="Arial" panose="020B0604020202020204" pitchFamily="34" charset="0"/>
                      </a:endParaRPr>
                    </a:p>
                    <a:p>
                      <a:r>
                        <a:rPr lang="fr-FR" sz="1200" b="0" dirty="0">
                          <a:latin typeface="Arial" panose="020B0604020202020204" pitchFamily="34" charset="0"/>
                          <a:cs typeface="Arial" panose="020B0604020202020204" pitchFamily="34" charset="0"/>
                        </a:rPr>
                        <a:t>L’énoncé commence avec :</a:t>
                      </a:r>
                    </a:p>
                    <a:p>
                      <a:endParaRPr lang="fr-FR" sz="1200" b="1"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 Le cours vise à... »</a:t>
                      </a:r>
                    </a:p>
                  </a:txBody>
                  <a:tcPr/>
                </a:tc>
                <a:tc>
                  <a:txBody>
                    <a:bodyPr/>
                    <a:lstStyle/>
                    <a:p>
                      <a:pPr marL="171450" indent="-171450">
                        <a:buFont typeface="Wingdings" panose="05000000000000000000" pitchFamily="2" charset="2"/>
                        <a:buChar char="§"/>
                      </a:pPr>
                      <a:r>
                        <a:rPr lang="fr-FR" sz="1200" b="0" kern="1200" dirty="0">
                          <a:solidFill>
                            <a:schemeClr val="dk1"/>
                          </a:solidFill>
                          <a:latin typeface="Arial" panose="020B0604020202020204" pitchFamily="34" charset="0"/>
                          <a:ea typeface="+mn-ea"/>
                          <a:cs typeface="Arial" panose="020B0604020202020204" pitchFamily="34" charset="0"/>
                        </a:rPr>
                        <a:t>Objectifs</a:t>
                      </a:r>
                      <a:r>
                        <a:rPr lang="fr-FR" sz="1200" b="0" dirty="0">
                          <a:latin typeface="Arial" panose="020B0604020202020204" pitchFamily="34" charset="0"/>
                          <a:cs typeface="Arial" panose="020B0604020202020204" pitchFamily="34" charset="0"/>
                        </a:rPr>
                        <a:t> spécifiques du point de vue de l’apprenant</a:t>
                      </a:r>
                    </a:p>
                    <a:p>
                      <a:pPr marL="171450" indent="-171450">
                        <a:buFont typeface="Wingdings" panose="05000000000000000000" pitchFamily="2" charset="2"/>
                        <a:buChar char="§"/>
                      </a:pPr>
                      <a:endParaRPr lang="fr-FR" sz="1200" b="0" dirty="0">
                        <a:latin typeface="Arial" panose="020B0604020202020204" pitchFamily="34" charset="0"/>
                        <a:cs typeface="Arial" panose="020B0604020202020204" pitchFamily="34" charset="0"/>
                      </a:endParaRPr>
                    </a:p>
                    <a:p>
                      <a:pPr marL="361950" lvl="1" indent="-171450" algn="l" defTabSz="914400" rtl="0" eaLnBrk="1" latinLnBrk="0" hangingPunct="1">
                        <a:buFont typeface="Arial" panose="020B0604020202020204" pitchFamily="34" charset="0"/>
                        <a:buChar char="-"/>
                      </a:pPr>
                      <a:r>
                        <a:rPr lang="fr-FR" sz="1200" b="0" kern="1200" dirty="0">
                          <a:solidFill>
                            <a:schemeClr val="dk1"/>
                          </a:solidFill>
                          <a:latin typeface="Arial" panose="020B0604020202020204" pitchFamily="34" charset="0"/>
                          <a:ea typeface="+mn-ea"/>
                          <a:cs typeface="Arial" panose="020B0604020202020204" pitchFamily="34" charset="0"/>
                        </a:rPr>
                        <a:t>Ils permettent à l’apprenant « d’être capable de » + verbes d’actions (cf. taxonomie de Bloom révisée, cf. chapitre 3).</a:t>
                      </a:r>
                    </a:p>
                    <a:p>
                      <a:pPr marL="361950" lvl="1" indent="-171450" algn="l" defTabSz="914400" rtl="0" eaLnBrk="1" latinLnBrk="0" hangingPunct="1">
                        <a:buFont typeface="Arial" panose="020B0604020202020204" pitchFamily="34" charset="0"/>
                        <a:buChar char="-"/>
                      </a:pPr>
                      <a:r>
                        <a:rPr lang="fr-FR" sz="1200" b="0" kern="1200" dirty="0">
                          <a:solidFill>
                            <a:schemeClr val="dk1"/>
                          </a:solidFill>
                          <a:latin typeface="Arial" panose="020B0604020202020204" pitchFamily="34" charset="0"/>
                          <a:ea typeface="+mn-ea"/>
                          <a:cs typeface="Arial" panose="020B0604020202020204" pitchFamily="34" charset="0"/>
                        </a:rPr>
                        <a:t>Ils sont quantifiables et mesurables, comportent un critère sur mesure de performance de l’apprenant (comportements observables).</a:t>
                      </a:r>
                    </a:p>
                    <a:p>
                      <a:pPr marL="1905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dirty="0">
                        <a:latin typeface="Arial" panose="020B0604020202020204" pitchFamily="34" charset="0"/>
                        <a:cs typeface="Arial" panose="020B0604020202020204" pitchFamily="34" charset="0"/>
                      </a:endParaRPr>
                    </a:p>
                    <a:p>
                      <a:pPr marL="0" marR="0" lvl="0" indent="-2667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dirty="0">
                          <a:latin typeface="Arial" panose="020B0604020202020204" pitchFamily="34" charset="0"/>
                          <a:cs typeface="Arial" panose="020B0604020202020204" pitchFamily="34" charset="0"/>
                        </a:rPr>
                        <a:t>L’énoncé commence avec :</a:t>
                      </a:r>
                    </a:p>
                    <a:p>
                      <a:pPr marL="361950" lvl="1" indent="-171450" algn="l" defTabSz="914400" rtl="0" eaLnBrk="1" latinLnBrk="0" hangingPunct="1">
                        <a:buFont typeface="Arial" panose="020B0604020202020204" pitchFamily="34" charset="0"/>
                        <a:buChar char="-"/>
                      </a:pPr>
                      <a:endParaRPr lang="fr-FR" sz="1200" b="0" kern="1200" dirty="0">
                        <a:solidFill>
                          <a:schemeClr val="dk1"/>
                        </a:solidFill>
                        <a:latin typeface="Arial" panose="020B0604020202020204" pitchFamily="34" charset="0"/>
                        <a:ea typeface="+mn-ea"/>
                        <a:cs typeface="Arial" panose="020B0604020202020204" pitchFamily="34" charset="0"/>
                      </a:endParaRPr>
                    </a:p>
                    <a:p>
                      <a:pPr marL="0" lvl="1" indent="-171450" algn="l" defTabSz="914400" rtl="0" eaLnBrk="1" latinLnBrk="0" hangingPunct="1">
                        <a:buFont typeface="Arial" panose="020B0604020202020204" pitchFamily="34" charset="0"/>
                        <a:buChar char="-"/>
                      </a:pPr>
                      <a:r>
                        <a:rPr lang="fr-FR" sz="1200" b="1" kern="1200" dirty="0">
                          <a:solidFill>
                            <a:schemeClr val="dk1"/>
                          </a:solidFill>
                          <a:latin typeface="Arial" panose="020B0604020202020204" pitchFamily="34" charset="0"/>
                          <a:ea typeface="+mn-ea"/>
                          <a:cs typeface="Arial" panose="020B0604020202020204" pitchFamily="34" charset="0"/>
                        </a:rPr>
                        <a:t>« L’apprenant sera capable de... »</a:t>
                      </a:r>
                    </a:p>
                    <a:p>
                      <a:pPr marL="0" lvl="1" indent="0" algn="l" defTabSz="914400" rtl="0" eaLnBrk="1" latinLnBrk="0" hangingPunct="1">
                        <a:buFont typeface="Arial" panose="020B0604020202020204" pitchFamily="34" charset="0"/>
                        <a:buNone/>
                      </a:pPr>
                      <a:endParaRPr lang="fr-FR" sz="12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78524966"/>
                  </a:ext>
                </a:extLst>
              </a:tr>
              <a:tr h="741680">
                <a:tc gridSpan="2">
                  <a:txBody>
                    <a:bodyPr/>
                    <a:lstStyle/>
                    <a:p>
                      <a:r>
                        <a:rPr lang="fr-FR" dirty="0"/>
                        <a:t>Ressources et outils</a:t>
                      </a:r>
                    </a:p>
                    <a:p>
                      <a:endParaRPr lang="fr-FR" dirty="0"/>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Applications hors ligne / logiciels (traitement audio, présentations, cartes mentales, tableaux de comparaison, etc.)</a:t>
                      </a:r>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Applications en ligne (plateformes pédagogiques, Quiz en ligne, etc.) .</a:t>
                      </a:r>
                    </a:p>
                    <a:p>
                      <a:pPr marL="285750" indent="-285750">
                        <a:buFont typeface="Wingdings" panose="05000000000000000000" pitchFamily="2" charset="2"/>
                        <a:buChar char="§"/>
                      </a:pPr>
                      <a:r>
                        <a:rPr lang="fr-FR" sz="1200" dirty="0">
                          <a:latin typeface="Arial" panose="020B0604020202020204" pitchFamily="34" charset="0"/>
                          <a:cs typeface="Arial" panose="020B0604020202020204" pitchFamily="34" charset="0"/>
                        </a:rPr>
                        <a:t>Documents complémentaires (textes, dessins, vidéos, etc.)</a:t>
                      </a:r>
                    </a:p>
                  </a:txBody>
                  <a:tcPr/>
                </a:tc>
                <a:tc hMerge="1">
                  <a:txBody>
                    <a:bodyPr/>
                    <a:lstStyle/>
                    <a:p>
                      <a:endParaRPr lang="fr-FR" dirty="0"/>
                    </a:p>
                  </a:txBody>
                  <a:tcPr/>
                </a:tc>
                <a:extLst>
                  <a:ext uri="{0D108BD9-81ED-4DB2-BD59-A6C34878D82A}">
                    <a16:rowId xmlns:a16="http://schemas.microsoft.com/office/drawing/2014/main" val="1919475252"/>
                  </a:ext>
                </a:extLst>
              </a:tr>
            </a:tbl>
          </a:graphicData>
        </a:graphic>
      </p:graphicFrame>
    </p:spTree>
    <p:extLst>
      <p:ext uri="{BB962C8B-B14F-4D97-AF65-F5344CB8AC3E}">
        <p14:creationId xmlns:p14="http://schemas.microsoft.com/office/powerpoint/2010/main" val="40618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93E91-7D25-48F6-A753-8919806238CE}"/>
              </a:ext>
            </a:extLst>
          </p:cNvPr>
          <p:cNvSpPr>
            <a:spLocks noGrp="1"/>
          </p:cNvSpPr>
          <p:nvPr>
            <p:ph type="title"/>
          </p:nvPr>
        </p:nvSpPr>
        <p:spPr>
          <a:xfrm>
            <a:off x="765820" y="533400"/>
            <a:ext cx="4698851" cy="519336"/>
          </a:xfrm>
        </p:spPr>
        <p:txBody>
          <a:bodyPr/>
          <a:lstStyle/>
          <a:p>
            <a:r>
              <a:rPr lang="fr-FR" dirty="0">
                <a:solidFill>
                  <a:srgbClr val="C00000"/>
                </a:solidFill>
              </a:rPr>
              <a:t>AVANT</a:t>
            </a:r>
            <a:r>
              <a:rPr lang="fr-FR" dirty="0"/>
              <a:t> : Éditer un scénario</a:t>
            </a:r>
          </a:p>
        </p:txBody>
      </p:sp>
      <p:sp>
        <p:nvSpPr>
          <p:cNvPr id="3" name="Espace réservé du contenu 2">
            <a:extLst>
              <a:ext uri="{FF2B5EF4-FFF2-40B4-BE49-F238E27FC236}">
                <a16:creationId xmlns:a16="http://schemas.microsoft.com/office/drawing/2014/main" id="{DB4F42A2-37F0-4190-9016-157CE82B2C17}"/>
              </a:ext>
            </a:extLst>
          </p:cNvPr>
          <p:cNvSpPr>
            <a:spLocks noGrp="1"/>
          </p:cNvSpPr>
          <p:nvPr>
            <p:ph idx="1"/>
          </p:nvPr>
        </p:nvSpPr>
        <p:spPr/>
        <p:txBody>
          <a:bodyPr/>
          <a:lstStyle/>
          <a:p>
            <a:endParaRPr lang="fr-FR"/>
          </a:p>
        </p:txBody>
      </p:sp>
      <p:pic>
        <p:nvPicPr>
          <p:cNvPr id="9" name="Image 8">
            <a:extLst>
              <a:ext uri="{FF2B5EF4-FFF2-40B4-BE49-F238E27FC236}">
                <a16:creationId xmlns:a16="http://schemas.microsoft.com/office/drawing/2014/main" id="{EB2C7724-ED00-4861-B3F4-95FF0D4C0ABF}"/>
              </a:ext>
            </a:extLst>
          </p:cNvPr>
          <p:cNvPicPr>
            <a:picLocks noChangeAspect="1"/>
          </p:cNvPicPr>
          <p:nvPr/>
        </p:nvPicPr>
        <p:blipFill>
          <a:blip r:embed="rId2"/>
          <a:stretch>
            <a:fillRect/>
          </a:stretch>
        </p:blipFill>
        <p:spPr>
          <a:xfrm>
            <a:off x="765820" y="1196899"/>
            <a:ext cx="3962771" cy="5661101"/>
          </a:xfrm>
          <a:prstGeom prst="rect">
            <a:avLst/>
          </a:prstGeom>
          <a:ln>
            <a:noFill/>
          </a:ln>
          <a:effectLst>
            <a:outerShdw blurRad="190500" algn="tl" rotWithShape="0">
              <a:srgbClr val="000000">
                <a:alpha val="70000"/>
              </a:srgbClr>
            </a:outerShdw>
          </a:effectLst>
        </p:spPr>
      </p:pic>
      <p:pic>
        <p:nvPicPr>
          <p:cNvPr id="11" name="Image 10">
            <a:extLst>
              <a:ext uri="{FF2B5EF4-FFF2-40B4-BE49-F238E27FC236}">
                <a16:creationId xmlns:a16="http://schemas.microsoft.com/office/drawing/2014/main" id="{1FF554FB-413E-4240-B138-5E2C1505BA0B}"/>
              </a:ext>
            </a:extLst>
          </p:cNvPr>
          <p:cNvPicPr>
            <a:picLocks noChangeAspect="1"/>
          </p:cNvPicPr>
          <p:nvPr/>
        </p:nvPicPr>
        <p:blipFill>
          <a:blip r:embed="rId3"/>
          <a:stretch>
            <a:fillRect/>
          </a:stretch>
        </p:blipFill>
        <p:spPr>
          <a:xfrm>
            <a:off x="4942284" y="0"/>
            <a:ext cx="7304199" cy="6858000"/>
          </a:xfrm>
          <a:prstGeom prst="rect">
            <a:avLst/>
          </a:prstGeom>
          <a:ln>
            <a:noFill/>
          </a:ln>
          <a:effectLst>
            <a:outerShdw blurRad="190500" algn="tl" rotWithShape="0">
              <a:srgbClr val="000000">
                <a:alpha val="70000"/>
              </a:srgbClr>
            </a:outerShdw>
          </a:effectLst>
        </p:spPr>
      </p:pic>
      <p:pic>
        <p:nvPicPr>
          <p:cNvPr id="12" name="Image 11">
            <a:extLst>
              <a:ext uri="{FF2B5EF4-FFF2-40B4-BE49-F238E27FC236}">
                <a16:creationId xmlns:a16="http://schemas.microsoft.com/office/drawing/2014/main" id="{BDFAA3CB-943C-4308-AA1B-3C48534640B9}"/>
              </a:ext>
            </a:extLst>
          </p:cNvPr>
          <p:cNvPicPr>
            <a:picLocks noChangeAspect="1"/>
          </p:cNvPicPr>
          <p:nvPr/>
        </p:nvPicPr>
        <p:blipFill>
          <a:blip r:embed="rId4"/>
          <a:stretch>
            <a:fillRect/>
          </a:stretch>
        </p:blipFill>
        <p:spPr>
          <a:xfrm>
            <a:off x="10129005" y="2111389"/>
            <a:ext cx="1838325" cy="304800"/>
          </a:xfrm>
          <a:prstGeom prst="rect">
            <a:avLst/>
          </a:prstGeom>
        </p:spPr>
      </p:pic>
      <p:pic>
        <p:nvPicPr>
          <p:cNvPr id="13" name="Image 12">
            <a:extLst>
              <a:ext uri="{FF2B5EF4-FFF2-40B4-BE49-F238E27FC236}">
                <a16:creationId xmlns:a16="http://schemas.microsoft.com/office/drawing/2014/main" id="{F628DED9-3255-464E-B2EF-A7EB322B9C74}"/>
              </a:ext>
            </a:extLst>
          </p:cNvPr>
          <p:cNvPicPr>
            <a:picLocks noChangeAspect="1"/>
          </p:cNvPicPr>
          <p:nvPr/>
        </p:nvPicPr>
        <p:blipFill>
          <a:blip r:embed="rId5"/>
          <a:stretch>
            <a:fillRect/>
          </a:stretch>
        </p:blipFill>
        <p:spPr>
          <a:xfrm>
            <a:off x="10207257" y="2416189"/>
            <a:ext cx="1800200" cy="591615"/>
          </a:xfrm>
          <a:prstGeom prst="rect">
            <a:avLst/>
          </a:prstGeom>
        </p:spPr>
      </p:pic>
      <p:sp>
        <p:nvSpPr>
          <p:cNvPr id="15" name="ZoneTexte 14">
            <a:extLst>
              <a:ext uri="{FF2B5EF4-FFF2-40B4-BE49-F238E27FC236}">
                <a16:creationId xmlns:a16="http://schemas.microsoft.com/office/drawing/2014/main" id="{910B95B8-97E8-4EA4-A61B-1683901B0360}"/>
              </a:ext>
            </a:extLst>
          </p:cNvPr>
          <p:cNvSpPr txBox="1"/>
          <p:nvPr/>
        </p:nvSpPr>
        <p:spPr>
          <a:xfrm>
            <a:off x="8594383" y="534742"/>
            <a:ext cx="6219824" cy="369332"/>
          </a:xfrm>
          <a:prstGeom prst="rect">
            <a:avLst/>
          </a:prstGeom>
          <a:noFill/>
        </p:spPr>
        <p:txBody>
          <a:bodyPr wrap="square">
            <a:spAutoFit/>
          </a:bodyPr>
          <a:lstStyle/>
          <a:p>
            <a:r>
              <a:rPr lang="fr-FR" dirty="0"/>
              <a:t>« Scenario </a:t>
            </a:r>
            <a:r>
              <a:rPr lang="fr-FR" dirty="0" err="1"/>
              <a:t>Basar</a:t>
            </a:r>
            <a:r>
              <a:rPr lang="fr-FR" dirty="0"/>
              <a:t> », </a:t>
            </a:r>
            <a:r>
              <a:rPr lang="fr-FR" dirty="0" err="1"/>
              <a:t>Scenari</a:t>
            </a:r>
            <a:r>
              <a:rPr lang="fr-FR" dirty="0"/>
              <a:t> Chain</a:t>
            </a:r>
          </a:p>
        </p:txBody>
      </p:sp>
    </p:spTree>
    <p:extLst>
      <p:ext uri="{BB962C8B-B14F-4D97-AF65-F5344CB8AC3E}">
        <p14:creationId xmlns:p14="http://schemas.microsoft.com/office/powerpoint/2010/main" val="318273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lstStyle/>
          <a:p>
            <a:r>
              <a:rPr lang="fr-FR" dirty="0">
                <a:solidFill>
                  <a:srgbClr val="00B050"/>
                </a:solidFill>
              </a:rPr>
              <a:t>PENDANT</a:t>
            </a:r>
            <a:r>
              <a:rPr lang="fr-FR" dirty="0"/>
              <a:t> : Animer le face à face (pédagogie active)</a:t>
            </a:r>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19" y="1124744"/>
            <a:ext cx="6120681" cy="5256584"/>
          </a:xfrm>
        </p:spPr>
        <p:txBody>
          <a:bodyPr>
            <a:normAutofit/>
          </a:bodyPr>
          <a:lstStyle/>
          <a:p>
            <a:r>
              <a:rPr lang="fr-FR" sz="1800" dirty="0"/>
              <a:t>Utiliser les activités collaboratives pour rythmer le cours :</a:t>
            </a:r>
          </a:p>
          <a:p>
            <a:pPr lvl="1"/>
            <a:r>
              <a:rPr lang="fr-FR" sz="1400" dirty="0"/>
              <a:t>Rendre les apprenants actifs,</a:t>
            </a:r>
          </a:p>
          <a:p>
            <a:pPr lvl="1"/>
            <a:r>
              <a:rPr lang="fr-FR" sz="1400" dirty="0"/>
              <a:t>Maintenir leur intérêt,</a:t>
            </a:r>
          </a:p>
          <a:p>
            <a:pPr lvl="1"/>
            <a:r>
              <a:rPr lang="fr-FR" sz="1400" dirty="0"/>
              <a:t>Favoriser le débat entre pairs,</a:t>
            </a:r>
          </a:p>
          <a:p>
            <a:pPr lvl="1"/>
            <a:r>
              <a:rPr lang="fr-FR" sz="1400" dirty="0"/>
              <a:t>Développer l’esprit critique et l’apprentissage en profondeur.</a:t>
            </a:r>
          </a:p>
          <a:p>
            <a:r>
              <a:rPr lang="fr-FR" sz="1800" dirty="0"/>
              <a:t>Dynamiser l’auditoire avec des votes instantanés :</a:t>
            </a:r>
          </a:p>
          <a:p>
            <a:pPr marL="777240" lvl="3" indent="0">
              <a:buNone/>
            </a:pPr>
            <a:endParaRPr lang="fr-FR" dirty="0"/>
          </a:p>
        </p:txBody>
      </p:sp>
      <p:sp>
        <p:nvSpPr>
          <p:cNvPr id="4" name="Rectangle : coins arrondis 3">
            <a:extLst>
              <a:ext uri="{FF2B5EF4-FFF2-40B4-BE49-F238E27FC236}">
                <a16:creationId xmlns:a16="http://schemas.microsoft.com/office/drawing/2014/main" id="{3E8D7621-EB5B-455F-8C0E-8D6C45CB3BFB}"/>
              </a:ext>
            </a:extLst>
          </p:cNvPr>
          <p:cNvSpPr/>
          <p:nvPr/>
        </p:nvSpPr>
        <p:spPr>
          <a:xfrm>
            <a:off x="981844" y="3753036"/>
            <a:ext cx="2376264" cy="30243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marL="0" lvl="2" algn="ctr"/>
            <a:r>
              <a:rPr lang="fr-FR" sz="1400" b="1" dirty="0" err="1">
                <a:solidFill>
                  <a:schemeClr val="tx1"/>
                </a:solidFill>
                <a:latin typeface="Arial Narrow" panose="020B0606020202030204" pitchFamily="34" charset="0"/>
              </a:rPr>
              <a:t>THINK</a:t>
            </a:r>
            <a:r>
              <a:rPr lang="fr-FR" sz="1400" b="1" dirty="0">
                <a:solidFill>
                  <a:schemeClr val="tx1"/>
                </a:solidFill>
                <a:latin typeface="Arial Narrow" panose="020B0606020202030204" pitchFamily="34" charset="0"/>
              </a:rPr>
              <a:t>-PAIR-SHARE</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UN: les apprenants réfléchissent individuellement à une question posée par l’enseignant et notent leur réponse par écrit</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DEUX: les apprenants comparent leur réponse avec leur(s) voisin(s) et cherchent à trouver une solution qui fait consensus</a:t>
            </a:r>
          </a:p>
          <a:p>
            <a:pPr marL="171450" lvl="3"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lvl="3" indent="-171450">
              <a:buFont typeface="Wingdings" panose="05000000000000000000" pitchFamily="2" charset="2"/>
              <a:buChar char="§"/>
            </a:pPr>
            <a:r>
              <a:rPr lang="fr-FR" sz="1100" dirty="0">
                <a:solidFill>
                  <a:schemeClr val="tx1"/>
                </a:solidFill>
                <a:latin typeface="Arial Narrow" panose="020B0606020202030204" pitchFamily="34" charset="0"/>
              </a:rPr>
              <a:t>TOUS: L’enseignant interroge les groupes d’apprenants, note les réponses au tableau et anime la discussion plénière.</a:t>
            </a:r>
          </a:p>
        </p:txBody>
      </p:sp>
      <p:sp>
        <p:nvSpPr>
          <p:cNvPr id="5" name="Rectangle : avec coins arrondis en diagonale 4">
            <a:extLst>
              <a:ext uri="{FF2B5EF4-FFF2-40B4-BE49-F238E27FC236}">
                <a16:creationId xmlns:a16="http://schemas.microsoft.com/office/drawing/2014/main" id="{9FE10505-6BB1-4390-B128-11125EE8CEBF}"/>
              </a:ext>
            </a:extLst>
          </p:cNvPr>
          <p:cNvSpPr/>
          <p:nvPr/>
        </p:nvSpPr>
        <p:spPr>
          <a:xfrm>
            <a:off x="3502125" y="3753036"/>
            <a:ext cx="2448272" cy="3024336"/>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fr-FR" sz="1400" b="1" dirty="0" err="1">
                <a:solidFill>
                  <a:schemeClr val="tx1"/>
                </a:solidFill>
                <a:latin typeface="Arial Narrow" panose="020B0606020202030204" pitchFamily="34" charset="0"/>
              </a:rPr>
              <a:t>JIGSAW</a:t>
            </a:r>
            <a:r>
              <a:rPr lang="fr-FR" sz="1400" b="1" dirty="0">
                <a:solidFill>
                  <a:schemeClr val="tx1"/>
                </a:solidFill>
                <a:latin typeface="Arial Narrow" panose="020B0606020202030204" pitchFamily="34" charset="0"/>
              </a:rPr>
              <a:t> (OU PUZZLE)</a:t>
            </a:r>
          </a:p>
          <a:p>
            <a:pPr algn="just"/>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L’enseignant prépare une série de questions ou une série de ressources à consulter après avoir mis les apprenants en groupes.</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Groupe expert: chaque groupe reçoit une question et des ressources à approfondir </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Groupe apprentissage : les groupes sont ensuite réorganisés de manière à être composés d’apprenants issus de chaque groupe d’expertise, en vue d’un partage avec les autres.</a:t>
            </a:r>
          </a:p>
        </p:txBody>
      </p:sp>
      <p:sp>
        <p:nvSpPr>
          <p:cNvPr id="7" name="Rectangle : avec coins rognés en diagonale 6">
            <a:extLst>
              <a:ext uri="{FF2B5EF4-FFF2-40B4-BE49-F238E27FC236}">
                <a16:creationId xmlns:a16="http://schemas.microsoft.com/office/drawing/2014/main" id="{AFBD1F50-62C3-4A3C-948F-5A8CD32A57F3}"/>
              </a:ext>
            </a:extLst>
          </p:cNvPr>
          <p:cNvSpPr/>
          <p:nvPr/>
        </p:nvSpPr>
        <p:spPr>
          <a:xfrm>
            <a:off x="6094412" y="3753036"/>
            <a:ext cx="2304256" cy="3024336"/>
          </a:xfrm>
          <a:prstGeom prst="snip2Diag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t" anchorCtr="0"/>
          <a:lstStyle/>
          <a:p>
            <a:pPr algn="ctr"/>
            <a:r>
              <a:rPr lang="fr-FR" sz="1400" dirty="0"/>
              <a:t>LE MINI-QUIZ</a:t>
            </a:r>
          </a:p>
          <a:p>
            <a:endParaRPr lang="fr-FR" sz="1050" dirty="0"/>
          </a:p>
          <a:p>
            <a:pPr marL="171450" indent="-171450">
              <a:buFont typeface="Wingdings" panose="05000000000000000000" pitchFamily="2" charset="2"/>
              <a:buChar char="§"/>
            </a:pPr>
            <a:r>
              <a:rPr lang="fr-FR" sz="1050" dirty="0"/>
              <a:t>L’enseignant prépare des QCM dans ses diapositives.</a:t>
            </a:r>
          </a:p>
          <a:p>
            <a:pPr marL="171450" indent="-171450">
              <a:buFont typeface="Wingdings" panose="05000000000000000000" pitchFamily="2" charset="2"/>
              <a:buChar char="§"/>
            </a:pPr>
            <a:r>
              <a:rPr lang="fr-FR" sz="1050" dirty="0"/>
              <a:t>La question et les différentes propositions de réponses sont affichées.</a:t>
            </a:r>
          </a:p>
          <a:p>
            <a:pPr marL="171450" indent="-171450">
              <a:buFont typeface="Wingdings" panose="05000000000000000000" pitchFamily="2" charset="2"/>
              <a:buChar char="§"/>
            </a:pPr>
            <a:r>
              <a:rPr lang="fr-FR" sz="1050" dirty="0"/>
              <a:t>Les apprenants votent (boitiers de vote, outils web ou cartons).</a:t>
            </a:r>
          </a:p>
          <a:p>
            <a:pPr marL="171450" indent="-171450">
              <a:buFont typeface="Wingdings" panose="05000000000000000000" pitchFamily="2" charset="2"/>
              <a:buChar char="§"/>
            </a:pPr>
            <a:r>
              <a:rPr lang="fr-FR" sz="1050" dirty="0"/>
              <a:t>En fonction du nombre de bonnes réponses,  l’enseignant peut clarifier les éléments mal compris.</a:t>
            </a:r>
          </a:p>
        </p:txBody>
      </p:sp>
      <p:sp>
        <p:nvSpPr>
          <p:cNvPr id="8" name="Rectangle : avec coin arrondi et coin rogné en haut 7">
            <a:extLst>
              <a:ext uri="{FF2B5EF4-FFF2-40B4-BE49-F238E27FC236}">
                <a16:creationId xmlns:a16="http://schemas.microsoft.com/office/drawing/2014/main" id="{667DCC44-366E-47E0-B2B6-8227A6CA2ED5}"/>
              </a:ext>
            </a:extLst>
          </p:cNvPr>
          <p:cNvSpPr/>
          <p:nvPr/>
        </p:nvSpPr>
        <p:spPr>
          <a:xfrm>
            <a:off x="7709761" y="1232756"/>
            <a:ext cx="3627623" cy="2196244"/>
          </a:xfrm>
          <a:prstGeom prst="snip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fr-FR" sz="1400" b="1" dirty="0">
                <a:latin typeface="Arial Narrow" panose="020B0606020202030204" pitchFamily="34" charset="0"/>
              </a:rPr>
              <a:t>LA CARTE CONCEPTUELLE</a:t>
            </a:r>
          </a:p>
          <a:p>
            <a:endParaRPr lang="fr-FR" sz="800" dirty="0">
              <a:latin typeface="Arial Narrow" panose="020B0606020202030204" pitchFamily="34" charset="0"/>
            </a:endParaRPr>
          </a:p>
          <a:p>
            <a:pPr marL="171450" indent="-171450">
              <a:buFont typeface="Wingdings" panose="05000000000000000000" pitchFamily="2" charset="2"/>
              <a:buChar char="§"/>
            </a:pPr>
            <a:r>
              <a:rPr lang="fr-FR" sz="1100" dirty="0">
                <a:latin typeface="Arial Narrow" panose="020B0606020202030204" pitchFamily="34" charset="0"/>
              </a:rPr>
              <a:t>Après avoir couvert un bloc important de matière dans le cours (thème, unité, chapitres, etc.) l’enseignant invite les apprenants à construire une représentation de ce qu’ils ont appris à l’aide d’une carte conceptuelle</a:t>
            </a:r>
          </a:p>
          <a:p>
            <a:pPr marL="171450" indent="-171450">
              <a:buFont typeface="Wingdings" panose="05000000000000000000" pitchFamily="2" charset="2"/>
              <a:buChar char="§"/>
            </a:pPr>
            <a:r>
              <a:rPr lang="fr-FR" sz="1100" dirty="0">
                <a:latin typeface="Arial Narrow" panose="020B0606020202030204" pitchFamily="34" charset="0"/>
              </a:rPr>
              <a:t>En binômes, les apprenants font un premier brainstorming des concepts importants appris et des liens entre ces concepts </a:t>
            </a:r>
          </a:p>
          <a:p>
            <a:pPr marL="171450" indent="-171450">
              <a:buFont typeface="Wingdings" panose="05000000000000000000" pitchFamily="2" charset="2"/>
              <a:buChar char="§"/>
            </a:pPr>
            <a:r>
              <a:rPr lang="fr-FR" sz="1100" dirty="0">
                <a:latin typeface="Arial Narrow" panose="020B0606020202030204" pitchFamily="34" charset="0"/>
              </a:rPr>
              <a:t>L’enseignant circule entre les équipes pour observer le travail en cours et répondre aux questions.</a:t>
            </a:r>
          </a:p>
        </p:txBody>
      </p:sp>
      <p:sp>
        <p:nvSpPr>
          <p:cNvPr id="9" name="Rectangle : avec coins arrondis en diagonale 8">
            <a:extLst>
              <a:ext uri="{FF2B5EF4-FFF2-40B4-BE49-F238E27FC236}">
                <a16:creationId xmlns:a16="http://schemas.microsoft.com/office/drawing/2014/main" id="{15346E40-F4E1-43EF-B5E5-E28AEC83E55D}"/>
              </a:ext>
            </a:extLst>
          </p:cNvPr>
          <p:cNvSpPr/>
          <p:nvPr/>
        </p:nvSpPr>
        <p:spPr>
          <a:xfrm>
            <a:off x="8659477" y="3753036"/>
            <a:ext cx="2403486" cy="3024336"/>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b="1" dirty="0">
                <a:solidFill>
                  <a:schemeClr val="tx1"/>
                </a:solidFill>
                <a:latin typeface="Arial Narrow" panose="020B0606020202030204" pitchFamily="34" charset="0"/>
              </a:rPr>
              <a:t>LE PHILIPPS 6/6</a:t>
            </a:r>
          </a:p>
          <a:p>
            <a:pPr algn="ct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L’enseignant forme des groupes de 6 apprenants qui ont 6 minutes pour chercher une solution à un problème posé.</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Un rapporteur de chaque groupe expose ensuite la solution au grand groupe </a:t>
            </a:r>
          </a:p>
          <a:p>
            <a:pPr marL="171450" indent="-171450">
              <a:buFont typeface="Wingdings" panose="05000000000000000000" pitchFamily="2" charset="2"/>
              <a:buChar char="§"/>
            </a:pPr>
            <a:endParaRPr lang="fr-FR" sz="1100" dirty="0">
              <a:solidFill>
                <a:schemeClr val="tx1"/>
              </a:solidFill>
              <a:latin typeface="Arial Narrow" panose="020B0606020202030204" pitchFamily="34" charset="0"/>
            </a:endParaRPr>
          </a:p>
          <a:p>
            <a:pPr marL="171450" indent="-171450">
              <a:buFont typeface="Wingdings" panose="05000000000000000000" pitchFamily="2" charset="2"/>
              <a:buChar char="§"/>
            </a:pPr>
            <a:r>
              <a:rPr lang="fr-FR" sz="1100" dirty="0">
                <a:solidFill>
                  <a:schemeClr val="tx1"/>
                </a:solidFill>
                <a:latin typeface="Arial Narrow" panose="020B0606020202030204" pitchFamily="34" charset="0"/>
              </a:rPr>
              <a:t>Sur la base des apports de tous les groupes, chaque groupe rédige une synthèse.</a:t>
            </a:r>
          </a:p>
        </p:txBody>
      </p:sp>
      <p:sp>
        <p:nvSpPr>
          <p:cNvPr id="11" name="ZoneTexte 10">
            <a:extLst>
              <a:ext uri="{FF2B5EF4-FFF2-40B4-BE49-F238E27FC236}">
                <a16:creationId xmlns:a16="http://schemas.microsoft.com/office/drawing/2014/main" id="{EB9864D4-BED1-4441-BBB9-59110CBC1FDA}"/>
              </a:ext>
            </a:extLst>
          </p:cNvPr>
          <p:cNvSpPr txBox="1"/>
          <p:nvPr/>
        </p:nvSpPr>
        <p:spPr>
          <a:xfrm>
            <a:off x="4002575" y="3213555"/>
            <a:ext cx="3055004"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100" dirty="0">
                <a:latin typeface="Arial Narrow" panose="020B0606020202030204" pitchFamily="34" charset="0"/>
              </a:rPr>
              <a:t>La visualisation des réponses est immédiate, gérée par un logiciel ad hoc utilisé sur l’ordinateur du professeur.</a:t>
            </a:r>
          </a:p>
        </p:txBody>
      </p:sp>
      <p:sp>
        <p:nvSpPr>
          <p:cNvPr id="13" name="ZoneTexte 12">
            <a:extLst>
              <a:ext uri="{FF2B5EF4-FFF2-40B4-BE49-F238E27FC236}">
                <a16:creationId xmlns:a16="http://schemas.microsoft.com/office/drawing/2014/main" id="{4720FBAC-9B4D-4F36-80B0-E28A65E6B2E7}"/>
              </a:ext>
            </a:extLst>
          </p:cNvPr>
          <p:cNvSpPr txBox="1"/>
          <p:nvPr/>
        </p:nvSpPr>
        <p:spPr>
          <a:xfrm>
            <a:off x="1196783" y="3213556"/>
            <a:ext cx="2292555"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defPPr rtl="0">
              <a:defRPr lang="fr-fr"/>
            </a:defPPr>
            <a:lvl1pPr>
              <a:defRPr sz="1100">
                <a:latin typeface="Arial Narrow" panose="020B0606020202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lvl="3"/>
            <a:r>
              <a:rPr lang="fr-FR" sz="1100" dirty="0">
                <a:latin typeface="Arial Narrow" panose="020B0606020202030204" pitchFamily="34" charset="0"/>
              </a:rPr>
              <a:t>Boitiers de vote / tablette /  Smartphone / Sur site web / Pancartes à QR code / …</a:t>
            </a:r>
          </a:p>
        </p:txBody>
      </p:sp>
      <p:sp>
        <p:nvSpPr>
          <p:cNvPr id="14" name="Flèche : bas 13">
            <a:extLst>
              <a:ext uri="{FF2B5EF4-FFF2-40B4-BE49-F238E27FC236}">
                <a16:creationId xmlns:a16="http://schemas.microsoft.com/office/drawing/2014/main" id="{7292CB99-33F1-4683-B023-8A738A054418}"/>
              </a:ext>
            </a:extLst>
          </p:cNvPr>
          <p:cNvSpPr/>
          <p:nvPr/>
        </p:nvSpPr>
        <p:spPr>
          <a:xfrm rot="16200000">
            <a:off x="3559463" y="3273338"/>
            <a:ext cx="476065" cy="26614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3358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13599-71D0-45D1-91E3-B56FCB841C1E}"/>
              </a:ext>
            </a:extLst>
          </p:cNvPr>
          <p:cNvSpPr>
            <a:spLocks noGrp="1"/>
          </p:cNvSpPr>
          <p:nvPr>
            <p:ph type="title"/>
          </p:nvPr>
        </p:nvSpPr>
        <p:spPr/>
        <p:txBody>
          <a:bodyPr/>
          <a:lstStyle/>
          <a:p>
            <a:r>
              <a:rPr lang="fr-FR" dirty="0">
                <a:solidFill>
                  <a:srgbClr val="00B050"/>
                </a:solidFill>
              </a:rPr>
              <a:t>PENDANT</a:t>
            </a:r>
            <a:r>
              <a:rPr lang="fr-FR" dirty="0"/>
              <a:t> : Animer le face à face (pédagogie active)</a:t>
            </a:r>
          </a:p>
        </p:txBody>
      </p:sp>
      <p:sp>
        <p:nvSpPr>
          <p:cNvPr id="3" name="Espace réservé du contenu 2">
            <a:extLst>
              <a:ext uri="{FF2B5EF4-FFF2-40B4-BE49-F238E27FC236}">
                <a16:creationId xmlns:a16="http://schemas.microsoft.com/office/drawing/2014/main" id="{02023619-B361-4268-81C9-0FEBE14277D5}"/>
              </a:ext>
            </a:extLst>
          </p:cNvPr>
          <p:cNvSpPr>
            <a:spLocks noGrp="1"/>
          </p:cNvSpPr>
          <p:nvPr>
            <p:ph idx="1"/>
          </p:nvPr>
        </p:nvSpPr>
        <p:spPr>
          <a:xfrm>
            <a:off x="765820" y="1124744"/>
            <a:ext cx="7056784" cy="5256584"/>
          </a:xfrm>
        </p:spPr>
        <p:txBody>
          <a:bodyPr>
            <a:normAutofit lnSpcReduction="10000"/>
          </a:bodyPr>
          <a:lstStyle/>
          <a:p>
            <a:pPr>
              <a:spcBef>
                <a:spcPts val="600"/>
              </a:spcBef>
            </a:pPr>
            <a:r>
              <a:rPr lang="fr-FR" sz="2800" b="1" i="1" dirty="0">
                <a:latin typeface="Arial Narrow" panose="020B0606020202030204" pitchFamily="34" charset="0"/>
              </a:rPr>
              <a:t>Les techniques présentielles :</a:t>
            </a:r>
          </a:p>
          <a:p>
            <a:pPr lvl="1">
              <a:spcBef>
                <a:spcPts val="600"/>
              </a:spcBef>
            </a:pPr>
            <a:r>
              <a:rPr lang="fr-FR" b="1" i="1" dirty="0">
                <a:latin typeface="Arial Narrow" panose="020B0606020202030204" pitchFamily="34" charset="0"/>
              </a:rPr>
              <a:t>Exposé interactif</a:t>
            </a:r>
          </a:p>
          <a:p>
            <a:pPr lvl="1">
              <a:spcBef>
                <a:spcPts val="600"/>
              </a:spcBef>
            </a:pPr>
            <a:r>
              <a:rPr lang="fr-FR" b="1" i="1" dirty="0">
                <a:latin typeface="Arial Narrow" panose="020B0606020202030204" pitchFamily="34" charset="0"/>
              </a:rPr>
              <a:t>Quiz start-up / synthèse</a:t>
            </a:r>
          </a:p>
          <a:p>
            <a:pPr lvl="1">
              <a:spcBef>
                <a:spcPts val="600"/>
              </a:spcBef>
            </a:pPr>
            <a:r>
              <a:rPr lang="fr-FR" b="1" i="1" dirty="0">
                <a:latin typeface="Arial Narrow" panose="020B0606020202030204" pitchFamily="34" charset="0"/>
              </a:rPr>
              <a:t>Film pédagogique</a:t>
            </a:r>
          </a:p>
          <a:p>
            <a:pPr lvl="1">
              <a:spcBef>
                <a:spcPts val="600"/>
              </a:spcBef>
            </a:pPr>
            <a:r>
              <a:rPr lang="fr-FR" b="1" i="1" dirty="0">
                <a:latin typeface="Arial Narrow" panose="020B0606020202030204" pitchFamily="34" charset="0"/>
              </a:rPr>
              <a:t>Brainstorming pédagogique</a:t>
            </a:r>
          </a:p>
          <a:p>
            <a:pPr lvl="1">
              <a:spcBef>
                <a:spcPts val="600"/>
              </a:spcBef>
            </a:pPr>
            <a:r>
              <a:rPr lang="fr-FR" b="1" i="1" dirty="0">
                <a:latin typeface="Arial Narrow" panose="020B0606020202030204" pitchFamily="34" charset="0"/>
              </a:rPr>
              <a:t>Puzzle pédagogique</a:t>
            </a:r>
          </a:p>
          <a:p>
            <a:pPr lvl="1">
              <a:spcBef>
                <a:spcPts val="600"/>
              </a:spcBef>
            </a:pPr>
            <a:r>
              <a:rPr lang="fr-FR" b="1" i="1" dirty="0">
                <a:latin typeface="Arial Narrow" panose="020B0606020202030204" pitchFamily="34" charset="0"/>
              </a:rPr>
              <a:t>Exercice d’application</a:t>
            </a:r>
          </a:p>
          <a:p>
            <a:pPr lvl="1">
              <a:spcBef>
                <a:spcPts val="600"/>
              </a:spcBef>
            </a:pPr>
            <a:r>
              <a:rPr lang="fr-FR" b="1" i="1" dirty="0">
                <a:latin typeface="Arial Narrow" panose="020B0606020202030204" pitchFamily="34" charset="0"/>
              </a:rPr>
              <a:t>Exercice d’analyse critique</a:t>
            </a:r>
          </a:p>
          <a:p>
            <a:pPr lvl="1">
              <a:spcBef>
                <a:spcPts val="600"/>
              </a:spcBef>
            </a:pPr>
            <a:r>
              <a:rPr lang="fr-FR" b="1" i="1" dirty="0">
                <a:latin typeface="Arial Narrow" panose="020B0606020202030204" pitchFamily="34" charset="0"/>
              </a:rPr>
              <a:t>Étude de cas</a:t>
            </a:r>
          </a:p>
          <a:p>
            <a:pPr lvl="1">
              <a:spcBef>
                <a:spcPts val="600"/>
              </a:spcBef>
            </a:pPr>
            <a:r>
              <a:rPr lang="fr-FR" b="1" i="1" dirty="0">
                <a:latin typeface="Arial Narrow" panose="020B0606020202030204" pitchFamily="34" charset="0"/>
              </a:rPr>
              <a:t>Remue-méninge</a:t>
            </a:r>
          </a:p>
          <a:p>
            <a:pPr lvl="1">
              <a:spcBef>
                <a:spcPts val="600"/>
              </a:spcBef>
            </a:pPr>
            <a:r>
              <a:rPr lang="fr-FR" b="1" i="1" dirty="0">
                <a:latin typeface="Arial Narrow" panose="020B0606020202030204" pitchFamily="34" charset="0"/>
              </a:rPr>
              <a:t>Jeux de rôles</a:t>
            </a:r>
          </a:p>
          <a:p>
            <a:pPr lvl="1">
              <a:spcBef>
                <a:spcPts val="600"/>
              </a:spcBef>
            </a:pPr>
            <a:r>
              <a:rPr lang="fr-FR" b="1" i="1" dirty="0">
                <a:latin typeface="Arial Narrow" panose="020B0606020202030204" pitchFamily="34" charset="0"/>
              </a:rPr>
              <a:t>Une démo</a:t>
            </a:r>
          </a:p>
          <a:p>
            <a:pPr lvl="1">
              <a:spcBef>
                <a:spcPts val="600"/>
              </a:spcBef>
            </a:pPr>
            <a:r>
              <a:rPr lang="fr-FR" b="1" i="1" dirty="0">
                <a:latin typeface="Arial Narrow" panose="020B0606020202030204" pitchFamily="34" charset="0"/>
              </a:rPr>
              <a:t>Un retour d’expérience</a:t>
            </a:r>
          </a:p>
          <a:p>
            <a:pPr lvl="1">
              <a:spcBef>
                <a:spcPts val="600"/>
              </a:spcBef>
            </a:pPr>
            <a:r>
              <a:rPr lang="fr-FR" b="1" i="1" dirty="0">
                <a:latin typeface="Arial Narrow" panose="020B0606020202030204" pitchFamily="34" charset="0"/>
              </a:rPr>
              <a:t>Groupe d’échange de meilleures pratiques</a:t>
            </a:r>
          </a:p>
          <a:p>
            <a:pPr lvl="1">
              <a:spcBef>
                <a:spcPts val="600"/>
              </a:spcBef>
            </a:pPr>
            <a:r>
              <a:rPr lang="fr-FR" b="1" i="1" dirty="0">
                <a:latin typeface="Arial Narrow" panose="020B0606020202030204" pitchFamily="34" charset="0"/>
              </a:rPr>
              <a:t>Co-coaching ou co-développement</a:t>
            </a:r>
          </a:p>
          <a:p>
            <a:pPr lvl="1">
              <a:spcBef>
                <a:spcPts val="600"/>
              </a:spcBef>
            </a:pPr>
            <a:r>
              <a:rPr lang="fr-FR" b="1" i="1" dirty="0">
                <a:latin typeface="Arial Narrow" panose="020B0606020202030204" pitchFamily="34" charset="0"/>
              </a:rPr>
              <a:t>Réveil pédagogique</a:t>
            </a:r>
          </a:p>
          <a:p>
            <a:pPr lvl="1">
              <a:spcBef>
                <a:spcPts val="600"/>
              </a:spcBef>
            </a:pPr>
            <a:r>
              <a:rPr lang="fr-FR" b="1" i="1" dirty="0">
                <a:latin typeface="Arial Narrow" panose="020B0606020202030204" pitchFamily="34" charset="0"/>
              </a:rPr>
              <a:t>Témoignage</a:t>
            </a:r>
          </a:p>
          <a:p>
            <a:pPr lvl="1">
              <a:spcBef>
                <a:spcPts val="600"/>
              </a:spcBef>
            </a:pPr>
            <a:r>
              <a:rPr lang="fr-FR" b="1" i="1" dirty="0">
                <a:latin typeface="Arial Narrow" panose="020B0606020202030204" pitchFamily="34" charset="0"/>
              </a:rPr>
              <a:t>..</a:t>
            </a:r>
            <a:endParaRPr lang="fr-FR" dirty="0">
              <a:latin typeface="Arial Narrow" panose="020B0606020202030204" pitchFamily="34" charset="0"/>
            </a:endParaRPr>
          </a:p>
          <a:p>
            <a:endParaRPr lang="fr-FR" sz="4000" dirty="0">
              <a:latin typeface="Arial Narrow" panose="020B0606020202030204" pitchFamily="34" charset="0"/>
            </a:endParaRPr>
          </a:p>
        </p:txBody>
      </p:sp>
      <p:grpSp>
        <p:nvGrpSpPr>
          <p:cNvPr id="10" name="Groupe 9">
            <a:extLst>
              <a:ext uri="{FF2B5EF4-FFF2-40B4-BE49-F238E27FC236}">
                <a16:creationId xmlns:a16="http://schemas.microsoft.com/office/drawing/2014/main" id="{0B9616CD-EE91-49D6-96E8-4A5FBA28F435}"/>
              </a:ext>
            </a:extLst>
          </p:cNvPr>
          <p:cNvGrpSpPr/>
          <p:nvPr/>
        </p:nvGrpSpPr>
        <p:grpSpPr>
          <a:xfrm>
            <a:off x="4870276" y="1656184"/>
            <a:ext cx="6836662" cy="4138627"/>
            <a:chOff x="4870276" y="1656184"/>
            <a:chExt cx="6836662" cy="4138627"/>
          </a:xfrm>
        </p:grpSpPr>
        <p:pic>
          <p:nvPicPr>
            <p:cNvPr id="7" name="Image 6">
              <a:extLst>
                <a:ext uri="{FF2B5EF4-FFF2-40B4-BE49-F238E27FC236}">
                  <a16:creationId xmlns:a16="http://schemas.microsoft.com/office/drawing/2014/main" id="{A5E52A86-8260-48D8-864F-60F31F80F268}"/>
                </a:ext>
              </a:extLst>
            </p:cNvPr>
            <p:cNvPicPr>
              <a:picLocks noChangeAspect="1"/>
            </p:cNvPicPr>
            <p:nvPr/>
          </p:nvPicPr>
          <p:blipFill>
            <a:blip r:embed="rId2"/>
            <a:stretch>
              <a:fillRect/>
            </a:stretch>
          </p:blipFill>
          <p:spPr>
            <a:xfrm>
              <a:off x="4870276" y="1656184"/>
              <a:ext cx="6836662" cy="4077072"/>
            </a:xfrm>
            <a:prstGeom prst="rect">
              <a:avLst/>
            </a:prstGeom>
          </p:spPr>
        </p:pic>
        <p:sp>
          <p:nvSpPr>
            <p:cNvPr id="9" name="ZoneTexte 8">
              <a:extLst>
                <a:ext uri="{FF2B5EF4-FFF2-40B4-BE49-F238E27FC236}">
                  <a16:creationId xmlns:a16="http://schemas.microsoft.com/office/drawing/2014/main" id="{9E335BEC-CD1E-40C2-B77A-CDD3C6CF5AEF}"/>
                </a:ext>
              </a:extLst>
            </p:cNvPr>
            <p:cNvSpPr txBox="1"/>
            <p:nvPr/>
          </p:nvSpPr>
          <p:spPr>
            <a:xfrm>
              <a:off x="9550796" y="5548590"/>
              <a:ext cx="1703512" cy="246221"/>
            </a:xfrm>
            <a:prstGeom prst="rect">
              <a:avLst/>
            </a:prstGeom>
            <a:noFill/>
          </p:spPr>
          <p:txBody>
            <a:bodyPr wrap="square">
              <a:spAutoFit/>
            </a:bodyPr>
            <a:lstStyle/>
            <a:p>
              <a:pPr algn="r"/>
              <a:r>
                <a:rPr lang="fr-FR" sz="1000" dirty="0"/>
                <a:t>Source : </a:t>
              </a:r>
              <a:r>
                <a:rPr lang="fr-FR" sz="1000" dirty="0">
                  <a:hlinkClick r:id="rId3"/>
                </a:rPr>
                <a:t>Learning by </a:t>
              </a:r>
              <a:r>
                <a:rPr lang="fr-FR" sz="1000" dirty="0" err="1">
                  <a:hlinkClick r:id="rId3"/>
                </a:rPr>
                <a:t>doing</a:t>
              </a:r>
              <a:endParaRPr lang="fr-FR" sz="1000" dirty="0"/>
            </a:p>
          </p:txBody>
        </p:sp>
      </p:grpSp>
    </p:spTree>
    <p:extLst>
      <p:ext uri="{BB962C8B-B14F-4D97-AF65-F5344CB8AC3E}">
        <p14:creationId xmlns:p14="http://schemas.microsoft.com/office/powerpoint/2010/main" val="1239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6366D-96FB-4A5D-AFAB-2B7E17CF5376}"/>
              </a:ext>
            </a:extLst>
          </p:cNvPr>
          <p:cNvSpPr>
            <a:spLocks noGrp="1"/>
          </p:cNvSpPr>
          <p:nvPr>
            <p:ph type="title"/>
          </p:nvPr>
        </p:nvSpPr>
        <p:spPr/>
        <p:txBody>
          <a:bodyPr/>
          <a:lstStyle/>
          <a:p>
            <a:r>
              <a:rPr lang="fr-FR" dirty="0">
                <a:solidFill>
                  <a:srgbClr val="00B050"/>
                </a:solidFill>
              </a:rPr>
              <a:t>PENDANT</a:t>
            </a:r>
            <a:r>
              <a:rPr lang="fr-FR" dirty="0"/>
              <a:t> : Animer le face à face (les rétroactions)</a:t>
            </a:r>
          </a:p>
        </p:txBody>
      </p:sp>
      <p:sp>
        <p:nvSpPr>
          <p:cNvPr id="3" name="Espace réservé du contenu 2">
            <a:extLst>
              <a:ext uri="{FF2B5EF4-FFF2-40B4-BE49-F238E27FC236}">
                <a16:creationId xmlns:a16="http://schemas.microsoft.com/office/drawing/2014/main" id="{B93F5830-AD80-482A-83E7-D8ED3F3481F8}"/>
              </a:ext>
            </a:extLst>
          </p:cNvPr>
          <p:cNvSpPr>
            <a:spLocks noGrp="1"/>
          </p:cNvSpPr>
          <p:nvPr>
            <p:ph idx="1"/>
          </p:nvPr>
        </p:nvSpPr>
        <p:spPr>
          <a:xfrm>
            <a:off x="765819" y="1583372"/>
            <a:ext cx="3240361" cy="4032448"/>
          </a:xfrm>
        </p:spPr>
        <p:txBody>
          <a:bodyPr>
            <a:normAutofit/>
          </a:bodyPr>
          <a:lstStyle/>
          <a:p>
            <a:r>
              <a:rPr lang="fr-FR" sz="1800" dirty="0"/>
              <a:t>Utiliser les techniques de rétroaction en classe (</a:t>
            </a:r>
            <a:r>
              <a:rPr lang="fr-FR" sz="1800" dirty="0" err="1"/>
              <a:t>TRC</a:t>
            </a:r>
            <a:r>
              <a:rPr lang="fr-FR" sz="1800" dirty="0"/>
              <a:t>) :</a:t>
            </a:r>
          </a:p>
          <a:p>
            <a:pPr lvl="1"/>
            <a:r>
              <a:rPr lang="fr-FR" sz="1400" dirty="0"/>
              <a:t>Brefs temps d’arrêt pour sonder la compréhension ;</a:t>
            </a:r>
          </a:p>
          <a:p>
            <a:pPr lvl="1"/>
            <a:r>
              <a:rPr lang="fr-FR" sz="1400" dirty="0"/>
              <a:t>Une multitude de variantes possibles (environ 50),</a:t>
            </a:r>
          </a:p>
          <a:p>
            <a:pPr lvl="1"/>
            <a:r>
              <a:rPr lang="fr-FR" sz="1400" dirty="0"/>
              <a:t>Durée entre 5 et 20 minutes pour la plupart,</a:t>
            </a:r>
          </a:p>
          <a:p>
            <a:pPr lvl="1"/>
            <a:r>
              <a:rPr lang="fr-FR" sz="1400" dirty="0"/>
              <a:t>Formatives : sans notes,</a:t>
            </a:r>
          </a:p>
          <a:p>
            <a:pPr lvl="1"/>
            <a:r>
              <a:rPr lang="fr-FR" sz="1400" dirty="0"/>
              <a:t>Spécifiques au contexte,</a:t>
            </a:r>
          </a:p>
          <a:p>
            <a:pPr lvl="2"/>
            <a:endParaRPr lang="fr-FR" dirty="0"/>
          </a:p>
          <a:p>
            <a:pPr lvl="2"/>
            <a:endParaRPr lang="fr-FR" dirty="0"/>
          </a:p>
          <a:p>
            <a:pPr lvl="2"/>
            <a:endParaRPr lang="fr-FR" dirty="0"/>
          </a:p>
          <a:p>
            <a:pPr marL="777240" lvl="3" indent="0">
              <a:buNone/>
            </a:pPr>
            <a:endParaRPr lang="fr-FR" dirty="0"/>
          </a:p>
        </p:txBody>
      </p:sp>
      <p:graphicFrame>
        <p:nvGraphicFramePr>
          <p:cNvPr id="6" name="Tableau 9">
            <a:extLst>
              <a:ext uri="{FF2B5EF4-FFF2-40B4-BE49-F238E27FC236}">
                <a16:creationId xmlns:a16="http://schemas.microsoft.com/office/drawing/2014/main" id="{ABB3F326-9D63-4EF0-A194-101A0D095057}"/>
              </a:ext>
            </a:extLst>
          </p:cNvPr>
          <p:cNvGraphicFramePr>
            <a:graphicFrameLocks noGrp="1"/>
          </p:cNvGraphicFramePr>
          <p:nvPr>
            <p:extLst>
              <p:ext uri="{D42A27DB-BD31-4B8C-83A1-F6EECF244321}">
                <p14:modId xmlns:p14="http://schemas.microsoft.com/office/powerpoint/2010/main" val="1661997686"/>
              </p:ext>
            </p:extLst>
          </p:nvPr>
        </p:nvGraphicFramePr>
        <p:xfrm>
          <a:off x="4006180" y="1569680"/>
          <a:ext cx="7848870" cy="4739640"/>
        </p:xfrm>
        <a:graphic>
          <a:graphicData uri="http://schemas.openxmlformats.org/drawingml/2006/table">
            <a:tbl>
              <a:tblPr firstRow="1" bandRow="1">
                <a:tableStyleId>{5C22544A-7EE6-4342-B048-85BDC9FD1C3A}</a:tableStyleId>
              </a:tblPr>
              <a:tblGrid>
                <a:gridCol w="2616290">
                  <a:extLst>
                    <a:ext uri="{9D8B030D-6E8A-4147-A177-3AD203B41FA5}">
                      <a16:colId xmlns:a16="http://schemas.microsoft.com/office/drawing/2014/main" val="537539466"/>
                    </a:ext>
                  </a:extLst>
                </a:gridCol>
                <a:gridCol w="2616290">
                  <a:extLst>
                    <a:ext uri="{9D8B030D-6E8A-4147-A177-3AD203B41FA5}">
                      <a16:colId xmlns:a16="http://schemas.microsoft.com/office/drawing/2014/main" val="2258212668"/>
                    </a:ext>
                  </a:extLst>
                </a:gridCol>
                <a:gridCol w="2616290">
                  <a:extLst>
                    <a:ext uri="{9D8B030D-6E8A-4147-A177-3AD203B41FA5}">
                      <a16:colId xmlns:a16="http://schemas.microsoft.com/office/drawing/2014/main" val="3103047475"/>
                    </a:ext>
                  </a:extLst>
                </a:gridCol>
              </a:tblGrid>
              <a:tr h="185420">
                <a:tc gridSpan="3">
                  <a:txBody>
                    <a:bodyPr/>
                    <a:lstStyle/>
                    <a:p>
                      <a:pPr algn="ctr"/>
                      <a:r>
                        <a:rPr lang="fr-FR" dirty="0"/>
                        <a:t>Exemples de </a:t>
                      </a:r>
                      <a:r>
                        <a:rPr lang="fr-FR" dirty="0" err="1"/>
                        <a:t>TCR</a:t>
                      </a:r>
                      <a:endParaRPr lang="fr-FR" dirty="0"/>
                    </a:p>
                  </a:txBody>
                  <a:tcPr>
                    <a:solidFill>
                      <a:schemeClr val="accent1">
                        <a:lumMod val="50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89217976"/>
                  </a:ext>
                </a:extLst>
              </a:tr>
              <a:tr h="370840">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SONDAGE SUR LES CONNAISSANCES</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Objectif</a:t>
                      </a:r>
                      <a:r>
                        <a:rPr lang="fr-FR" sz="1100" kern="1200" dirty="0">
                          <a:solidFill>
                            <a:schemeClr val="dk1"/>
                          </a:solidFill>
                          <a:effectLst/>
                          <a:latin typeface="Arial Narrow" panose="020B0606020202030204" pitchFamily="34" charset="0"/>
                          <a:ea typeface="+mn-ea"/>
                          <a:cs typeface="+mn-cs"/>
                        </a:rPr>
                        <a:t> : identifier sommairement les connaissances antérieures des apprenants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Modalité</a:t>
                      </a:r>
                      <a:r>
                        <a:rPr lang="fr-FR" sz="1100" kern="1200" dirty="0">
                          <a:solidFill>
                            <a:schemeClr val="dk1"/>
                          </a:solidFill>
                          <a:effectLst/>
                          <a:latin typeface="Arial Narrow" panose="020B0606020202030204" pitchFamily="34" charset="0"/>
                          <a:ea typeface="+mn-ea"/>
                          <a:cs typeface="+mn-cs"/>
                        </a:rPr>
                        <a:t> : individuellement, voter en ligne ou un court QCM (</a:t>
                      </a:r>
                      <a:r>
                        <a:rPr lang="fr-FR" sz="1100" kern="1200" dirty="0" err="1">
                          <a:solidFill>
                            <a:schemeClr val="dk1"/>
                          </a:solidFill>
                          <a:effectLst/>
                          <a:latin typeface="Arial Narrow" panose="020B0606020202030204" pitchFamily="34" charset="0"/>
                          <a:ea typeface="+mn-ea"/>
                          <a:cs typeface="+mn-cs"/>
                          <a:hlinkClick r:id="rId2"/>
                        </a:rPr>
                        <a:t>Woodclap</a:t>
                      </a:r>
                      <a:r>
                        <a:rPr lang="fr-FR" sz="1100" kern="1200" dirty="0">
                          <a:solidFill>
                            <a:schemeClr val="dk1"/>
                          </a:solidFill>
                          <a:effectLst/>
                          <a:latin typeface="Arial Narrow" panose="020B0606020202030204" pitchFamily="34" charset="0"/>
                          <a:ea typeface="+mn-ea"/>
                          <a:cs typeface="+mn-cs"/>
                        </a:rPr>
                        <a:t>)</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Durée</a:t>
                      </a:r>
                      <a:r>
                        <a:rPr lang="fr-FR" sz="1100" kern="1200" dirty="0">
                          <a:solidFill>
                            <a:schemeClr val="dk1"/>
                          </a:solidFill>
                          <a:effectLst/>
                          <a:latin typeface="Arial Narrow" panose="020B0606020202030204" pitchFamily="34" charset="0"/>
                          <a:ea typeface="+mn-ea"/>
                          <a:cs typeface="+mn-cs"/>
                        </a:rPr>
                        <a:t> : </a:t>
                      </a:r>
                      <a:r>
                        <a:rPr lang="fr-FR" sz="1100" b="1" kern="1200" dirty="0">
                          <a:solidFill>
                            <a:srgbClr val="C00000"/>
                          </a:solidFill>
                          <a:effectLst/>
                          <a:latin typeface="Arial Narrow" panose="020B0606020202030204" pitchFamily="34" charset="0"/>
                          <a:ea typeface="+mn-ea"/>
                          <a:cs typeface="+mn-cs"/>
                        </a:rPr>
                        <a:t>10 minutes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Exemple</a:t>
                      </a:r>
                      <a:r>
                        <a:rPr lang="fr-FR" sz="1100" kern="1200" dirty="0">
                          <a:solidFill>
                            <a:schemeClr val="dk1"/>
                          </a:solidFill>
                          <a:effectLst/>
                          <a:latin typeface="Arial Narrow" panose="020B0606020202030204" pitchFamily="34" charset="0"/>
                          <a:ea typeface="+mn-ea"/>
                          <a:cs typeface="+mn-cs"/>
                        </a:rPr>
                        <a:t> : « Définir avec vos propres mots le terme suivant »</a:t>
                      </a:r>
                      <a:endParaRPr lang="fr-FR" sz="1100" dirty="0">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GRILLE DES ‘POUR’ OU ‘CONTRE’</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Objectif</a:t>
                      </a:r>
                      <a:r>
                        <a:rPr lang="fr-FR" sz="1100" kern="1200" dirty="0">
                          <a:solidFill>
                            <a:schemeClr val="dk1"/>
                          </a:solidFill>
                          <a:effectLst/>
                          <a:latin typeface="Arial Narrow" panose="020B0606020202030204" pitchFamily="34" charset="0"/>
                          <a:ea typeface="+mn-ea"/>
                          <a:cs typeface="+mn-cs"/>
                        </a:rPr>
                        <a:t> : lister rapidement les pour et les contre d'une situation donnée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Modalité</a:t>
                      </a:r>
                      <a:r>
                        <a:rPr lang="fr-FR" sz="1100" kern="1200" dirty="0">
                          <a:solidFill>
                            <a:schemeClr val="dk1"/>
                          </a:solidFill>
                          <a:effectLst/>
                          <a:latin typeface="Arial Narrow" panose="020B0606020202030204" pitchFamily="34" charset="0"/>
                          <a:ea typeface="+mn-ea"/>
                          <a:cs typeface="+mn-cs"/>
                        </a:rPr>
                        <a:t> : en équipe, après affichage d’une question, lister les pour et les contre,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Durée</a:t>
                      </a:r>
                      <a:r>
                        <a:rPr lang="fr-FR" sz="1100" kern="1200" dirty="0">
                          <a:solidFill>
                            <a:schemeClr val="dk1"/>
                          </a:solidFill>
                          <a:effectLst/>
                          <a:latin typeface="Arial Narrow" panose="020B0606020202030204" pitchFamily="34" charset="0"/>
                          <a:ea typeface="+mn-ea"/>
                          <a:cs typeface="+mn-cs"/>
                        </a:rPr>
                        <a:t> </a:t>
                      </a:r>
                      <a:r>
                        <a:rPr lang="fr-FR" sz="1100" b="1" kern="1200" dirty="0">
                          <a:solidFill>
                            <a:srgbClr val="C00000"/>
                          </a:solidFill>
                          <a:effectLst/>
                          <a:latin typeface="Arial Narrow" panose="020B0606020202030204" pitchFamily="34" charset="0"/>
                          <a:ea typeface="+mn-ea"/>
                          <a:cs typeface="+mn-cs"/>
                        </a:rPr>
                        <a:t>: 5 minutes </a:t>
                      </a:r>
                    </a:p>
                    <a:p>
                      <a:pPr marL="171450" indent="-171450">
                        <a:buFont typeface="Wingdings" panose="05000000000000000000" pitchFamily="2" charset="2"/>
                        <a:buChar char="§"/>
                      </a:pPr>
                      <a:r>
                        <a:rPr lang="fr-FR" sz="1100" b="1" kern="1200" dirty="0">
                          <a:solidFill>
                            <a:schemeClr val="dk1"/>
                          </a:solidFill>
                          <a:effectLst/>
                          <a:latin typeface="Arial Narrow" panose="020B0606020202030204" pitchFamily="34" charset="0"/>
                          <a:ea typeface="+mn-ea"/>
                          <a:cs typeface="+mn-cs"/>
                        </a:rPr>
                        <a:t>Exemple</a:t>
                      </a:r>
                      <a:r>
                        <a:rPr lang="fr-FR" sz="1100" kern="1200" dirty="0">
                          <a:solidFill>
                            <a:schemeClr val="dk1"/>
                          </a:solidFill>
                          <a:effectLst/>
                          <a:latin typeface="Arial Narrow" panose="020B0606020202030204" pitchFamily="34" charset="0"/>
                          <a:ea typeface="+mn-ea"/>
                          <a:cs typeface="+mn-cs"/>
                        </a:rPr>
                        <a:t> : « Brièvement, listez trois à cinq avantages et inconvénients»</a:t>
                      </a:r>
                      <a:endParaRPr lang="fr-FR" sz="1100" dirty="0">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CITER DES CAS PRATIQUES</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faire le lien entre les principes exposés et leurs applications pratiques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en groupe, «proposer au moins deux exemples d’application concrète des principes exposés(</a:t>
                      </a:r>
                      <a:r>
                        <a:rPr lang="fr-FR" sz="1100" dirty="0" err="1">
                          <a:latin typeface="Arial Narrow" panose="020B0606020202030204" pitchFamily="34" charset="0"/>
                        </a:rPr>
                        <a:t>Wooclap</a:t>
                      </a:r>
                      <a:r>
                        <a:rPr lang="fr-FR" sz="1100" dirty="0">
                          <a:latin typeface="Arial Narrow" panose="020B0606020202030204" pitchFamily="34" charset="0"/>
                        </a:rPr>
                        <a:t>, forum/chat/base de données) » </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5 minutes</a:t>
                      </a:r>
                    </a:p>
                    <a:p>
                      <a:pPr marL="0" algn="ctr" defTabSz="914400" rtl="0" eaLnBrk="1" latinLnBrk="0" hangingPunct="1"/>
                      <a:endParaRPr lang="fr-FR" sz="1100" kern="1200" dirty="0">
                        <a:solidFill>
                          <a:schemeClr val="dk1"/>
                        </a:solidFill>
                        <a:latin typeface="Arial Narrow" panose="020B0606020202030204" pitchFamily="34" charset="0"/>
                        <a:ea typeface="+mn-ea"/>
                        <a:cs typeface="+mn-cs"/>
                      </a:endParaRPr>
                    </a:p>
                  </a:txBody>
                  <a:tcPr/>
                </a:tc>
                <a:extLst>
                  <a:ext uri="{0D108BD9-81ED-4DB2-BD59-A6C34878D82A}">
                    <a16:rowId xmlns:a16="http://schemas.microsoft.com/office/drawing/2014/main" val="60217516"/>
                  </a:ext>
                </a:extLst>
              </a:tr>
              <a:tr h="1483360">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VIDÉOS INTERACTIVES</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Objectif</a:t>
                      </a:r>
                      <a:r>
                        <a:rPr lang="fr-FR" sz="1100" kern="1200" dirty="0">
                          <a:solidFill>
                            <a:schemeClr val="dk1"/>
                          </a:solidFill>
                          <a:latin typeface="Arial Narrow" panose="020B0606020202030204" pitchFamily="34" charset="0"/>
                          <a:ea typeface="+mn-ea"/>
                          <a:cs typeface="+mn-cs"/>
                        </a:rPr>
                        <a:t> : reformuler les messages d'une vidéo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Modalité</a:t>
                      </a:r>
                      <a:r>
                        <a:rPr lang="fr-FR" sz="1100" kern="1200" dirty="0">
                          <a:solidFill>
                            <a:schemeClr val="dk1"/>
                          </a:solidFill>
                          <a:latin typeface="Arial Narrow" panose="020B0606020202030204" pitchFamily="34" charset="0"/>
                          <a:ea typeface="+mn-ea"/>
                          <a:cs typeface="+mn-cs"/>
                        </a:rPr>
                        <a:t> : inviter à prendre des notes pendant la diffusion de une courte vidéo, proposer une activité au choix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Durée</a:t>
                      </a:r>
                      <a:r>
                        <a:rPr lang="fr-FR" sz="1100" kern="1200" dirty="0">
                          <a:solidFill>
                            <a:schemeClr val="dk1"/>
                          </a:solidFill>
                          <a:latin typeface="Arial Narrow" panose="020B0606020202030204" pitchFamily="34" charset="0"/>
                          <a:ea typeface="+mn-ea"/>
                          <a:cs typeface="+mn-cs"/>
                        </a:rPr>
                        <a:t> : </a:t>
                      </a:r>
                      <a:r>
                        <a:rPr lang="fr-FR" sz="1100" b="1" kern="1200" dirty="0">
                          <a:solidFill>
                            <a:srgbClr val="C00000"/>
                          </a:solidFill>
                          <a:latin typeface="Arial Narrow" panose="020B0606020202030204" pitchFamily="34" charset="0"/>
                          <a:ea typeface="+mn-ea"/>
                          <a:cs typeface="+mn-cs"/>
                        </a:rPr>
                        <a:t>5 à 15 minutes</a:t>
                      </a:r>
                      <a:r>
                        <a:rPr lang="fr-FR" sz="1100" kern="1200" dirty="0">
                          <a:solidFill>
                            <a:schemeClr val="dk1"/>
                          </a:solidFill>
                          <a:latin typeface="Arial Narrow" panose="020B0606020202030204" pitchFamily="34" charset="0"/>
                          <a:ea typeface="+mn-ea"/>
                          <a:cs typeface="+mn-cs"/>
                        </a:rPr>
                        <a:t> </a:t>
                      </a:r>
                    </a:p>
                    <a:p>
                      <a:pPr marL="171450" indent="-171450">
                        <a:buFont typeface="Wingdings" panose="05000000000000000000" pitchFamily="2" charset="2"/>
                        <a:buChar char="§"/>
                      </a:pPr>
                      <a:r>
                        <a:rPr lang="fr-FR" sz="1100" b="1" kern="1200" dirty="0">
                          <a:solidFill>
                            <a:schemeClr val="dk1"/>
                          </a:solidFill>
                          <a:latin typeface="Arial Narrow" panose="020B0606020202030204" pitchFamily="34" charset="0"/>
                          <a:ea typeface="+mn-ea"/>
                          <a:cs typeface="+mn-cs"/>
                        </a:rPr>
                        <a:t>Exemple :</a:t>
                      </a:r>
                      <a:r>
                        <a:rPr lang="fr-FR" sz="1100" kern="1200" dirty="0">
                          <a:solidFill>
                            <a:schemeClr val="dk1"/>
                          </a:solidFill>
                          <a:latin typeface="Arial Narrow" panose="020B0606020202030204" pitchFamily="34" charset="0"/>
                          <a:ea typeface="+mn-ea"/>
                          <a:cs typeface="+mn-cs"/>
                        </a:rPr>
                        <a:t> </a:t>
                      </a:r>
                    </a:p>
                    <a:p>
                      <a:pPr marL="266700" lvl="1" indent="-85725">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a) Chacun note les idées clés puis quelques volontaires répondent à chaque point par Chat, forum, Zoom)</a:t>
                      </a:r>
                    </a:p>
                    <a:p>
                      <a:pPr marL="266700" lvl="1" indent="-85725">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B) Demander à chaque groupe de porter son attention sur un point puis comparaison des réponses via forum) puis restitution collective </a:t>
                      </a:r>
                    </a:p>
                    <a:p>
                      <a:pPr algn="ctr"/>
                      <a:endParaRPr lang="fr-FR" sz="1100" b="1" dirty="0">
                        <a:solidFill>
                          <a:srgbClr val="C00000"/>
                        </a:solidFill>
                        <a:latin typeface="Arial Narrow" panose="020B0606020202030204" pitchFamily="34" charset="0"/>
                      </a:endParaRP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RÉSUMÉ AU VOL</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résumer activement et collectivement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1°) en 3 minutes, individuellement, noter 5 mots-clés retenus suite à un exposé (</a:t>
                      </a:r>
                      <a:r>
                        <a:rPr lang="fr-FR" sz="1100" kern="1200" dirty="0" err="1">
                          <a:solidFill>
                            <a:schemeClr val="dk1"/>
                          </a:solidFill>
                          <a:latin typeface="Arial Narrow" panose="020B0606020202030204" pitchFamily="34" charset="0"/>
                          <a:ea typeface="+mn-ea"/>
                          <a:cs typeface="+mn-cs"/>
                          <a:hlinkClick r:id="rId3"/>
                        </a:rPr>
                        <a:t>etherpad</a:t>
                      </a:r>
                      <a:r>
                        <a:rPr lang="fr-FR" sz="1100" kern="1200" dirty="0">
                          <a:solidFill>
                            <a:schemeClr val="dk1"/>
                          </a:solidFill>
                          <a:latin typeface="Arial Narrow" panose="020B0606020202030204" pitchFamily="34" charset="0"/>
                          <a:ea typeface="+mn-ea"/>
                          <a:cs typeface="+mn-cs"/>
                        </a:rPr>
                        <a:t>),</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2°) en 4 minutes, en équipe, sélectionner 10 mots clés,</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3°) en 8 minutes, l’équipe fait un résumé comportant ces 10 mots clés dans un texte de 7 lignes maximum (</a:t>
                      </a:r>
                      <a:r>
                        <a:rPr lang="fr-FR" sz="1100" kern="1200" dirty="0" err="1">
                          <a:solidFill>
                            <a:schemeClr val="dk1"/>
                          </a:solidFill>
                          <a:latin typeface="Arial Narrow" panose="020B0606020202030204" pitchFamily="34" charset="0"/>
                          <a:ea typeface="+mn-ea"/>
                          <a:cs typeface="+mn-cs"/>
                          <a:hlinkClick r:id="rId3"/>
                        </a:rPr>
                        <a:t>etherpad</a:t>
                      </a:r>
                      <a:r>
                        <a:rPr lang="fr-FR" sz="1100" kern="1200" dirty="0">
                          <a:solidFill>
                            <a:schemeClr val="dk1"/>
                          </a:solidFill>
                          <a:latin typeface="Arial Narrow" panose="020B0606020202030204" pitchFamily="34" charset="0"/>
                          <a:ea typeface="+mn-ea"/>
                          <a:cs typeface="+mn-cs"/>
                        </a:rPr>
                        <a:t>),</a:t>
                      </a:r>
                    </a:p>
                    <a:p>
                      <a:pPr marL="266700" lvl="1" indent="-85725" algn="l" defTabSz="914400" rtl="0" eaLnBrk="1" latinLnBrk="0" hangingPunct="1">
                        <a:buFont typeface="Arial Narrow" panose="020B0606020202030204" pitchFamily="34" charset="0"/>
                        <a:buChar char="-"/>
                      </a:pPr>
                      <a:r>
                        <a:rPr lang="fr-FR" sz="1100" kern="1200" dirty="0">
                          <a:solidFill>
                            <a:schemeClr val="dk1"/>
                          </a:solidFill>
                          <a:latin typeface="Arial Narrow" panose="020B0606020202030204" pitchFamily="34" charset="0"/>
                          <a:ea typeface="+mn-ea"/>
                          <a:cs typeface="+mn-cs"/>
                        </a:rPr>
                        <a:t>4°) lire quelques résumés,</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20 minutes</a:t>
                      </a:r>
                    </a:p>
                  </a:txBody>
                  <a:tcPr/>
                </a:tc>
                <a:tc>
                  <a:txBody>
                    <a:bodyPr/>
                    <a:lstStyle/>
                    <a:p>
                      <a:pPr marL="0" algn="ctr" defTabSz="914400" rtl="0" eaLnBrk="1" latinLnBrk="0" hangingPunct="1"/>
                      <a:r>
                        <a:rPr lang="fr-FR" sz="1100" b="1" i="1" kern="1200" dirty="0">
                          <a:solidFill>
                            <a:schemeClr val="bg1"/>
                          </a:solidFill>
                          <a:effectLst/>
                          <a:highlight>
                            <a:srgbClr val="000080"/>
                          </a:highlight>
                          <a:latin typeface="Arial Narrow" panose="020B0606020202030204" pitchFamily="34" charset="0"/>
                          <a:ea typeface="+mn-ea"/>
                          <a:cs typeface="+mn-cs"/>
                        </a:rPr>
                        <a:t>L'ASPECT LE MOINS CLAIR</a:t>
                      </a:r>
                    </a:p>
                    <a:p>
                      <a:pPr marL="171450" indent="-171450">
                        <a:buFont typeface="Wingdings" panose="05000000000000000000" pitchFamily="2" charset="2"/>
                        <a:buChar char="§"/>
                      </a:pPr>
                      <a:r>
                        <a:rPr lang="fr-FR" sz="1100" b="1" dirty="0">
                          <a:latin typeface="Arial Narrow" panose="020B0606020202030204" pitchFamily="34" charset="0"/>
                        </a:rPr>
                        <a:t>Objectif</a:t>
                      </a:r>
                      <a:r>
                        <a:rPr lang="fr-FR" sz="1100" dirty="0">
                          <a:latin typeface="Arial Narrow" panose="020B0606020202030204" pitchFamily="34" charset="0"/>
                        </a:rPr>
                        <a:t> : mettre en évidence un point qui reste confus par rapport aux apprentissages proposés </a:t>
                      </a:r>
                    </a:p>
                    <a:p>
                      <a:pPr marL="171450" indent="-171450">
                        <a:buFont typeface="Wingdings" panose="05000000000000000000" pitchFamily="2" charset="2"/>
                        <a:buChar char="§"/>
                      </a:pPr>
                      <a:r>
                        <a:rPr lang="fr-FR" sz="1100" b="1" dirty="0">
                          <a:latin typeface="Arial Narrow" panose="020B0606020202030204" pitchFamily="34" charset="0"/>
                        </a:rPr>
                        <a:t>Modalité</a:t>
                      </a:r>
                      <a:r>
                        <a:rPr lang="fr-FR" sz="1100" dirty="0">
                          <a:latin typeface="Arial Narrow" panose="020B0606020202030204" pitchFamily="34" charset="0"/>
                        </a:rPr>
                        <a:t> : individuellement, sur post-it (</a:t>
                      </a:r>
                      <a:r>
                        <a:rPr lang="fr-FR" sz="1100" dirty="0" err="1">
                          <a:latin typeface="Arial Narrow" panose="020B0606020202030204" pitchFamily="34" charset="0"/>
                        </a:rPr>
                        <a:t>framemo</a:t>
                      </a:r>
                      <a:r>
                        <a:rPr lang="fr-FR" sz="1100" dirty="0">
                          <a:latin typeface="Arial Narrow" panose="020B0606020202030204" pitchFamily="34" charset="0"/>
                        </a:rPr>
                        <a:t>) : «Par rapport à la présentation, à la lecture que vous avez faite, à la discussion qui a eu lieu ou à la vidéo que vous avez vue, qu'est-ce qui reste le moins clair ?» </a:t>
                      </a:r>
                    </a:p>
                    <a:p>
                      <a:pPr marL="171450" indent="-171450">
                        <a:buFont typeface="Wingdings" panose="05000000000000000000" pitchFamily="2" charset="2"/>
                        <a:buChar char="§"/>
                      </a:pPr>
                      <a:r>
                        <a:rPr lang="fr-FR" sz="1100" b="1" dirty="0">
                          <a:latin typeface="Arial Narrow" panose="020B0606020202030204" pitchFamily="34" charset="0"/>
                        </a:rPr>
                        <a:t>Durée</a:t>
                      </a:r>
                      <a:r>
                        <a:rPr lang="fr-FR" sz="1100" dirty="0">
                          <a:latin typeface="Arial Narrow" panose="020B0606020202030204" pitchFamily="34" charset="0"/>
                        </a:rPr>
                        <a:t> : </a:t>
                      </a:r>
                      <a:r>
                        <a:rPr lang="fr-FR" sz="1100" b="1" dirty="0">
                          <a:solidFill>
                            <a:srgbClr val="C00000"/>
                          </a:solidFill>
                          <a:latin typeface="Arial Narrow" panose="020B0606020202030204" pitchFamily="34" charset="0"/>
                        </a:rPr>
                        <a:t>1 minute</a:t>
                      </a:r>
                    </a:p>
                  </a:txBody>
                  <a:tcPr/>
                </a:tc>
                <a:extLst>
                  <a:ext uri="{0D108BD9-81ED-4DB2-BD59-A6C34878D82A}">
                    <a16:rowId xmlns:a16="http://schemas.microsoft.com/office/drawing/2014/main" val="3773370431"/>
                  </a:ext>
                </a:extLst>
              </a:tr>
            </a:tbl>
          </a:graphicData>
        </a:graphic>
      </p:graphicFrame>
    </p:spTree>
    <p:extLst>
      <p:ext uri="{BB962C8B-B14F-4D97-AF65-F5344CB8AC3E}">
        <p14:creationId xmlns:p14="http://schemas.microsoft.com/office/powerpoint/2010/main" val="32738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543F8-59F4-4C7E-9329-700832D41873}"/>
              </a:ext>
            </a:extLst>
          </p:cNvPr>
          <p:cNvSpPr>
            <a:spLocks noGrp="1"/>
          </p:cNvSpPr>
          <p:nvPr>
            <p:ph type="title"/>
          </p:nvPr>
        </p:nvSpPr>
        <p:spPr/>
        <p:txBody>
          <a:bodyPr/>
          <a:lstStyle/>
          <a:p>
            <a:r>
              <a:rPr lang="fr-FR" dirty="0">
                <a:solidFill>
                  <a:srgbClr val="00B050"/>
                </a:solidFill>
              </a:rPr>
              <a:t>PENDANT</a:t>
            </a:r>
            <a:r>
              <a:rPr lang="fr-FR" dirty="0"/>
              <a:t> : Évaluation des apprentissages</a:t>
            </a:r>
          </a:p>
        </p:txBody>
      </p:sp>
      <p:sp>
        <p:nvSpPr>
          <p:cNvPr id="3" name="Espace réservé du contenu 2">
            <a:extLst>
              <a:ext uri="{FF2B5EF4-FFF2-40B4-BE49-F238E27FC236}">
                <a16:creationId xmlns:a16="http://schemas.microsoft.com/office/drawing/2014/main" id="{D2CDFA6D-9A58-4AD4-AC7D-006610AE1F27}"/>
              </a:ext>
            </a:extLst>
          </p:cNvPr>
          <p:cNvSpPr>
            <a:spLocks noGrp="1"/>
          </p:cNvSpPr>
          <p:nvPr>
            <p:ph idx="1"/>
          </p:nvPr>
        </p:nvSpPr>
        <p:spPr>
          <a:xfrm>
            <a:off x="765820" y="1124744"/>
            <a:ext cx="6696744" cy="5256584"/>
          </a:xfrm>
        </p:spPr>
        <p:txBody>
          <a:bodyPr>
            <a:normAutofit/>
          </a:bodyPr>
          <a:lstStyle/>
          <a:p>
            <a:r>
              <a:rPr lang="fr-FR" dirty="0"/>
              <a:t>Évaluation essentiellement formative : </a:t>
            </a:r>
          </a:p>
          <a:p>
            <a:pPr lvl="1"/>
            <a:r>
              <a:rPr lang="fr-FR" dirty="0"/>
              <a:t>Réalisée en cycle court,</a:t>
            </a:r>
          </a:p>
          <a:p>
            <a:pPr lvl="1"/>
            <a:r>
              <a:rPr lang="fr-FR" dirty="0"/>
              <a:t>Porte sur le processus et non seulement sur le produit,</a:t>
            </a:r>
          </a:p>
          <a:p>
            <a:pPr lvl="1"/>
            <a:r>
              <a:rPr lang="fr-FR" dirty="0"/>
              <a:t>Élargie à d’autres acteurs : </a:t>
            </a:r>
          </a:p>
          <a:p>
            <a:pPr lvl="2"/>
            <a:r>
              <a:rPr lang="fr-FR" dirty="0"/>
              <a:t>L’auto-évaluation (apprenant), </a:t>
            </a:r>
          </a:p>
          <a:p>
            <a:pPr lvl="2"/>
            <a:r>
              <a:rPr lang="fr-FR" dirty="0"/>
              <a:t>L’apprenant-Enseignant (</a:t>
            </a:r>
            <a:r>
              <a:rPr lang="fr-FR" dirty="0" err="1"/>
              <a:t>co</a:t>
            </a:r>
            <a:r>
              <a:rPr lang="fr-FR" dirty="0"/>
              <a:t>-évaluation), </a:t>
            </a:r>
          </a:p>
          <a:p>
            <a:pPr lvl="2"/>
            <a:r>
              <a:rPr lang="fr-FR" dirty="0"/>
              <a:t>Les pairs (évaluation par les pairs),</a:t>
            </a:r>
          </a:p>
          <a:p>
            <a:r>
              <a:rPr lang="fr-FR" dirty="0"/>
              <a:t>Stratégies d’évaluation inversée :</a:t>
            </a:r>
          </a:p>
          <a:p>
            <a:pPr lvl="1"/>
            <a:endParaRPr lang="fr-FR" dirty="0"/>
          </a:p>
        </p:txBody>
      </p:sp>
      <p:sp>
        <p:nvSpPr>
          <p:cNvPr id="4" name="Rectangle : coins arrondis 3">
            <a:extLst>
              <a:ext uri="{FF2B5EF4-FFF2-40B4-BE49-F238E27FC236}">
                <a16:creationId xmlns:a16="http://schemas.microsoft.com/office/drawing/2014/main" id="{FC32BC6B-9203-4263-8336-05987DE4A079}"/>
              </a:ext>
            </a:extLst>
          </p:cNvPr>
          <p:cNvSpPr/>
          <p:nvPr/>
        </p:nvSpPr>
        <p:spPr>
          <a:xfrm>
            <a:off x="1053852" y="3852187"/>
            <a:ext cx="4752528" cy="1521029"/>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fr-FR" sz="1200" b="1" dirty="0">
                <a:solidFill>
                  <a:srgbClr val="002060"/>
                </a:solidFill>
                <a:latin typeface="Arial Narrow" panose="020B0606020202030204" pitchFamily="34" charset="0"/>
              </a:rPr>
              <a:t>LE FEED-BACK FORMATIF</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Interaction entre l’enseignant et l’apprenant est l’outil de co-construction des connaissances,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Rôle de l’enseignant : répondre aux questions, recadrer, offrir des éclairages différents, etc.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Il est en position de donner un certain nombre de feedbacks formatifs visant à orienter, guider, rectifier...</a:t>
            </a:r>
          </a:p>
        </p:txBody>
      </p:sp>
      <p:sp>
        <p:nvSpPr>
          <p:cNvPr id="5" name="Rectangle : coins arrondis 4">
            <a:extLst>
              <a:ext uri="{FF2B5EF4-FFF2-40B4-BE49-F238E27FC236}">
                <a16:creationId xmlns:a16="http://schemas.microsoft.com/office/drawing/2014/main" id="{E13C10B3-AB21-44D6-AB02-309276B377EA}"/>
              </a:ext>
            </a:extLst>
          </p:cNvPr>
          <p:cNvSpPr/>
          <p:nvPr/>
        </p:nvSpPr>
        <p:spPr>
          <a:xfrm>
            <a:off x="1053852" y="5489848"/>
            <a:ext cx="4752528" cy="1368152"/>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fr-FR" sz="1200" b="1" dirty="0">
                <a:solidFill>
                  <a:srgbClr val="002060"/>
                </a:solidFill>
                <a:latin typeface="Arial Narrow" panose="020B0606020202030204" pitchFamily="34" charset="0"/>
              </a:rPr>
              <a:t>LE « JUST-IN-TIME </a:t>
            </a:r>
            <a:r>
              <a:rPr lang="fr-FR" sz="1200" b="1" dirty="0" err="1">
                <a:solidFill>
                  <a:srgbClr val="002060"/>
                </a:solidFill>
                <a:latin typeface="Arial Narrow" panose="020B0606020202030204" pitchFamily="34" charset="0"/>
              </a:rPr>
              <a:t>TEACHING</a:t>
            </a:r>
            <a:r>
              <a:rPr lang="fr-FR" sz="1200" b="1" dirty="0">
                <a:solidFill>
                  <a:srgbClr val="002060"/>
                </a:solidFill>
                <a:latin typeface="Arial Narrow" panose="020B0606020202030204" pitchFamily="34" charset="0"/>
              </a:rPr>
              <a:t>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Une variante du feedback formatif. </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Avant le cours : Sonder les apprenants pour recalibrer l’intervention pédagogique en fonction des besoins,</a:t>
            </a:r>
          </a:p>
          <a:p>
            <a:pPr marL="171450" indent="-171450">
              <a:buFont typeface="Wingdings" panose="05000000000000000000" pitchFamily="2" charset="2"/>
              <a:buChar char="§"/>
            </a:pPr>
            <a:r>
              <a:rPr lang="fr-FR" sz="1200" dirty="0">
                <a:solidFill>
                  <a:srgbClr val="002060"/>
                </a:solidFill>
                <a:latin typeface="Arial Narrow" panose="020B0606020202030204" pitchFamily="34" charset="0"/>
              </a:rPr>
              <a:t>Permet à l’enseignant pendant le cours d’évaluer la compréhension du cours et réagir rapidement.</a:t>
            </a:r>
          </a:p>
        </p:txBody>
      </p:sp>
      <p:graphicFrame>
        <p:nvGraphicFramePr>
          <p:cNvPr id="8" name="Diagramme 7">
            <a:extLst>
              <a:ext uri="{FF2B5EF4-FFF2-40B4-BE49-F238E27FC236}">
                <a16:creationId xmlns:a16="http://schemas.microsoft.com/office/drawing/2014/main" id="{CB3A1439-870B-47F2-B302-ED6E44B251E2}"/>
              </a:ext>
            </a:extLst>
          </p:cNvPr>
          <p:cNvGraphicFramePr/>
          <p:nvPr>
            <p:extLst>
              <p:ext uri="{D42A27DB-BD31-4B8C-83A1-F6EECF244321}">
                <p14:modId xmlns:p14="http://schemas.microsoft.com/office/powerpoint/2010/main" val="1953675686"/>
              </p:ext>
            </p:extLst>
          </p:nvPr>
        </p:nvGraphicFramePr>
        <p:xfrm>
          <a:off x="4870276" y="1143851"/>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6119087C-F0CA-47DB-BDBB-C171DB575A81}"/>
              </a:ext>
            </a:extLst>
          </p:cNvPr>
          <p:cNvSpPr txBox="1"/>
          <p:nvPr/>
        </p:nvSpPr>
        <p:spPr>
          <a:xfrm>
            <a:off x="7462564" y="6636781"/>
            <a:ext cx="1872208" cy="230832"/>
          </a:xfrm>
          <a:prstGeom prst="rect">
            <a:avLst/>
          </a:prstGeom>
          <a:noFill/>
        </p:spPr>
        <p:txBody>
          <a:bodyPr wrap="square">
            <a:spAutoFit/>
          </a:bodyPr>
          <a:lstStyle/>
          <a:p>
            <a:r>
              <a:rPr lang="fr-FR" sz="900" dirty="0"/>
              <a:t>Source : </a:t>
            </a:r>
            <a:r>
              <a:rPr lang="fr-FR" sz="900" dirty="0">
                <a:hlinkClick r:id="rId7"/>
              </a:rPr>
              <a:t>Les carnets du </a:t>
            </a:r>
            <a:r>
              <a:rPr lang="fr-FR" sz="900" dirty="0" err="1">
                <a:hlinkClick r:id="rId7"/>
              </a:rPr>
              <a:t>LLL</a:t>
            </a:r>
            <a:r>
              <a:rPr lang="fr-FR" sz="900" dirty="0"/>
              <a:t> </a:t>
            </a:r>
          </a:p>
        </p:txBody>
      </p:sp>
      <p:sp>
        <p:nvSpPr>
          <p:cNvPr id="7" name="ZoneTexte 6">
            <a:extLst>
              <a:ext uri="{FF2B5EF4-FFF2-40B4-BE49-F238E27FC236}">
                <a16:creationId xmlns:a16="http://schemas.microsoft.com/office/drawing/2014/main" id="{FE4A87FE-9D18-42A7-8B79-5BCE28F3694C}"/>
              </a:ext>
            </a:extLst>
          </p:cNvPr>
          <p:cNvSpPr txBox="1"/>
          <p:nvPr/>
        </p:nvSpPr>
        <p:spPr>
          <a:xfrm>
            <a:off x="6558756" y="1087552"/>
            <a:ext cx="4896544" cy="338554"/>
          </a:xfrm>
          <a:prstGeom prst="rect">
            <a:avLst/>
          </a:prstGeom>
          <a:noFill/>
        </p:spPr>
        <p:txBody>
          <a:bodyPr wrap="square">
            <a:spAutoFit/>
          </a:bodyPr>
          <a:lstStyle/>
          <a:p>
            <a:pPr algn="ctr"/>
            <a:r>
              <a:rPr lang="fr-FR" sz="1600" dirty="0"/>
              <a:t>Quatre dispositifs d’évaluation pour la classe inversée</a:t>
            </a:r>
          </a:p>
        </p:txBody>
      </p:sp>
    </p:spTree>
    <p:extLst>
      <p:ext uri="{BB962C8B-B14F-4D97-AF65-F5344CB8AC3E}">
        <p14:creationId xmlns:p14="http://schemas.microsoft.com/office/powerpoint/2010/main" val="38592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13C12-1934-4612-952B-0594BF466138}"/>
              </a:ext>
            </a:extLst>
          </p:cNvPr>
          <p:cNvSpPr>
            <a:spLocks noGrp="1"/>
          </p:cNvSpPr>
          <p:nvPr>
            <p:ph type="title"/>
          </p:nvPr>
        </p:nvSpPr>
        <p:spPr/>
        <p:txBody>
          <a:bodyPr/>
          <a:lstStyle/>
          <a:p>
            <a:r>
              <a:rPr lang="fr-FR" dirty="0"/>
              <a:t>Classe inversée : une définition pour commencer !</a:t>
            </a:r>
          </a:p>
        </p:txBody>
      </p:sp>
      <p:sp>
        <p:nvSpPr>
          <p:cNvPr id="6" name="ZoneTexte 5">
            <a:extLst>
              <a:ext uri="{FF2B5EF4-FFF2-40B4-BE49-F238E27FC236}">
                <a16:creationId xmlns:a16="http://schemas.microsoft.com/office/drawing/2014/main" id="{5E39B87B-E1B2-4774-93CB-577EC19151A5}"/>
              </a:ext>
            </a:extLst>
          </p:cNvPr>
          <p:cNvSpPr txBox="1"/>
          <p:nvPr/>
        </p:nvSpPr>
        <p:spPr>
          <a:xfrm>
            <a:off x="2422004" y="2136338"/>
            <a:ext cx="6096000" cy="2585323"/>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dirty="0">
                <a:latin typeface="Abadi" panose="020B0604020104020204" pitchFamily="34" charset="0"/>
              </a:rPr>
              <a:t>« Le concept de classe inversée décrit un renversement de l’enseignement traditionnel. Les apprenants prennent connaissance de la matière en dehors de la classe, principalement au travers de lectures ou de vidéos. Le temps de la classe est alors consacré à un travail plus profond d’assimilation des connaissances au travers de méthodes pédagogiques comme la résolution de problèmes, les discussions ou les débats. »</a:t>
            </a:r>
          </a:p>
          <a:p>
            <a:pPr algn="r"/>
            <a:r>
              <a:rPr lang="fr-FR" i="1" dirty="0">
                <a:latin typeface="Abadi" panose="020B0604020104020204" pitchFamily="34" charset="0"/>
              </a:rPr>
              <a:t>Université Vanderbilt, USA</a:t>
            </a:r>
          </a:p>
        </p:txBody>
      </p:sp>
    </p:spTree>
    <p:extLst>
      <p:ext uri="{BB962C8B-B14F-4D97-AF65-F5344CB8AC3E}">
        <p14:creationId xmlns:p14="http://schemas.microsoft.com/office/powerpoint/2010/main" val="228663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CBC17-899E-44FA-8619-4D2A8919EAB2}"/>
              </a:ext>
            </a:extLst>
          </p:cNvPr>
          <p:cNvSpPr>
            <a:spLocks noGrp="1"/>
          </p:cNvSpPr>
          <p:nvPr>
            <p:ph type="title"/>
          </p:nvPr>
        </p:nvSpPr>
        <p:spPr/>
        <p:txBody>
          <a:bodyPr>
            <a:normAutofit/>
          </a:bodyPr>
          <a:lstStyle/>
          <a:p>
            <a:r>
              <a:rPr lang="fr-FR" dirty="0">
                <a:solidFill>
                  <a:srgbClr val="7030A0"/>
                </a:solidFill>
              </a:rPr>
              <a:t>APRÈS</a:t>
            </a:r>
            <a:r>
              <a:rPr lang="fr-FR" dirty="0"/>
              <a:t> : consolidation, remédiation, évaluation</a:t>
            </a:r>
          </a:p>
        </p:txBody>
      </p:sp>
      <p:sp>
        <p:nvSpPr>
          <p:cNvPr id="3" name="Espace réservé du contenu 2">
            <a:extLst>
              <a:ext uri="{FF2B5EF4-FFF2-40B4-BE49-F238E27FC236}">
                <a16:creationId xmlns:a16="http://schemas.microsoft.com/office/drawing/2014/main" id="{BF654CF9-E046-47A9-9DF1-4CD0A4E1213E}"/>
              </a:ext>
            </a:extLst>
          </p:cNvPr>
          <p:cNvSpPr>
            <a:spLocks noGrp="1"/>
          </p:cNvSpPr>
          <p:nvPr>
            <p:ph idx="1"/>
          </p:nvPr>
        </p:nvSpPr>
        <p:spPr/>
        <p:txBody>
          <a:bodyPr>
            <a:normAutofit/>
          </a:bodyPr>
          <a:lstStyle/>
          <a:p>
            <a:r>
              <a:rPr lang="fr-FR" b="1" dirty="0"/>
              <a:t>Besoin d’approfondir l’apprentissage par des pratiques additionnelles après la classe par des exercices individuels ou collectifs :</a:t>
            </a:r>
          </a:p>
          <a:p>
            <a:endParaRPr lang="fr-FR" b="1" dirty="0"/>
          </a:p>
          <a:p>
            <a:pPr lvl="1"/>
            <a:r>
              <a:rPr lang="fr-FR" dirty="0"/>
              <a:t>Utiliser les forums des plateformes d’enseignement ou les médias sociaux pour élaborer les idées développées en classe,</a:t>
            </a:r>
          </a:p>
          <a:p>
            <a:pPr lvl="1"/>
            <a:r>
              <a:rPr lang="fr-FR" dirty="0"/>
              <a:t>Mettre des problèmes additionnels sur la plateforme d’enseignement pour que les apprenants puissent pratiquer individuellement,</a:t>
            </a:r>
          </a:p>
          <a:p>
            <a:pPr lvl="1"/>
            <a:r>
              <a:rPr lang="fr-FR" dirty="0"/>
              <a:t>Créer des exercices qui permettent aux apprenants d’appliquer le contenu dans des contextes différents ou des situations nouvelles.</a:t>
            </a:r>
          </a:p>
          <a:p>
            <a:pPr lvl="1"/>
            <a:r>
              <a:rPr lang="fr-FR" dirty="0"/>
              <a:t>Recommander des lectures complémentaires sur le sujet,</a:t>
            </a:r>
          </a:p>
          <a:p>
            <a:pPr lvl="1"/>
            <a:r>
              <a:rPr lang="fr-FR" dirty="0"/>
              <a:t>Encourager les apprenants à créer des groupes d’apprentissage informel,</a:t>
            </a:r>
          </a:p>
          <a:p>
            <a:pPr lvl="1"/>
            <a:r>
              <a:rPr lang="fr-FR" dirty="0"/>
              <a:t>Développer des groupes animés par des pairs pour travailler des problèmes additionnels,</a:t>
            </a:r>
          </a:p>
          <a:p>
            <a:pPr lvl="1"/>
            <a:r>
              <a:rPr lang="fr-FR" dirty="0"/>
              <a:t>Etc.</a:t>
            </a:r>
          </a:p>
          <a:p>
            <a:endParaRPr lang="fr-FR" dirty="0"/>
          </a:p>
          <a:p>
            <a:endParaRPr lang="fr-FR" dirty="0"/>
          </a:p>
        </p:txBody>
      </p:sp>
    </p:spTree>
    <p:extLst>
      <p:ext uri="{BB962C8B-B14F-4D97-AF65-F5344CB8AC3E}">
        <p14:creationId xmlns:p14="http://schemas.microsoft.com/office/powerpoint/2010/main" val="27727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6CF8D-B4F6-40B2-A6F7-FD975AF5A0B3}"/>
              </a:ext>
            </a:extLst>
          </p:cNvPr>
          <p:cNvSpPr>
            <a:spLocks noGrp="1"/>
          </p:cNvSpPr>
          <p:nvPr>
            <p:ph type="title"/>
          </p:nvPr>
        </p:nvSpPr>
        <p:spPr/>
        <p:txBody>
          <a:bodyPr/>
          <a:lstStyle/>
          <a:p>
            <a:r>
              <a:rPr lang="fr-FR" dirty="0"/>
              <a:t>Risques d’une classe inversée</a:t>
            </a:r>
          </a:p>
        </p:txBody>
      </p:sp>
      <p:sp>
        <p:nvSpPr>
          <p:cNvPr id="3" name="Espace réservé du contenu 2">
            <a:extLst>
              <a:ext uri="{FF2B5EF4-FFF2-40B4-BE49-F238E27FC236}">
                <a16:creationId xmlns:a16="http://schemas.microsoft.com/office/drawing/2014/main" id="{04F4C37D-B914-4FE0-8AC2-1BDD1D74D06F}"/>
              </a:ext>
            </a:extLst>
          </p:cNvPr>
          <p:cNvSpPr>
            <a:spLocks noGrp="1"/>
          </p:cNvSpPr>
          <p:nvPr>
            <p:ph idx="1"/>
          </p:nvPr>
        </p:nvSpPr>
        <p:spPr>
          <a:xfrm>
            <a:off x="765820" y="1412776"/>
            <a:ext cx="9145016" cy="4968552"/>
          </a:xfrm>
        </p:spPr>
        <p:txBody>
          <a:bodyPr>
            <a:normAutofit/>
          </a:bodyPr>
          <a:lstStyle/>
          <a:p>
            <a:r>
              <a:rPr lang="fr-FR" dirty="0"/>
              <a:t>Du côté des enseignants :</a:t>
            </a:r>
          </a:p>
          <a:p>
            <a:pPr lvl="1"/>
            <a:r>
              <a:rPr lang="fr-FR" dirty="0"/>
              <a:t>Une erreur fréquente : trop se concentrer sur la création de cours magistraux en mode vidéo au dépend des activités en classe,</a:t>
            </a:r>
          </a:p>
          <a:p>
            <a:pPr lvl="1"/>
            <a:r>
              <a:rPr lang="fr-FR" dirty="0"/>
              <a:t>Se figer sur un seul modèle d’inversion des cours et un ou quelques modèles de </a:t>
            </a:r>
            <a:r>
              <a:rPr lang="fr-FR" dirty="0" err="1"/>
              <a:t>TRC</a:t>
            </a:r>
            <a:r>
              <a:rPr lang="fr-FR" dirty="0"/>
              <a:t> (Techniques de Rétroaction en Classe)</a:t>
            </a:r>
          </a:p>
          <a:p>
            <a:r>
              <a:rPr lang="fr-FR" dirty="0"/>
              <a:t>Du côté des apprenants :</a:t>
            </a:r>
          </a:p>
          <a:p>
            <a:pPr lvl="1"/>
            <a:r>
              <a:rPr lang="fr-FR" dirty="0"/>
              <a:t>Un changement complet des règles que beaucoup vont rejeter,</a:t>
            </a:r>
          </a:p>
          <a:p>
            <a:pPr lvl="1"/>
            <a:r>
              <a:rPr lang="fr-FR" dirty="0"/>
              <a:t>Le passage d’un statut passif (réceptif) à un statut actif crée des réticences,</a:t>
            </a:r>
          </a:p>
          <a:p>
            <a:pPr lvl="1"/>
            <a:r>
              <a:rPr lang="fr-FR" dirty="0"/>
              <a:t>Le passage de compétences cognitives procédurales voire de mémorisation à des compétences cognitives plus complexes ou transversales (6 niveaux de Bloom),</a:t>
            </a:r>
          </a:p>
          <a:p>
            <a:pPr lvl="1"/>
            <a:endParaRPr lang="fr-FR" dirty="0"/>
          </a:p>
        </p:txBody>
      </p:sp>
      <p:sp>
        <p:nvSpPr>
          <p:cNvPr id="5" name="ZoneTexte 4">
            <a:extLst>
              <a:ext uri="{FF2B5EF4-FFF2-40B4-BE49-F238E27FC236}">
                <a16:creationId xmlns:a16="http://schemas.microsoft.com/office/drawing/2014/main" id="{182DE4AC-80E1-4F37-866A-C874323290B2}"/>
              </a:ext>
            </a:extLst>
          </p:cNvPr>
          <p:cNvSpPr txBox="1"/>
          <p:nvPr/>
        </p:nvSpPr>
        <p:spPr>
          <a:xfrm>
            <a:off x="2494012" y="5229200"/>
            <a:ext cx="6096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65760" lvl="1" indent="0" algn="ctr">
              <a:buNone/>
            </a:pPr>
            <a:r>
              <a:rPr lang="fr-FR" i="0" dirty="0"/>
              <a:t>La classe inversée est un état d’esprit pour l’enseignant et l’apprenant</a:t>
            </a:r>
          </a:p>
        </p:txBody>
      </p:sp>
    </p:spTree>
    <p:extLst>
      <p:ext uri="{BB962C8B-B14F-4D97-AF65-F5344CB8AC3E}">
        <p14:creationId xmlns:p14="http://schemas.microsoft.com/office/powerpoint/2010/main" val="308842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5E4BD571-153B-4314-AD3B-BABA3092F713}"/>
              </a:ext>
            </a:extLst>
          </p:cNvPr>
          <p:cNvSpPr>
            <a:spLocks noGrp="1"/>
          </p:cNvSpPr>
          <p:nvPr>
            <p:ph idx="1"/>
          </p:nvPr>
        </p:nvSpPr>
        <p:spPr>
          <a:xfrm>
            <a:off x="765820" y="1124744"/>
            <a:ext cx="10585176" cy="5256584"/>
          </a:xfrm>
        </p:spPr>
        <p:txBody>
          <a:bodyPr/>
          <a:lstStyle/>
          <a:p>
            <a:r>
              <a:rPr lang="fr-FR" dirty="0"/>
              <a:t>D’origine anglo-saxonne (</a:t>
            </a:r>
            <a:r>
              <a:rPr lang="fr-FR" i="1" dirty="0"/>
              <a:t>flipped classroom</a:t>
            </a:r>
            <a:r>
              <a:rPr lang="fr-FR" dirty="0"/>
              <a:t>), le concept est développé depuis 2012,</a:t>
            </a:r>
          </a:p>
          <a:p>
            <a:r>
              <a:rPr lang="fr-FR" dirty="0"/>
              <a:t>Principe initial : usage de la vidéo avant d’aller en classe pour consacrer plus de temps et développer plus d’activités et d’interactivités en présentiel (physique ou virtuel),</a:t>
            </a:r>
          </a:p>
          <a:p>
            <a:r>
              <a:rPr lang="fr-FR" dirty="0"/>
              <a:t>Par analogie à l’enseignement classique, beaucoup de paramètres sont entièrement inversés :</a:t>
            </a:r>
          </a:p>
        </p:txBody>
      </p:sp>
      <p:sp>
        <p:nvSpPr>
          <p:cNvPr id="2" name="Titre 1">
            <a:extLst>
              <a:ext uri="{FF2B5EF4-FFF2-40B4-BE49-F238E27FC236}">
                <a16:creationId xmlns:a16="http://schemas.microsoft.com/office/drawing/2014/main" id="{286D4243-609B-4020-9E3A-7B32C416FF16}"/>
              </a:ext>
            </a:extLst>
          </p:cNvPr>
          <p:cNvSpPr>
            <a:spLocks noGrp="1"/>
          </p:cNvSpPr>
          <p:nvPr>
            <p:ph type="title"/>
          </p:nvPr>
        </p:nvSpPr>
        <p:spPr/>
        <p:txBody>
          <a:bodyPr/>
          <a:lstStyle/>
          <a:p>
            <a:r>
              <a:rPr lang="fr-FR" dirty="0"/>
              <a:t>Un changement de modèles</a:t>
            </a:r>
          </a:p>
        </p:txBody>
      </p:sp>
      <p:sp>
        <p:nvSpPr>
          <p:cNvPr id="4" name="Espace réservé du contenu 2">
            <a:extLst>
              <a:ext uri="{FF2B5EF4-FFF2-40B4-BE49-F238E27FC236}">
                <a16:creationId xmlns:a16="http://schemas.microsoft.com/office/drawing/2014/main" id="{411B9ED0-7B66-4487-8105-0443660E0150}"/>
              </a:ext>
            </a:extLst>
          </p:cNvPr>
          <p:cNvSpPr txBox="1">
            <a:spLocks/>
          </p:cNvSpPr>
          <p:nvPr/>
        </p:nvSpPr>
        <p:spPr>
          <a:xfrm>
            <a:off x="6094412" y="4077072"/>
            <a:ext cx="4824536" cy="230425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endParaRPr lang="fr-FR" dirty="0"/>
          </a:p>
        </p:txBody>
      </p:sp>
      <p:graphicFrame>
        <p:nvGraphicFramePr>
          <p:cNvPr id="5" name="Tableau 5">
            <a:extLst>
              <a:ext uri="{FF2B5EF4-FFF2-40B4-BE49-F238E27FC236}">
                <a16:creationId xmlns:a16="http://schemas.microsoft.com/office/drawing/2014/main" id="{B2A90878-51F2-413F-8AA8-370EE68EFBE9}"/>
              </a:ext>
            </a:extLst>
          </p:cNvPr>
          <p:cNvGraphicFramePr>
            <a:graphicFrameLocks noGrp="1"/>
          </p:cNvGraphicFramePr>
          <p:nvPr>
            <p:extLst>
              <p:ext uri="{D42A27DB-BD31-4B8C-83A1-F6EECF244321}">
                <p14:modId xmlns:p14="http://schemas.microsoft.com/office/powerpoint/2010/main" val="4207746417"/>
              </p:ext>
            </p:extLst>
          </p:nvPr>
        </p:nvGraphicFramePr>
        <p:xfrm>
          <a:off x="1125860" y="3155797"/>
          <a:ext cx="9793088" cy="2482667"/>
        </p:xfrm>
        <a:graphic>
          <a:graphicData uri="http://schemas.openxmlformats.org/drawingml/2006/table">
            <a:tbl>
              <a:tblPr firstRow="1" bandRow="1">
                <a:tableStyleId>{E8034E78-7F5D-4C2E-B375-FC64B27BC917}</a:tableStyleId>
              </a:tblPr>
              <a:tblGrid>
                <a:gridCol w="4896544">
                  <a:extLst>
                    <a:ext uri="{9D8B030D-6E8A-4147-A177-3AD203B41FA5}">
                      <a16:colId xmlns:a16="http://schemas.microsoft.com/office/drawing/2014/main" val="3049581187"/>
                    </a:ext>
                  </a:extLst>
                </a:gridCol>
                <a:gridCol w="4896544">
                  <a:extLst>
                    <a:ext uri="{9D8B030D-6E8A-4147-A177-3AD203B41FA5}">
                      <a16:colId xmlns:a16="http://schemas.microsoft.com/office/drawing/2014/main" val="3717789288"/>
                    </a:ext>
                  </a:extLst>
                </a:gridCol>
              </a:tblGrid>
              <a:tr h="2880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Classe classique : Méthode transmissive</a:t>
                      </a:r>
                      <a:endParaRPr lang="fr-FR"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Classe inversée : Méthode active</a:t>
                      </a:r>
                      <a:endParaRPr lang="fr-FR" sz="12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9910456"/>
                  </a:ext>
                </a:extLst>
              </a:tr>
              <a:tr h="288032">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solidFill>
                            <a:schemeClr val="tx1"/>
                          </a:solidFill>
                          <a:latin typeface="Arial Narrow" panose="020B0606020202030204" pitchFamily="34" charset="0"/>
                        </a:rPr>
                        <a:t>Un enseignant transmet jusqu’à 80% des connaissances acquises en classe,</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solidFill>
                            <a:schemeClr val="tx1"/>
                          </a:solidFill>
                          <a:latin typeface="Arial Narrow" panose="020B0606020202030204" pitchFamily="34" charset="0"/>
                        </a:rPr>
                        <a:t>Un enseignant transmet entre 5 et 10%,</a:t>
                      </a:r>
                      <a:endParaRPr lang="fr-FR" sz="12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0471136"/>
                  </a:ext>
                </a:extLst>
              </a:tr>
              <a:tr h="288032">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solidFill>
                            <a:schemeClr val="tx1"/>
                          </a:solidFill>
                          <a:latin typeface="Arial Narrow" panose="020B0606020202030204" pitchFamily="34" charset="0"/>
                        </a:rPr>
                        <a:t>L’enseignant est transmetteur de connaissances,</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dirty="0">
                          <a:solidFill>
                            <a:schemeClr val="tx1"/>
                          </a:solidFill>
                          <a:latin typeface="Arial Narrow" panose="020B0606020202030204" pitchFamily="34" charset="0"/>
                        </a:rPr>
                        <a:t>L’enseignant est accompagnateur, facilitateur d’apprentissage,</a:t>
                      </a:r>
                      <a:endParaRPr lang="fr-FR" sz="12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3489990"/>
                  </a:ext>
                </a:extLst>
              </a:tr>
              <a:tr h="352086">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L’apprenant est réceptacle d’un savoir transmis (simple auditeur récepteur),</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L’apprenant est acteur actif dans l’élaboration de ses connaissances,</a:t>
                      </a:r>
                      <a:endParaRPr lang="fr-FR" sz="12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4001495"/>
                  </a:ext>
                </a:extLst>
              </a:tr>
              <a:tr h="352086">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La relation enseignant-apprenant et verticale, unidirectionnelle (quasi monologue) et dans un flux continu (</a:t>
                      </a:r>
                      <a:r>
                        <a:rPr lang="fr-FR" sz="1200" dirty="0" err="1">
                          <a:solidFill>
                            <a:schemeClr val="tx1"/>
                          </a:solidFill>
                          <a:latin typeface="Arial Narrow" panose="020B0606020202030204" pitchFamily="34" charset="0"/>
                        </a:rPr>
                        <a:t>e,g</a:t>
                      </a:r>
                      <a:r>
                        <a:rPr lang="fr-FR" sz="1200" dirty="0">
                          <a:solidFill>
                            <a:schemeClr val="tx1"/>
                          </a:solidFill>
                          <a:latin typeface="Arial Narrow" panose="020B0606020202030204" pitchFamily="34" charset="0"/>
                        </a:rPr>
                        <a:t>. cours d’amphis),</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La relation enseignant-apprenant est horizontale, bidirectionnelle (interactive) et alternante (jeu de rôles),</a:t>
                      </a:r>
                      <a:endParaRPr lang="fr-FR" sz="1200" dirty="0">
                        <a:solidFill>
                          <a:schemeClr val="tx1"/>
                        </a:solidFill>
                        <a:latin typeface="Arial Narrow" panose="020B060602020203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1782086"/>
                  </a:ext>
                </a:extLst>
              </a:tr>
              <a:tr h="352086">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rPr>
                        <a:t>L’enseignement est centré sur comment bien transmettre des informations,</a:t>
                      </a:r>
                      <a:endParaRPr lang="fr-FR" sz="1200"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171450" indent="-171450" algn="l" defTabSz="914400" rtl="0" eaLnBrk="1" latinLnBrk="0" hangingPunct="1">
                        <a:buFont typeface="Wingdings" panose="05000000000000000000" pitchFamily="2" charset="2"/>
                        <a:buChar char="§"/>
                      </a:pPr>
                      <a:r>
                        <a:rPr lang="fr-FR" sz="1200" kern="1200" dirty="0">
                          <a:solidFill>
                            <a:schemeClr val="tx1"/>
                          </a:solidFill>
                          <a:latin typeface="Arial Narrow" panose="020B0606020202030204" pitchFamily="34" charset="0"/>
                        </a:rPr>
                        <a:t>L’enseignement est centrée sur comment mieux faire apprendre,</a:t>
                      </a:r>
                      <a:endParaRPr lang="fr-FR" sz="1200" kern="1200" dirty="0">
                        <a:solidFill>
                          <a:schemeClr val="tx1"/>
                        </a:solidFill>
                        <a:latin typeface="Arial Narrow" panose="020B060602020203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47314948"/>
                  </a:ext>
                </a:extLst>
              </a:tr>
              <a:tr h="352086">
                <a:tc>
                  <a:txBody>
                    <a:bodyPr/>
                    <a:lstStyle/>
                    <a:p>
                      <a:pPr marL="171450" indent="-171450">
                        <a:buFont typeface="Wingdings" panose="05000000000000000000" pitchFamily="2" charset="2"/>
                        <a:buChar char="§"/>
                      </a:pPr>
                      <a:r>
                        <a:rPr lang="fr-FR" sz="1200" dirty="0">
                          <a:solidFill>
                            <a:schemeClr val="tx1"/>
                          </a:solidFill>
                          <a:latin typeface="Arial Narrow" panose="020B0606020202030204" pitchFamily="34" charset="0"/>
                          <a:cs typeface="Arial" panose="020B0604020202020204" pitchFamily="34" charset="0"/>
                        </a:rPr>
                        <a:t>L’ordre : l’enseignant fixe les règles et les apprenants sont évalués sur un produit : la copie d’examen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4400" rtl="0" eaLnBrk="1" latinLnBrk="0" hangingPunct="1">
                        <a:buFont typeface="Wingdings" panose="05000000000000000000" pitchFamily="2" charset="2"/>
                        <a:buChar char="§"/>
                      </a:pPr>
                      <a:r>
                        <a:rPr lang="fr-FR" sz="1200" dirty="0">
                          <a:solidFill>
                            <a:schemeClr val="tx1"/>
                          </a:solidFill>
                          <a:latin typeface="Arial Narrow" panose="020B0606020202030204" pitchFamily="34" charset="0"/>
                          <a:cs typeface="Arial" panose="020B0604020202020204" pitchFamily="34" charset="0"/>
                        </a:rPr>
                        <a:t>Le désordre : un dispositif où l’apprenant manipule des ressources, seul ou en groupe. Ce qui importe c’est le processus</a:t>
                      </a:r>
                      <a:endParaRPr lang="fr-FR" sz="1200" kern="1200" dirty="0">
                        <a:solidFill>
                          <a:schemeClr val="tx1"/>
                        </a:solidFill>
                        <a:latin typeface="Arial Narrow" panose="020B060602020203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1131682"/>
                  </a:ext>
                </a:extLst>
              </a:tr>
            </a:tbl>
          </a:graphicData>
        </a:graphic>
      </p:graphicFrame>
      <p:sp>
        <p:nvSpPr>
          <p:cNvPr id="7" name="ZoneTexte 6">
            <a:extLst>
              <a:ext uri="{FF2B5EF4-FFF2-40B4-BE49-F238E27FC236}">
                <a16:creationId xmlns:a16="http://schemas.microsoft.com/office/drawing/2014/main" id="{4A36F329-B109-4553-A827-EA2935CCF131}"/>
              </a:ext>
            </a:extLst>
          </p:cNvPr>
          <p:cNvSpPr txBox="1"/>
          <p:nvPr/>
        </p:nvSpPr>
        <p:spPr>
          <a:xfrm>
            <a:off x="1125463" y="5807005"/>
            <a:ext cx="9793088" cy="646331"/>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a:solidFill>
                  <a:schemeClr val="bg1"/>
                </a:solidFill>
                <a:latin typeface="Arial Narrow" panose="020B0606020202030204" pitchFamily="34" charset="0"/>
              </a:rPr>
              <a:t>Tout enseignant peut expérimenter la classe inversée de façons infinies, à petite ou grande échelle, selon son temps, ses possibilités, sa créativité, son contexte de travail, le type d’apprenant qu’il a en face de lui.</a:t>
            </a:r>
          </a:p>
        </p:txBody>
      </p:sp>
    </p:spTree>
    <p:extLst>
      <p:ext uri="{BB962C8B-B14F-4D97-AF65-F5344CB8AC3E}">
        <p14:creationId xmlns:p14="http://schemas.microsoft.com/office/powerpoint/2010/main" val="42288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84051-5FC4-431A-AE5B-0A20DCEF859F}"/>
              </a:ext>
            </a:extLst>
          </p:cNvPr>
          <p:cNvSpPr>
            <a:spLocks noGrp="1"/>
          </p:cNvSpPr>
          <p:nvPr>
            <p:ph type="title"/>
          </p:nvPr>
        </p:nvSpPr>
        <p:spPr/>
        <p:txBody>
          <a:bodyPr/>
          <a:lstStyle/>
          <a:p>
            <a:r>
              <a:rPr lang="fr-FR" dirty="0"/>
              <a:t>Deux types de classe inversée</a:t>
            </a:r>
          </a:p>
        </p:txBody>
      </p:sp>
      <p:graphicFrame>
        <p:nvGraphicFramePr>
          <p:cNvPr id="4" name="Tableau 4">
            <a:extLst>
              <a:ext uri="{FF2B5EF4-FFF2-40B4-BE49-F238E27FC236}">
                <a16:creationId xmlns:a16="http://schemas.microsoft.com/office/drawing/2014/main" id="{B132A91B-A5B1-46DE-80CB-D93AF25A3C9D}"/>
              </a:ext>
            </a:extLst>
          </p:cNvPr>
          <p:cNvGraphicFramePr>
            <a:graphicFrameLocks noGrp="1"/>
          </p:cNvGraphicFramePr>
          <p:nvPr>
            <p:extLst>
              <p:ext uri="{D42A27DB-BD31-4B8C-83A1-F6EECF244321}">
                <p14:modId xmlns:p14="http://schemas.microsoft.com/office/powerpoint/2010/main" val="2669504302"/>
              </p:ext>
            </p:extLst>
          </p:nvPr>
        </p:nvGraphicFramePr>
        <p:xfrm>
          <a:off x="837828" y="1340768"/>
          <a:ext cx="10297144" cy="5410200"/>
        </p:xfrm>
        <a:graphic>
          <a:graphicData uri="http://schemas.openxmlformats.org/drawingml/2006/table">
            <a:tbl>
              <a:tblPr firstRow="1" bandRow="1">
                <a:tableStyleId>{EB9631B5-78F2-41C9-869B-9F39066F8104}</a:tableStyleId>
              </a:tblPr>
              <a:tblGrid>
                <a:gridCol w="5148572">
                  <a:extLst>
                    <a:ext uri="{9D8B030D-6E8A-4147-A177-3AD203B41FA5}">
                      <a16:colId xmlns:a16="http://schemas.microsoft.com/office/drawing/2014/main" val="177299494"/>
                    </a:ext>
                  </a:extLst>
                </a:gridCol>
                <a:gridCol w="5148572">
                  <a:extLst>
                    <a:ext uri="{9D8B030D-6E8A-4147-A177-3AD203B41FA5}">
                      <a16:colId xmlns:a16="http://schemas.microsoft.com/office/drawing/2014/main" val="893043720"/>
                    </a:ext>
                  </a:extLst>
                </a:gridCol>
              </a:tblGrid>
              <a:tr h="370840">
                <a:tc>
                  <a:txBody>
                    <a:bodyPr/>
                    <a:lstStyle/>
                    <a:p>
                      <a:pPr algn="ctr"/>
                      <a:r>
                        <a:rPr lang="fr-FR" dirty="0"/>
                        <a:t>Le TYPE 1  :  modèle standard</a:t>
                      </a:r>
                    </a:p>
                  </a:txBody>
                  <a:tcPr/>
                </a:tc>
                <a:tc>
                  <a:txBody>
                    <a:bodyPr/>
                    <a:lstStyle/>
                    <a:p>
                      <a:pPr algn="ctr"/>
                      <a:r>
                        <a:rPr lang="fr-FR" dirty="0"/>
                        <a:t>Le type 2 : modèle enrichi</a:t>
                      </a:r>
                    </a:p>
                  </a:txBody>
                  <a:tcPr/>
                </a:tc>
                <a:extLst>
                  <a:ext uri="{0D108BD9-81ED-4DB2-BD59-A6C34878D82A}">
                    <a16:rowId xmlns:a16="http://schemas.microsoft.com/office/drawing/2014/main" val="1123395380"/>
                  </a:ext>
                </a:extLst>
              </a:tr>
              <a:tr h="370840">
                <a:tc>
                  <a:txBody>
                    <a:bodyPr/>
                    <a:lstStyle/>
                    <a:p>
                      <a:pPr marL="285750" indent="-285750">
                        <a:buFont typeface="Wingdings" panose="05000000000000000000" pitchFamily="2" charset="2"/>
                        <a:buChar char="§"/>
                      </a:pPr>
                      <a:r>
                        <a:rPr lang="fr-FR" dirty="0">
                          <a:latin typeface="Arial Narrow" panose="020B0606020202030204" pitchFamily="34" charset="0"/>
                        </a:rPr>
                        <a:t>Les ressources sont </a:t>
                      </a:r>
                      <a:r>
                        <a:rPr lang="fr-FR" dirty="0">
                          <a:effectLst>
                            <a:outerShdw blurRad="38100" dist="38100" dir="2700000" algn="tl">
                              <a:srgbClr val="000000">
                                <a:alpha val="43137"/>
                              </a:srgbClr>
                            </a:outerShdw>
                          </a:effectLst>
                          <a:latin typeface="Arial Narrow" panose="020B0606020202030204" pitchFamily="34" charset="0"/>
                        </a:rPr>
                        <a:t>fournies par l’enseignant </a:t>
                      </a:r>
                      <a:r>
                        <a:rPr lang="fr-FR" dirty="0">
                          <a:latin typeface="Arial Narrow" panose="020B0606020202030204" pitchFamily="34" charset="0"/>
                        </a:rPr>
                        <a:t>pour être consultées hors-classe,</a:t>
                      </a:r>
                    </a:p>
                    <a:p>
                      <a:pPr marL="285750" indent="-285750">
                        <a:buFont typeface="Wingdings" panose="05000000000000000000" pitchFamily="2" charset="2"/>
                        <a:buChar char="§"/>
                      </a:pPr>
                      <a:r>
                        <a:rPr lang="fr-FR" dirty="0">
                          <a:latin typeface="Arial Narrow" panose="020B0606020202030204" pitchFamily="34" charset="0"/>
                        </a:rPr>
                        <a:t>Le savoir est donc </a:t>
                      </a:r>
                      <a:r>
                        <a:rPr lang="fr-FR" sz="1800" kern="1200" dirty="0">
                          <a:solidFill>
                            <a:schemeClr val="dk1"/>
                          </a:solidFill>
                          <a:latin typeface="Arial Narrow" panose="020B0606020202030204" pitchFamily="34" charset="0"/>
                          <a:ea typeface="+mn-ea"/>
                          <a:cs typeface="+mn-cs"/>
                        </a:rPr>
                        <a:t>externalisé</a:t>
                      </a:r>
                      <a:r>
                        <a:rPr lang="fr-FR" dirty="0">
                          <a:latin typeface="Arial Narrow" panose="020B0606020202030204" pitchFamily="34" charset="0"/>
                        </a:rPr>
                        <a:t>, en particulier par le numérique, </a:t>
                      </a:r>
                    </a:p>
                    <a:p>
                      <a:pPr marL="285750" indent="-285750">
                        <a:buFont typeface="Wingdings" panose="05000000000000000000" pitchFamily="2" charset="2"/>
                        <a:buChar char="§"/>
                      </a:pPr>
                      <a:r>
                        <a:rPr lang="fr-FR" dirty="0">
                          <a:latin typeface="Arial Narrow" panose="020B0606020202030204" pitchFamily="34" charset="0"/>
                        </a:rPr>
                        <a:t>Le travail de classe est un accompagnement des pratiques d’apprentissages, individuelles et/ou collaboratives,</a:t>
                      </a:r>
                    </a:p>
                  </a:txBody>
                  <a:tcPr/>
                </a:tc>
                <a:tc>
                  <a:txBody>
                    <a:bodyPr/>
                    <a:lstStyle/>
                    <a:p>
                      <a:pPr marL="285750" indent="-285750">
                        <a:buFont typeface="Wingdings" panose="05000000000000000000" pitchFamily="2" charset="2"/>
                        <a:buChar char="§"/>
                      </a:pPr>
                      <a:r>
                        <a:rPr lang="fr-FR" dirty="0">
                          <a:latin typeface="Arial Narrow" panose="020B0606020202030204" pitchFamily="34" charset="0"/>
                        </a:rPr>
                        <a:t>Les apprenants sont invités à aller </a:t>
                      </a:r>
                      <a:r>
                        <a:rPr lang="fr-FR" dirty="0">
                          <a:effectLst>
                            <a:outerShdw blurRad="38100" dist="38100" dir="2700000" algn="tl">
                              <a:srgbClr val="000000">
                                <a:alpha val="43137"/>
                              </a:srgbClr>
                            </a:outerShdw>
                          </a:effectLst>
                          <a:latin typeface="Arial Narrow" panose="020B0606020202030204" pitchFamily="34" charset="0"/>
                        </a:rPr>
                        <a:t>chercher par eux-mêmes </a:t>
                      </a:r>
                      <a:r>
                        <a:rPr lang="fr-FR" dirty="0">
                          <a:latin typeface="Arial Narrow" panose="020B0606020202030204" pitchFamily="34" charset="0"/>
                        </a:rPr>
                        <a:t>les informations en ligne ou dans leurs contextes d’origine (sur terrain : enquête, exploration, étude de cas, …), </a:t>
                      </a:r>
                    </a:p>
                    <a:p>
                      <a:pPr marL="285750" indent="-285750">
                        <a:buFont typeface="Wingdings" panose="05000000000000000000" pitchFamily="2" charset="2"/>
                        <a:buChar char="§"/>
                      </a:pPr>
                      <a:r>
                        <a:rPr lang="fr-FR" dirty="0">
                          <a:latin typeface="Arial Narrow" panose="020B0606020202030204" pitchFamily="34" charset="0"/>
                        </a:rPr>
                        <a:t>Ils se documentent individuellement sur la thématique qui leur a été proposée et se préparent pour en discuter en classe, </a:t>
                      </a:r>
                    </a:p>
                    <a:p>
                      <a:pPr marL="285750" indent="-285750">
                        <a:buFont typeface="Wingdings" panose="05000000000000000000" pitchFamily="2" charset="2"/>
                        <a:buChar char="§"/>
                      </a:pPr>
                      <a:r>
                        <a:rPr lang="fr-FR" dirty="0">
                          <a:latin typeface="Arial Narrow" panose="020B0606020202030204" pitchFamily="34" charset="0"/>
                        </a:rPr>
                        <a:t>En classe ils présentent leurs matériaux comme une activité pour leurs collègues (discussion, critique, commentaire, synthèse etc.),</a:t>
                      </a:r>
                    </a:p>
                  </a:txBody>
                  <a:tcPr/>
                </a:tc>
                <a:extLst>
                  <a:ext uri="{0D108BD9-81ED-4DB2-BD59-A6C34878D82A}">
                    <a16:rowId xmlns:a16="http://schemas.microsoft.com/office/drawing/2014/main" val="3861235006"/>
                  </a:ext>
                </a:extLst>
              </a:tr>
              <a:tr h="370840">
                <a:tc gridSpan="2">
                  <a:txBody>
                    <a:bodyPr/>
                    <a:lstStyle/>
                    <a:p>
                      <a:pPr marL="143827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tab pos="1790700" algn="l"/>
                        </a:tabLst>
                        <a:defRPr/>
                      </a:pPr>
                      <a:endParaRPr lang="fr-FR" dirty="0"/>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L’accent est mis sur les changements de rôles entre l’enseignant et l’apprenant,</a:t>
                      </a:r>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L’enseignant devient accompagnateur et l’apprenant devient plus participatif,</a:t>
                      </a:r>
                    </a:p>
                    <a:p>
                      <a:pPr marL="1438275" marR="0" lvl="0" indent="-285750" algn="l" defTabSz="914400" rtl="0" eaLnBrk="1" fontAlgn="auto" latinLnBrk="0" hangingPunct="1">
                        <a:lnSpc>
                          <a:spcPct val="100000"/>
                        </a:lnSpc>
                        <a:spcBef>
                          <a:spcPts val="0"/>
                        </a:spcBef>
                        <a:spcAft>
                          <a:spcPts val="0"/>
                        </a:spcAft>
                        <a:buClrTx/>
                        <a:buSzTx/>
                        <a:buFont typeface="Franklin Gothic Medium" panose="020B0603020102020204" pitchFamily="34" charset="0"/>
                        <a:buChar char="►"/>
                        <a:tabLst>
                          <a:tab pos="1790700" algn="l"/>
                        </a:tabLst>
                        <a:defRPr/>
                      </a:pPr>
                      <a:r>
                        <a:rPr lang="fr-FR" dirty="0">
                          <a:latin typeface="Arial Narrow" panose="020B0606020202030204" pitchFamily="34" charset="0"/>
                        </a:rPr>
                        <a:t>L’apprenant est placé au centre du processus d’apprentissage,</a:t>
                      </a:r>
                    </a:p>
                    <a:p>
                      <a:pPr marL="1438275" indent="-285750">
                        <a:tabLst>
                          <a:tab pos="1790700" algn="l"/>
                        </a:tabLst>
                      </a:pPr>
                      <a:endParaRPr lang="fr-FR" dirty="0"/>
                    </a:p>
                  </a:txBody>
                  <a:tcPr/>
                </a:tc>
                <a:tc hMerge="1">
                  <a:txBody>
                    <a:bodyPr/>
                    <a:lstStyle/>
                    <a:p>
                      <a:endParaRPr lang="fr-FR" dirty="0"/>
                    </a:p>
                  </a:txBody>
                  <a:tcPr/>
                </a:tc>
                <a:extLst>
                  <a:ext uri="{0D108BD9-81ED-4DB2-BD59-A6C34878D82A}">
                    <a16:rowId xmlns:a16="http://schemas.microsoft.com/office/drawing/2014/main" val="917022876"/>
                  </a:ext>
                </a:extLst>
              </a:tr>
              <a:tr h="370840">
                <a:tc>
                  <a:txBody>
                    <a:bodyPr/>
                    <a:lstStyle/>
                    <a:p>
                      <a:endParaRPr lang="fr-FR" dirty="0"/>
                    </a:p>
                  </a:txBody>
                  <a:tcPr/>
                </a:tc>
                <a:tc>
                  <a:txBody>
                    <a:bodyPr/>
                    <a:lstStyle/>
                    <a:p>
                      <a:endParaRPr lang="fr-FR"/>
                    </a:p>
                  </a:txBody>
                  <a:tcPr/>
                </a:tc>
                <a:extLst>
                  <a:ext uri="{0D108BD9-81ED-4DB2-BD59-A6C34878D82A}">
                    <a16:rowId xmlns:a16="http://schemas.microsoft.com/office/drawing/2014/main" val="4098225645"/>
                  </a:ext>
                </a:extLst>
              </a:tr>
              <a:tr h="370840">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412142019"/>
                  </a:ext>
                </a:extLst>
              </a:tr>
            </a:tbl>
          </a:graphicData>
        </a:graphic>
      </p:graphicFrame>
    </p:spTree>
    <p:extLst>
      <p:ext uri="{BB962C8B-B14F-4D97-AF65-F5344CB8AC3E}">
        <p14:creationId xmlns:p14="http://schemas.microsoft.com/office/powerpoint/2010/main" val="101730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2F24F-0B86-46B4-925E-B236139C950B}"/>
              </a:ext>
            </a:extLst>
          </p:cNvPr>
          <p:cNvSpPr>
            <a:spLocks noGrp="1"/>
          </p:cNvSpPr>
          <p:nvPr>
            <p:ph type="title"/>
          </p:nvPr>
        </p:nvSpPr>
        <p:spPr/>
        <p:txBody>
          <a:bodyPr/>
          <a:lstStyle/>
          <a:p>
            <a:r>
              <a:rPr lang="fr-FR" dirty="0"/>
              <a:t>Ce que la Classe Inversée EST et ce qu’elle N’EST PAS</a:t>
            </a:r>
          </a:p>
        </p:txBody>
      </p:sp>
      <p:graphicFrame>
        <p:nvGraphicFramePr>
          <p:cNvPr id="4" name="Tableau 4">
            <a:extLst>
              <a:ext uri="{FF2B5EF4-FFF2-40B4-BE49-F238E27FC236}">
                <a16:creationId xmlns:a16="http://schemas.microsoft.com/office/drawing/2014/main" id="{4833177A-4AA0-4182-A18C-2D4C47AA4BA3}"/>
              </a:ext>
            </a:extLst>
          </p:cNvPr>
          <p:cNvGraphicFramePr>
            <a:graphicFrameLocks noGrp="1"/>
          </p:cNvGraphicFramePr>
          <p:nvPr>
            <p:extLst>
              <p:ext uri="{D42A27DB-BD31-4B8C-83A1-F6EECF244321}">
                <p14:modId xmlns:p14="http://schemas.microsoft.com/office/powerpoint/2010/main" val="1081660473"/>
              </p:ext>
            </p:extLst>
          </p:nvPr>
        </p:nvGraphicFramePr>
        <p:xfrm>
          <a:off x="765820" y="1196752"/>
          <a:ext cx="10585176" cy="5425440"/>
        </p:xfrm>
        <a:graphic>
          <a:graphicData uri="http://schemas.openxmlformats.org/drawingml/2006/table">
            <a:tbl>
              <a:tblPr firstRow="1" bandRow="1">
                <a:tableStyleId>{EB344D84-9AFB-497E-A393-DC336BA19D2E}</a:tableStyleId>
              </a:tblPr>
              <a:tblGrid>
                <a:gridCol w="5328349">
                  <a:extLst>
                    <a:ext uri="{9D8B030D-6E8A-4147-A177-3AD203B41FA5}">
                      <a16:colId xmlns:a16="http://schemas.microsoft.com/office/drawing/2014/main" val="3665775195"/>
                    </a:ext>
                  </a:extLst>
                </a:gridCol>
                <a:gridCol w="5256827">
                  <a:extLst>
                    <a:ext uri="{9D8B030D-6E8A-4147-A177-3AD203B41FA5}">
                      <a16:colId xmlns:a16="http://schemas.microsoft.com/office/drawing/2014/main" val="703216944"/>
                    </a:ext>
                  </a:extLst>
                </a:gridCol>
              </a:tblGrid>
              <a:tr h="370840">
                <a:tc>
                  <a:txBody>
                    <a:bodyPr/>
                    <a:lstStyle/>
                    <a:p>
                      <a:pPr algn="ctr"/>
                      <a:r>
                        <a:rPr lang="fr-FR" sz="2000" dirty="0">
                          <a:solidFill>
                            <a:srgbClr val="C00000"/>
                          </a:solidFill>
                        </a:rPr>
                        <a:t>La classe inversée N’EST PAS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fr-FR" sz="2000" b="1" kern="1200" dirty="0">
                          <a:solidFill>
                            <a:srgbClr val="C00000"/>
                          </a:solidFill>
                          <a:latin typeface="+mn-lt"/>
                          <a:ea typeface="+mn-ea"/>
                          <a:cs typeface="+mn-cs"/>
                        </a:rPr>
                        <a:t>La classe inversée EST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77230966"/>
                  </a:ext>
                </a:extLst>
              </a:tr>
              <a:tr h="370840">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synonyme de vidéos en ligne</a:t>
                      </a:r>
                      <a:r>
                        <a:rPr lang="fr-FR" sz="1400" b="0" kern="1200" dirty="0">
                          <a:solidFill>
                            <a:schemeClr val="dk1"/>
                          </a:solidFill>
                          <a:latin typeface="Arial Narrow" panose="020B0606020202030204" pitchFamily="34" charset="0"/>
                          <a:ea typeface="+mn-ea"/>
                          <a:cs typeface="+mn-cs"/>
                        </a:rPr>
                        <a:t>. Les vidéos sont conçues en vue d’augmenter le temps d’interaction en classe et en support d’activités d’apprentissage porteuses de sens.</a:t>
                      </a:r>
                    </a:p>
                  </a:txBody>
                  <a:tcPr>
                    <a:lnL w="12700" cap="flat" cmpd="sng" algn="ctr">
                      <a:solidFill>
                        <a:schemeClr val="tx1"/>
                      </a:solidFill>
                      <a:prstDash val="solid"/>
                      <a:round/>
                      <a:headEnd type="none" w="med" len="med"/>
                      <a:tailEnd type="none" w="med" len="med"/>
                    </a:lnL>
                  </a:tcPr>
                </a:tc>
                <a:tc>
                  <a:txBody>
                    <a:bodyPr/>
                    <a:lstStyle/>
                    <a:p>
                      <a:pPr marL="171450" indent="-171450">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moyen d’amplifier les interactions et les contacts personnalisés </a:t>
                      </a:r>
                      <a:r>
                        <a:rPr lang="fr-FR" sz="1400" b="0" kern="1200" dirty="0">
                          <a:solidFill>
                            <a:schemeClr val="dk1"/>
                          </a:solidFill>
                          <a:latin typeface="Arial Narrow" panose="020B0606020202030204" pitchFamily="34" charset="0"/>
                          <a:ea typeface="+mn-ea"/>
                          <a:cs typeface="+mn-cs"/>
                        </a:rPr>
                        <a:t>entre les apprenants et l’enseignant.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936982"/>
                  </a:ext>
                </a:extLst>
              </a:tr>
              <a:tr h="370840">
                <a:tc>
                  <a:txBody>
                    <a:bodyPr/>
                    <a:lstStyle/>
                    <a:p>
                      <a:pPr marL="171450" indent="-171450">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remplacement de l’enseignant par des vidéos</a:t>
                      </a:r>
                      <a:r>
                        <a:rPr lang="fr-FR" sz="1400" b="0" dirty="0">
                          <a:latin typeface="Arial Narrow" panose="020B0606020202030204" pitchFamily="34" charset="0"/>
                        </a:rPr>
                        <a:t>. Beaucoup de classes inversées ne recourent pas à des capsules vidéos. Lorsqu’elles le font, l’objectif est de seconder l’enseignant dans son rôle de transmission pour dégager des espaces relationnels qui lui permettent d’aller plus loin dans son rôle d’enseignant.</a:t>
                      </a:r>
                    </a:p>
                  </a:txBody>
                  <a:tcPr>
                    <a:lnL w="12700" cap="flat" cmpd="sng" algn="ctr">
                      <a:solidFill>
                        <a:schemeClr val="tx1"/>
                      </a:solidFill>
                      <a:prstDash val="solid"/>
                      <a:round/>
                      <a:headEnd type="none" w="med" len="med"/>
                      <a:tailEnd type="none" w="med" len="med"/>
                    </a:lnL>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environnement dans lequel les acteurs changent de rôle </a:t>
                      </a:r>
                      <a:r>
                        <a:rPr lang="fr-FR" sz="1400" b="0" kern="1200" dirty="0">
                          <a:solidFill>
                            <a:schemeClr val="dk1"/>
                          </a:solidFill>
                          <a:latin typeface="Arial Narrow" panose="020B0606020202030204" pitchFamily="34" charset="0"/>
                          <a:ea typeface="+mn-ea"/>
                          <a:cs typeface="+mn-cs"/>
                        </a:rPr>
                        <a:t>: les apprenants prennent la responsabilité de leurs propres apprentissages sous la guidance du formateur qui n’est plus le maître sur l’estrade ("sage on the stage") mais l’accompagnateur attentif ("guide on the </a:t>
                      </a:r>
                      <a:r>
                        <a:rPr lang="fr-FR" sz="1400" b="0" kern="1200" dirty="0" err="1">
                          <a:solidFill>
                            <a:schemeClr val="dk1"/>
                          </a:solidFill>
                          <a:latin typeface="Arial Narrow" panose="020B0606020202030204" pitchFamily="34" charset="0"/>
                          <a:ea typeface="+mn-ea"/>
                          <a:cs typeface="+mn-cs"/>
                        </a:rPr>
                        <a:t>side</a:t>
                      </a:r>
                      <a:r>
                        <a:rPr lang="fr-FR" sz="1400" b="0" kern="1200" dirty="0">
                          <a:solidFill>
                            <a:schemeClr val="dk1"/>
                          </a:solidFill>
                          <a:latin typeface="Arial Narrow" panose="020B0606020202030204" pitchFamily="34" charset="0"/>
                          <a:ea typeface="+mn-ea"/>
                          <a:cs typeface="+mn-cs"/>
                        </a:rPr>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8649408"/>
                  </a:ext>
                </a:extLst>
              </a:tr>
              <a:tr h="370840">
                <a:tc>
                  <a:txBody>
                    <a:bodyPr/>
                    <a:lstStyle/>
                    <a:p>
                      <a:pPr marL="171450" indent="-171450">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cours en ligne ou un MOOC. </a:t>
                      </a:r>
                      <a:r>
                        <a:rPr lang="fr-FR" sz="1400" b="0" dirty="0">
                          <a:latin typeface="Arial Narrow" panose="020B0606020202030204" pitchFamily="34" charset="0"/>
                        </a:rPr>
                        <a:t>Ceux-ci visent à faire l’économie du présentiel. Or le focus de la classe inversée, c’est justement le présentiel ! Ce qui est mis en ligne est pensé en articulation étroite et complémentaire avec des activités en classe. Le MOOC peut néanmoins être utilisé comme une ressource.</a:t>
                      </a:r>
                    </a:p>
                  </a:txBody>
                  <a:tcPr>
                    <a:lnL w="12700" cap="flat" cmpd="sng" algn="ctr">
                      <a:solidFill>
                        <a:schemeClr val="tx1"/>
                      </a:solidFill>
                      <a:prstDash val="solid"/>
                      <a:round/>
                      <a:headEnd type="none" w="med" len="med"/>
                      <a:tailEnd type="none" w="med" len="med"/>
                    </a:lnL>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mélange fertile de la transmission directe </a:t>
                      </a:r>
                      <a:r>
                        <a:rPr lang="fr-FR" sz="1400" b="0" kern="1200" dirty="0">
                          <a:solidFill>
                            <a:schemeClr val="dk1"/>
                          </a:solidFill>
                          <a:latin typeface="Arial Narrow" panose="020B0606020202030204" pitchFamily="34" charset="0"/>
                          <a:ea typeface="+mn-ea"/>
                          <a:cs typeface="+mn-cs"/>
                        </a:rPr>
                        <a:t>(j’enseigne) avec une approche constructiviste ou encore socio-constructiviste de l’apprentissage (c’est aux apprenants qu’il revient d’apprendre).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9911228"/>
                  </a:ext>
                </a:extLst>
              </a:tr>
              <a:tr h="370840">
                <a:tc>
                  <a:txBody>
                    <a:bodyPr/>
                    <a:lstStyle/>
                    <a:p>
                      <a:pPr marL="171450" indent="-171450">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Des apprenants seuls, livrés à eux-mêmes et à leur écran</a:t>
                      </a:r>
                      <a:r>
                        <a:rPr lang="fr-FR" sz="1400" b="0" dirty="0">
                          <a:latin typeface="Arial Narrow" panose="020B0606020202030204" pitchFamily="34" charset="0"/>
                        </a:rPr>
                        <a:t>. Les activités à distance peuvent recourir à l’écran ou pas, se réaliser seules ou en groupe... Ces activités sont organisées selon une structure consistante, un scénario précis, clairement communiqué à l’apprenant.</a:t>
                      </a:r>
                    </a:p>
                  </a:txBody>
                  <a:tcPr>
                    <a:lnL w="12700" cap="flat" cmpd="sng" algn="ctr">
                      <a:solidFill>
                        <a:schemeClr val="tx1"/>
                      </a:solidFill>
                      <a:prstDash val="solid"/>
                      <a:round/>
                      <a:headEnd type="none" w="med" len="med"/>
                      <a:tailEnd type="none" w="med" len="med"/>
                    </a:lnL>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Une classe dans laquelle les élèves qui sont absents pour cause de maladie ou activités extracurriculaires ne sont pas laissés "en arrière".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8893414"/>
                  </a:ext>
                </a:extLst>
              </a:tr>
              <a:tr h="370840">
                <a:tc>
                  <a:txBody>
                    <a:bodyPr/>
                    <a:lstStyle/>
                    <a:p>
                      <a:pPr marL="171450" indent="-171450" algn="l" defTabSz="914400" rtl="0" eaLnBrk="1" latinLnBrk="0" hangingPunct="1">
                        <a:buFont typeface="Wingdings" panose="05000000000000000000" pitchFamily="2" charset="2"/>
                        <a:buChar char="§"/>
                      </a:pPr>
                      <a:endParaRPr lang="fr-FR" sz="1400" b="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Une classe où les contenus travaillés (la "matière") sont accessibles tout le temps </a:t>
                      </a:r>
                      <a:r>
                        <a:rPr lang="fr-FR" sz="1400" b="0" kern="1200" dirty="0">
                          <a:solidFill>
                            <a:schemeClr val="dk1"/>
                          </a:solidFill>
                          <a:latin typeface="Arial Narrow" panose="020B0606020202030204" pitchFamily="34" charset="0"/>
                          <a:ea typeface="+mn-ea"/>
                          <a:cs typeface="+mn-cs"/>
                        </a:rPr>
                        <a:t>pour les révisions, les examens, la remédiation.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8393478"/>
                  </a:ext>
                </a:extLst>
              </a:tr>
              <a:tr h="370840">
                <a:tc>
                  <a:txBody>
                    <a:bodyPr/>
                    <a:lstStyle/>
                    <a:p>
                      <a:pPr marL="171450" indent="-171450" algn="l" defTabSz="914400" rtl="0" eaLnBrk="1" latinLnBrk="0" hangingPunct="1">
                        <a:buFont typeface="Wingdings" panose="05000000000000000000" pitchFamily="2" charset="2"/>
                        <a:buChar char="§"/>
                      </a:pPr>
                      <a:endParaRPr lang="fr-FR" sz="1400" b="0"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71450" indent="-171450" algn="l" defTabSz="914400" rtl="0" eaLnBrk="1" latinLnBrk="0" hangingPunct="1">
                        <a:buFont typeface="Wingdings" panose="05000000000000000000" pitchFamily="2" charset="2"/>
                        <a:buChar char="§"/>
                      </a:pPr>
                      <a:r>
                        <a:rPr lang="fr-FR" sz="1400" b="1" kern="1200" dirty="0">
                          <a:solidFill>
                            <a:schemeClr val="dk1"/>
                          </a:solidFill>
                          <a:latin typeface="Arial Narrow" panose="020B0606020202030204" pitchFamily="34" charset="0"/>
                          <a:ea typeface="+mn-ea"/>
                          <a:cs typeface="+mn-cs"/>
                        </a:rPr>
                        <a:t>Un lieu où les apprenants peuvent recevoir </a:t>
                      </a:r>
                      <a:r>
                        <a:rPr lang="fr-FR" sz="1400" b="1" kern="1200" dirty="0">
                          <a:solidFill>
                            <a:srgbClr val="C00000"/>
                          </a:solidFill>
                          <a:latin typeface="Arial Narrow" panose="020B0606020202030204" pitchFamily="34" charset="0"/>
                          <a:ea typeface="+mn-ea"/>
                          <a:cs typeface="+mn-cs"/>
                        </a:rPr>
                        <a:t>un accompagnement personnalisé</a:t>
                      </a:r>
                      <a:r>
                        <a:rPr lang="fr-FR" sz="1400" b="0" kern="1200" dirty="0">
                          <a:solidFill>
                            <a:schemeClr val="dk1"/>
                          </a:solidFill>
                          <a:latin typeface="Arial Narrow" panose="020B0606020202030204" pitchFamily="34" charset="0"/>
                          <a:ea typeface="+mn-ea"/>
                          <a:cs typeface="+mn-cs"/>
                        </a:rPr>
                        <a: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715326"/>
                  </a:ext>
                </a:extLst>
              </a:tr>
            </a:tbl>
          </a:graphicData>
        </a:graphic>
      </p:graphicFrame>
      <p:sp>
        <p:nvSpPr>
          <p:cNvPr id="6" name="ZoneTexte 5">
            <a:extLst>
              <a:ext uri="{FF2B5EF4-FFF2-40B4-BE49-F238E27FC236}">
                <a16:creationId xmlns:a16="http://schemas.microsoft.com/office/drawing/2014/main" id="{D40048CD-CE12-492C-A400-777E10216F2C}"/>
              </a:ext>
            </a:extLst>
          </p:cNvPr>
          <p:cNvSpPr txBox="1"/>
          <p:nvPr/>
        </p:nvSpPr>
        <p:spPr>
          <a:xfrm>
            <a:off x="693812" y="6614997"/>
            <a:ext cx="1872208" cy="230832"/>
          </a:xfrm>
          <a:prstGeom prst="rect">
            <a:avLst/>
          </a:prstGeom>
          <a:noFill/>
        </p:spPr>
        <p:txBody>
          <a:bodyPr wrap="square">
            <a:spAutoFit/>
          </a:bodyPr>
          <a:lstStyle/>
          <a:p>
            <a:r>
              <a:rPr lang="fr-FR" sz="900" dirty="0"/>
              <a:t>Source : </a:t>
            </a:r>
            <a:r>
              <a:rPr lang="fr-FR" sz="900" dirty="0">
                <a:hlinkClick r:id="rId2"/>
              </a:rPr>
              <a:t>Les carnets du </a:t>
            </a:r>
            <a:r>
              <a:rPr lang="fr-FR" sz="900" dirty="0" err="1">
                <a:hlinkClick r:id="rId2"/>
              </a:rPr>
              <a:t>LLL</a:t>
            </a:r>
            <a:r>
              <a:rPr lang="fr-FR" sz="900" dirty="0"/>
              <a:t> </a:t>
            </a:r>
          </a:p>
        </p:txBody>
      </p:sp>
    </p:spTree>
    <p:extLst>
      <p:ext uri="{BB962C8B-B14F-4D97-AF65-F5344CB8AC3E}">
        <p14:creationId xmlns:p14="http://schemas.microsoft.com/office/powerpoint/2010/main" val="290673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normAutofit/>
          </a:bodyPr>
          <a:lstStyle/>
          <a:p>
            <a:pPr rtl="0"/>
            <a:r>
              <a:rPr lang="fr-FR" dirty="0"/>
              <a:t>Comment se présente l’action dans une classe inversée</a:t>
            </a:r>
          </a:p>
        </p:txBody>
      </p:sp>
      <p:sp>
        <p:nvSpPr>
          <p:cNvPr id="14" name="Espace réservé du contenu 13"/>
          <p:cNvSpPr>
            <a:spLocks noGrp="1"/>
          </p:cNvSpPr>
          <p:nvPr>
            <p:ph idx="1"/>
          </p:nvPr>
        </p:nvSpPr>
        <p:spPr/>
        <p:txBody>
          <a:bodyPr rtlCol="0"/>
          <a:lstStyle/>
          <a:p>
            <a:pPr rtl="0"/>
            <a:r>
              <a:rPr lang="fr-FR" dirty="0"/>
              <a:t>« Je vois et j’oublie, j’entends et je retiens, je fais et je comprends » Confucius</a:t>
            </a:r>
          </a:p>
          <a:p>
            <a:pPr rtl="0"/>
            <a:endParaRPr lang="fr-FR" dirty="0"/>
          </a:p>
        </p:txBody>
      </p:sp>
      <p:graphicFrame>
        <p:nvGraphicFramePr>
          <p:cNvPr id="4" name="Diagramme 3">
            <a:extLst>
              <a:ext uri="{FF2B5EF4-FFF2-40B4-BE49-F238E27FC236}">
                <a16:creationId xmlns:a16="http://schemas.microsoft.com/office/drawing/2014/main" id="{01D1EBFD-2488-4A26-B281-A45B5457068B}"/>
              </a:ext>
            </a:extLst>
          </p:cNvPr>
          <p:cNvGraphicFramePr/>
          <p:nvPr>
            <p:extLst>
              <p:ext uri="{D42A27DB-BD31-4B8C-83A1-F6EECF244321}">
                <p14:modId xmlns:p14="http://schemas.microsoft.com/office/powerpoint/2010/main" val="3621305174"/>
              </p:ext>
            </p:extLst>
          </p:nvPr>
        </p:nvGraphicFramePr>
        <p:xfrm>
          <a:off x="693812" y="2578090"/>
          <a:ext cx="4104456" cy="3591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9068564-CB7D-42CA-BB27-4A38136BD556}"/>
              </a:ext>
            </a:extLst>
          </p:cNvPr>
          <p:cNvSpPr/>
          <p:nvPr/>
        </p:nvSpPr>
        <p:spPr>
          <a:xfrm>
            <a:off x="2730758" y="1944964"/>
            <a:ext cx="4464496" cy="315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cône d’apprentissage d’Edgar Dale</a:t>
            </a:r>
          </a:p>
        </p:txBody>
      </p:sp>
      <p:sp>
        <p:nvSpPr>
          <p:cNvPr id="10" name="Rectangle 5">
            <a:extLst>
              <a:ext uri="{FF2B5EF4-FFF2-40B4-BE49-F238E27FC236}">
                <a16:creationId xmlns:a16="http://schemas.microsoft.com/office/drawing/2014/main" id="{80F50365-4B30-4230-99F0-51475386075D}"/>
              </a:ext>
            </a:extLst>
          </p:cNvPr>
          <p:cNvSpPr/>
          <p:nvPr/>
        </p:nvSpPr>
        <p:spPr>
          <a:xfrm>
            <a:off x="3226436" y="3080891"/>
            <a:ext cx="3968818" cy="520815"/>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808312"/>
              <a:gd name="connsiteY0" fmla="*/ 0 h 520815"/>
              <a:gd name="connsiteX1" fmla="*/ 2808312 w 2808312"/>
              <a:gd name="connsiteY1" fmla="*/ 0 h 520815"/>
              <a:gd name="connsiteX2" fmla="*/ 2808312 w 2808312"/>
              <a:gd name="connsiteY2" fmla="*/ 520814 h 520815"/>
              <a:gd name="connsiteX3" fmla="*/ 271282 w 2808312"/>
              <a:gd name="connsiteY3" fmla="*/ 520815 h 520815"/>
              <a:gd name="connsiteX4" fmla="*/ 0 w 2808312"/>
              <a:gd name="connsiteY4" fmla="*/ 0 h 520815"/>
              <a:gd name="connsiteX0" fmla="*/ 0 w 2754430"/>
              <a:gd name="connsiteY0" fmla="*/ 0 h 520815"/>
              <a:gd name="connsiteX1" fmla="*/ 2754430 w 2754430"/>
              <a:gd name="connsiteY1" fmla="*/ 0 h 520815"/>
              <a:gd name="connsiteX2" fmla="*/ 2754430 w 2754430"/>
              <a:gd name="connsiteY2" fmla="*/ 520814 h 520815"/>
              <a:gd name="connsiteX3" fmla="*/ 217400 w 2754430"/>
              <a:gd name="connsiteY3" fmla="*/ 520815 h 520815"/>
              <a:gd name="connsiteX4" fmla="*/ 0 w 2754430"/>
              <a:gd name="connsiteY4" fmla="*/ 0 h 52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430" h="520815">
                <a:moveTo>
                  <a:pt x="0" y="0"/>
                </a:moveTo>
                <a:lnTo>
                  <a:pt x="2754430" y="0"/>
                </a:lnTo>
                <a:lnTo>
                  <a:pt x="2754430" y="520814"/>
                </a:lnTo>
                <a:lnTo>
                  <a:pt x="217400" y="520815"/>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10% de ce qu’on lit</a:t>
            </a:r>
          </a:p>
        </p:txBody>
      </p:sp>
      <p:sp>
        <p:nvSpPr>
          <p:cNvPr id="11" name="Rectangle 5">
            <a:extLst>
              <a:ext uri="{FF2B5EF4-FFF2-40B4-BE49-F238E27FC236}">
                <a16:creationId xmlns:a16="http://schemas.microsoft.com/office/drawing/2014/main" id="{61518694-78BE-4362-95E9-AD44D9CAB354}"/>
              </a:ext>
            </a:extLst>
          </p:cNvPr>
          <p:cNvSpPr/>
          <p:nvPr/>
        </p:nvSpPr>
        <p:spPr>
          <a:xfrm>
            <a:off x="3536865" y="3627491"/>
            <a:ext cx="3658389" cy="494399"/>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693970"/>
              <a:gd name="connsiteY0" fmla="*/ 0 h 530063"/>
              <a:gd name="connsiteX1" fmla="*/ 2693970 w 2693970"/>
              <a:gd name="connsiteY1" fmla="*/ 9248 h 530063"/>
              <a:gd name="connsiteX2" fmla="*/ 2693970 w 2693970"/>
              <a:gd name="connsiteY2" fmla="*/ 530062 h 530063"/>
              <a:gd name="connsiteX3" fmla="*/ 204835 w 2693970"/>
              <a:gd name="connsiteY3" fmla="*/ 530063 h 530063"/>
              <a:gd name="connsiteX4" fmla="*/ 0 w 2693970"/>
              <a:gd name="connsiteY4" fmla="*/ 0 h 53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970" h="530063">
                <a:moveTo>
                  <a:pt x="0" y="0"/>
                </a:moveTo>
                <a:lnTo>
                  <a:pt x="2693970" y="9248"/>
                </a:lnTo>
                <a:lnTo>
                  <a:pt x="2693970" y="530062"/>
                </a:lnTo>
                <a:lnTo>
                  <a:pt x="204835" y="530063"/>
                </a:lnTo>
                <a:lnTo>
                  <a:pt x="0" y="0"/>
                </a:lnTo>
                <a:close/>
              </a:path>
            </a:pathLst>
          </a:custGeom>
          <a:noFill/>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20% de ce qu’on entend</a:t>
            </a:r>
          </a:p>
        </p:txBody>
      </p:sp>
      <p:sp>
        <p:nvSpPr>
          <p:cNvPr id="12" name="Rectangle 5">
            <a:extLst>
              <a:ext uri="{FF2B5EF4-FFF2-40B4-BE49-F238E27FC236}">
                <a16:creationId xmlns:a16="http://schemas.microsoft.com/office/drawing/2014/main" id="{524A20CC-0E8B-437A-B75F-85AA1FB359B9}"/>
              </a:ext>
            </a:extLst>
          </p:cNvPr>
          <p:cNvSpPr/>
          <p:nvPr/>
        </p:nvSpPr>
        <p:spPr>
          <a:xfrm>
            <a:off x="3822448" y="4147675"/>
            <a:ext cx="3372806" cy="450488"/>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704553"/>
              <a:gd name="connsiteY0" fmla="*/ 9973 h 520815"/>
              <a:gd name="connsiteX1" fmla="*/ 2704553 w 2704553"/>
              <a:gd name="connsiteY1" fmla="*/ 0 h 520815"/>
              <a:gd name="connsiteX2" fmla="*/ 2704553 w 2704553"/>
              <a:gd name="connsiteY2" fmla="*/ 520814 h 520815"/>
              <a:gd name="connsiteX3" fmla="*/ 215418 w 2704553"/>
              <a:gd name="connsiteY3" fmla="*/ 520815 h 520815"/>
              <a:gd name="connsiteX4" fmla="*/ 0 w 2704553"/>
              <a:gd name="connsiteY4" fmla="*/ 9973 h 52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553" h="520815">
                <a:moveTo>
                  <a:pt x="0" y="9973"/>
                </a:moveTo>
                <a:lnTo>
                  <a:pt x="2704553" y="0"/>
                </a:lnTo>
                <a:lnTo>
                  <a:pt x="2704553" y="520814"/>
                </a:lnTo>
                <a:lnTo>
                  <a:pt x="215418" y="520815"/>
                </a:lnTo>
                <a:lnTo>
                  <a:pt x="0" y="9973"/>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30% de ce qu’on voit</a:t>
            </a:r>
          </a:p>
        </p:txBody>
      </p:sp>
      <p:sp>
        <p:nvSpPr>
          <p:cNvPr id="16" name="Rectangle 5">
            <a:extLst>
              <a:ext uri="{FF2B5EF4-FFF2-40B4-BE49-F238E27FC236}">
                <a16:creationId xmlns:a16="http://schemas.microsoft.com/office/drawing/2014/main" id="{D9E8E088-1D92-4E09-BB8B-70684977A533}"/>
              </a:ext>
            </a:extLst>
          </p:cNvPr>
          <p:cNvSpPr/>
          <p:nvPr/>
        </p:nvSpPr>
        <p:spPr>
          <a:xfrm>
            <a:off x="4632559" y="5628804"/>
            <a:ext cx="2562695" cy="520815"/>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846257"/>
              <a:gd name="connsiteY0" fmla="*/ 0 h 520815"/>
              <a:gd name="connsiteX1" fmla="*/ 2846257 w 2846257"/>
              <a:gd name="connsiteY1" fmla="*/ 0 h 520815"/>
              <a:gd name="connsiteX2" fmla="*/ 2846257 w 2846257"/>
              <a:gd name="connsiteY2" fmla="*/ 520814 h 520815"/>
              <a:gd name="connsiteX3" fmla="*/ 357122 w 2846257"/>
              <a:gd name="connsiteY3" fmla="*/ 520815 h 520815"/>
              <a:gd name="connsiteX4" fmla="*/ 0 w 2846257"/>
              <a:gd name="connsiteY4" fmla="*/ 0 h 52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257" h="520815">
                <a:moveTo>
                  <a:pt x="0" y="0"/>
                </a:moveTo>
                <a:lnTo>
                  <a:pt x="2846257" y="0"/>
                </a:lnTo>
                <a:lnTo>
                  <a:pt x="2846257" y="520814"/>
                </a:lnTo>
                <a:lnTo>
                  <a:pt x="357122" y="520815"/>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90% de ce qu’on dit et fait</a:t>
            </a:r>
          </a:p>
        </p:txBody>
      </p:sp>
      <p:sp>
        <p:nvSpPr>
          <p:cNvPr id="17" name="Rectangle 5">
            <a:extLst>
              <a:ext uri="{FF2B5EF4-FFF2-40B4-BE49-F238E27FC236}">
                <a16:creationId xmlns:a16="http://schemas.microsoft.com/office/drawing/2014/main" id="{6CEDF1A6-1A32-40A1-A450-A4E11D1948D3}"/>
              </a:ext>
            </a:extLst>
          </p:cNvPr>
          <p:cNvSpPr/>
          <p:nvPr/>
        </p:nvSpPr>
        <p:spPr>
          <a:xfrm>
            <a:off x="4329898" y="5109124"/>
            <a:ext cx="2865356" cy="493895"/>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846257"/>
              <a:gd name="connsiteY0" fmla="*/ 0 h 520815"/>
              <a:gd name="connsiteX1" fmla="*/ 2846257 w 2846257"/>
              <a:gd name="connsiteY1" fmla="*/ 0 h 520815"/>
              <a:gd name="connsiteX2" fmla="*/ 2846257 w 2846257"/>
              <a:gd name="connsiteY2" fmla="*/ 520814 h 520815"/>
              <a:gd name="connsiteX3" fmla="*/ 357122 w 2846257"/>
              <a:gd name="connsiteY3" fmla="*/ 520815 h 520815"/>
              <a:gd name="connsiteX4" fmla="*/ 0 w 2846257"/>
              <a:gd name="connsiteY4" fmla="*/ 0 h 520815"/>
              <a:gd name="connsiteX0" fmla="*/ 0 w 2804542"/>
              <a:gd name="connsiteY0" fmla="*/ 8626 h 520815"/>
              <a:gd name="connsiteX1" fmla="*/ 2804542 w 2804542"/>
              <a:gd name="connsiteY1" fmla="*/ 0 h 520815"/>
              <a:gd name="connsiteX2" fmla="*/ 2804542 w 2804542"/>
              <a:gd name="connsiteY2" fmla="*/ 520814 h 520815"/>
              <a:gd name="connsiteX3" fmla="*/ 315407 w 2804542"/>
              <a:gd name="connsiteY3" fmla="*/ 520815 h 520815"/>
              <a:gd name="connsiteX4" fmla="*/ 0 w 2804542"/>
              <a:gd name="connsiteY4" fmla="*/ 8626 h 520815"/>
              <a:gd name="connsiteX0" fmla="*/ 0 w 2771170"/>
              <a:gd name="connsiteY0" fmla="*/ 8626 h 520815"/>
              <a:gd name="connsiteX1" fmla="*/ 2771170 w 2771170"/>
              <a:gd name="connsiteY1" fmla="*/ 0 h 520815"/>
              <a:gd name="connsiteX2" fmla="*/ 2771170 w 2771170"/>
              <a:gd name="connsiteY2" fmla="*/ 520814 h 520815"/>
              <a:gd name="connsiteX3" fmla="*/ 282035 w 2771170"/>
              <a:gd name="connsiteY3" fmla="*/ 520815 h 520815"/>
              <a:gd name="connsiteX4" fmla="*/ 0 w 2771170"/>
              <a:gd name="connsiteY4" fmla="*/ 8626 h 52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170" h="520815">
                <a:moveTo>
                  <a:pt x="0" y="8626"/>
                </a:moveTo>
                <a:lnTo>
                  <a:pt x="2771170" y="0"/>
                </a:lnTo>
                <a:lnTo>
                  <a:pt x="2771170" y="520814"/>
                </a:lnTo>
                <a:lnTo>
                  <a:pt x="282035" y="520815"/>
                </a:lnTo>
                <a:lnTo>
                  <a:pt x="0" y="8626"/>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70% de ce qu’on dit</a:t>
            </a:r>
          </a:p>
        </p:txBody>
      </p:sp>
      <p:sp>
        <p:nvSpPr>
          <p:cNvPr id="18" name="Rectangle 5">
            <a:extLst>
              <a:ext uri="{FF2B5EF4-FFF2-40B4-BE49-F238E27FC236}">
                <a16:creationId xmlns:a16="http://schemas.microsoft.com/office/drawing/2014/main" id="{88506717-2B70-44EF-8674-DB3A06A5D3D7}"/>
              </a:ext>
            </a:extLst>
          </p:cNvPr>
          <p:cNvSpPr/>
          <p:nvPr/>
        </p:nvSpPr>
        <p:spPr>
          <a:xfrm>
            <a:off x="4070279" y="4623948"/>
            <a:ext cx="3124975" cy="459391"/>
          </a:xfrm>
          <a:custGeom>
            <a:avLst/>
            <a:gdLst>
              <a:gd name="connsiteX0" fmla="*/ 0 w 2808312"/>
              <a:gd name="connsiteY0" fmla="*/ 0 h 520814"/>
              <a:gd name="connsiteX1" fmla="*/ 2808312 w 2808312"/>
              <a:gd name="connsiteY1" fmla="*/ 0 h 520814"/>
              <a:gd name="connsiteX2" fmla="*/ 2808312 w 2808312"/>
              <a:gd name="connsiteY2" fmla="*/ 520814 h 520814"/>
              <a:gd name="connsiteX3" fmla="*/ 0 w 2808312"/>
              <a:gd name="connsiteY3" fmla="*/ 520814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250166 w 2808312"/>
              <a:gd name="connsiteY3" fmla="*/ 451803 h 520814"/>
              <a:gd name="connsiteX4" fmla="*/ 0 w 2808312"/>
              <a:gd name="connsiteY4" fmla="*/ 0 h 520814"/>
              <a:gd name="connsiteX0" fmla="*/ 0 w 2808312"/>
              <a:gd name="connsiteY0" fmla="*/ 0 h 520814"/>
              <a:gd name="connsiteX1" fmla="*/ 2808312 w 2808312"/>
              <a:gd name="connsiteY1" fmla="*/ 0 h 520814"/>
              <a:gd name="connsiteX2" fmla="*/ 2808312 w 2808312"/>
              <a:gd name="connsiteY2" fmla="*/ 520814 h 520814"/>
              <a:gd name="connsiteX3" fmla="*/ 301925 w 2808312"/>
              <a:gd name="connsiteY3" fmla="*/ 494936 h 520814"/>
              <a:gd name="connsiteX4" fmla="*/ 0 w 2808312"/>
              <a:gd name="connsiteY4" fmla="*/ 0 h 520814"/>
              <a:gd name="connsiteX0" fmla="*/ 0 w 2808312"/>
              <a:gd name="connsiteY0" fmla="*/ 0 h 520815"/>
              <a:gd name="connsiteX1" fmla="*/ 2808312 w 2808312"/>
              <a:gd name="connsiteY1" fmla="*/ 0 h 520815"/>
              <a:gd name="connsiteX2" fmla="*/ 2808312 w 2808312"/>
              <a:gd name="connsiteY2" fmla="*/ 520814 h 520815"/>
              <a:gd name="connsiteX3" fmla="*/ 319177 w 2808312"/>
              <a:gd name="connsiteY3" fmla="*/ 520815 h 520815"/>
              <a:gd name="connsiteX4" fmla="*/ 0 w 2808312"/>
              <a:gd name="connsiteY4" fmla="*/ 0 h 520815"/>
              <a:gd name="connsiteX0" fmla="*/ 0 w 2846257"/>
              <a:gd name="connsiteY0" fmla="*/ 0 h 520815"/>
              <a:gd name="connsiteX1" fmla="*/ 2846257 w 2846257"/>
              <a:gd name="connsiteY1" fmla="*/ 0 h 520815"/>
              <a:gd name="connsiteX2" fmla="*/ 2846257 w 2846257"/>
              <a:gd name="connsiteY2" fmla="*/ 520814 h 520815"/>
              <a:gd name="connsiteX3" fmla="*/ 357122 w 2846257"/>
              <a:gd name="connsiteY3" fmla="*/ 520815 h 520815"/>
              <a:gd name="connsiteX4" fmla="*/ 0 w 2846257"/>
              <a:gd name="connsiteY4" fmla="*/ 0 h 520815"/>
              <a:gd name="connsiteX0" fmla="*/ 0 w 2759877"/>
              <a:gd name="connsiteY0" fmla="*/ 0 h 538067"/>
              <a:gd name="connsiteX1" fmla="*/ 2759877 w 2759877"/>
              <a:gd name="connsiteY1" fmla="*/ 17252 h 538067"/>
              <a:gd name="connsiteX2" fmla="*/ 2759877 w 2759877"/>
              <a:gd name="connsiteY2" fmla="*/ 538066 h 538067"/>
              <a:gd name="connsiteX3" fmla="*/ 270742 w 2759877"/>
              <a:gd name="connsiteY3" fmla="*/ 538067 h 538067"/>
              <a:gd name="connsiteX4" fmla="*/ 0 w 2759877"/>
              <a:gd name="connsiteY4" fmla="*/ 0 h 538067"/>
              <a:gd name="connsiteX0" fmla="*/ 0 w 2759877"/>
              <a:gd name="connsiteY0" fmla="*/ 0 h 538067"/>
              <a:gd name="connsiteX1" fmla="*/ 2759877 w 2759877"/>
              <a:gd name="connsiteY1" fmla="*/ 17252 h 538067"/>
              <a:gd name="connsiteX2" fmla="*/ 2759877 w 2759877"/>
              <a:gd name="connsiteY2" fmla="*/ 538066 h 538067"/>
              <a:gd name="connsiteX3" fmla="*/ 285530 w 2759877"/>
              <a:gd name="connsiteY3" fmla="*/ 538067 h 538067"/>
              <a:gd name="connsiteX4" fmla="*/ 0 w 2759877"/>
              <a:gd name="connsiteY4" fmla="*/ 0 h 538067"/>
              <a:gd name="connsiteX0" fmla="*/ 0 w 2678543"/>
              <a:gd name="connsiteY0" fmla="*/ 0 h 528150"/>
              <a:gd name="connsiteX1" fmla="*/ 2678543 w 2678543"/>
              <a:gd name="connsiteY1" fmla="*/ 7335 h 528150"/>
              <a:gd name="connsiteX2" fmla="*/ 2678543 w 2678543"/>
              <a:gd name="connsiteY2" fmla="*/ 528149 h 528150"/>
              <a:gd name="connsiteX3" fmla="*/ 204196 w 2678543"/>
              <a:gd name="connsiteY3" fmla="*/ 528150 h 528150"/>
              <a:gd name="connsiteX4" fmla="*/ 0 w 2678543"/>
              <a:gd name="connsiteY4" fmla="*/ 0 h 528150"/>
              <a:gd name="connsiteX0" fmla="*/ 0 w 2678543"/>
              <a:gd name="connsiteY0" fmla="*/ 0 h 528150"/>
              <a:gd name="connsiteX1" fmla="*/ 2678543 w 2678543"/>
              <a:gd name="connsiteY1" fmla="*/ 7335 h 528150"/>
              <a:gd name="connsiteX2" fmla="*/ 2678543 w 2678543"/>
              <a:gd name="connsiteY2" fmla="*/ 528149 h 528150"/>
              <a:gd name="connsiteX3" fmla="*/ 218984 w 2678543"/>
              <a:gd name="connsiteY3" fmla="*/ 528150 h 528150"/>
              <a:gd name="connsiteX4" fmla="*/ 0 w 2678543"/>
              <a:gd name="connsiteY4" fmla="*/ 0 h 52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543" h="528150">
                <a:moveTo>
                  <a:pt x="0" y="0"/>
                </a:moveTo>
                <a:lnTo>
                  <a:pt x="2678543" y="7335"/>
                </a:lnTo>
                <a:lnTo>
                  <a:pt x="2678543" y="528149"/>
                </a:lnTo>
                <a:lnTo>
                  <a:pt x="218984" y="528150"/>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50% de ce qu’on voit et entend</a:t>
            </a:r>
          </a:p>
        </p:txBody>
      </p:sp>
      <p:sp>
        <p:nvSpPr>
          <p:cNvPr id="7" name="Flèche : double flèche verticale 6">
            <a:extLst>
              <a:ext uri="{FF2B5EF4-FFF2-40B4-BE49-F238E27FC236}">
                <a16:creationId xmlns:a16="http://schemas.microsoft.com/office/drawing/2014/main" id="{465B8265-9A9B-4339-AE1C-9A0DD688926C}"/>
              </a:ext>
            </a:extLst>
          </p:cNvPr>
          <p:cNvSpPr/>
          <p:nvPr/>
        </p:nvSpPr>
        <p:spPr>
          <a:xfrm>
            <a:off x="7390555" y="3080891"/>
            <a:ext cx="617580" cy="2002448"/>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200" b="1" dirty="0" err="1"/>
              <a:t>PASSI</a:t>
            </a:r>
            <a:endParaRPr lang="fr-FR" sz="1200" b="1" dirty="0"/>
          </a:p>
          <a:p>
            <a:pPr algn="ctr"/>
            <a:r>
              <a:rPr lang="fr-FR" sz="1200" b="1" dirty="0"/>
              <a:t>F</a:t>
            </a:r>
          </a:p>
        </p:txBody>
      </p:sp>
      <p:sp>
        <p:nvSpPr>
          <p:cNvPr id="8" name="Flèche : double flèche verticale 7">
            <a:extLst>
              <a:ext uri="{FF2B5EF4-FFF2-40B4-BE49-F238E27FC236}">
                <a16:creationId xmlns:a16="http://schemas.microsoft.com/office/drawing/2014/main" id="{E747B0BE-E27F-47E6-AE03-1EBF59F59757}"/>
              </a:ext>
            </a:extLst>
          </p:cNvPr>
          <p:cNvSpPr/>
          <p:nvPr/>
        </p:nvSpPr>
        <p:spPr>
          <a:xfrm>
            <a:off x="7390555" y="5155347"/>
            <a:ext cx="617580" cy="994272"/>
          </a:xfrm>
          <a:prstGeom prst="up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200" b="1" dirty="0" err="1"/>
              <a:t>ACT</a:t>
            </a:r>
            <a:endParaRPr lang="fr-FR" sz="1200" b="1" dirty="0"/>
          </a:p>
          <a:p>
            <a:pPr algn="ctr"/>
            <a:r>
              <a:rPr lang="fr-FR" sz="1200" b="1" dirty="0"/>
              <a:t>I</a:t>
            </a:r>
          </a:p>
          <a:p>
            <a:pPr algn="ctr"/>
            <a:r>
              <a:rPr lang="fr-FR" sz="1200" b="1" dirty="0"/>
              <a:t>F</a:t>
            </a:r>
          </a:p>
        </p:txBody>
      </p:sp>
      <p:sp>
        <p:nvSpPr>
          <p:cNvPr id="20" name="ZoneTexte 19">
            <a:extLst>
              <a:ext uri="{FF2B5EF4-FFF2-40B4-BE49-F238E27FC236}">
                <a16:creationId xmlns:a16="http://schemas.microsoft.com/office/drawing/2014/main" id="{3FF589AA-C101-4882-9BA3-4BA32EF45BE9}"/>
              </a:ext>
            </a:extLst>
          </p:cNvPr>
          <p:cNvSpPr txBox="1"/>
          <p:nvPr/>
        </p:nvSpPr>
        <p:spPr>
          <a:xfrm>
            <a:off x="5014292" y="6165304"/>
            <a:ext cx="2304256" cy="215444"/>
          </a:xfrm>
          <a:prstGeom prst="rect">
            <a:avLst/>
          </a:prstGeom>
          <a:noFill/>
        </p:spPr>
        <p:txBody>
          <a:bodyPr wrap="square">
            <a:spAutoFit/>
          </a:bodyPr>
          <a:lstStyle/>
          <a:p>
            <a:pPr algn="r"/>
            <a:r>
              <a:rPr lang="fr-FR" sz="800" dirty="0"/>
              <a:t>Source : Edgar Dale, « </a:t>
            </a:r>
            <a:r>
              <a:rPr lang="fr-FR" sz="800" dirty="0" err="1"/>
              <a:t>Cone</a:t>
            </a:r>
            <a:r>
              <a:rPr lang="fr-FR" sz="800" dirty="0"/>
              <a:t> of learning », 1969/</a:t>
            </a:r>
          </a:p>
        </p:txBody>
      </p:sp>
      <p:sp>
        <p:nvSpPr>
          <p:cNvPr id="22" name="ZoneTexte 21">
            <a:extLst>
              <a:ext uri="{FF2B5EF4-FFF2-40B4-BE49-F238E27FC236}">
                <a16:creationId xmlns:a16="http://schemas.microsoft.com/office/drawing/2014/main" id="{73E380A8-E072-4569-AB13-F6F7030DA030}"/>
              </a:ext>
            </a:extLst>
          </p:cNvPr>
          <p:cNvSpPr txBox="1"/>
          <p:nvPr/>
        </p:nvSpPr>
        <p:spPr>
          <a:xfrm>
            <a:off x="3001000" y="2321416"/>
            <a:ext cx="3924012" cy="369332"/>
          </a:xfrm>
          <a:prstGeom prst="rect">
            <a:avLst/>
          </a:prstGeom>
          <a:noFill/>
        </p:spPr>
        <p:txBody>
          <a:bodyPr wrap="square">
            <a:spAutoFit/>
          </a:bodyPr>
          <a:lstStyle/>
          <a:p>
            <a:pPr algn="ctr"/>
            <a:r>
              <a:rPr lang="fr-FR" dirty="0"/>
              <a:t>Ce que l’on retient après 24 heures !</a:t>
            </a:r>
          </a:p>
        </p:txBody>
      </p:sp>
      <p:grpSp>
        <p:nvGrpSpPr>
          <p:cNvPr id="25" name="Groupe 24">
            <a:extLst>
              <a:ext uri="{FF2B5EF4-FFF2-40B4-BE49-F238E27FC236}">
                <a16:creationId xmlns:a16="http://schemas.microsoft.com/office/drawing/2014/main" id="{409ACCAB-E9F9-435C-AA91-77D0408AC7DD}"/>
              </a:ext>
            </a:extLst>
          </p:cNvPr>
          <p:cNvGrpSpPr/>
          <p:nvPr/>
        </p:nvGrpSpPr>
        <p:grpSpPr>
          <a:xfrm>
            <a:off x="9544608" y="1220661"/>
            <a:ext cx="1533525" cy="2243413"/>
            <a:chOff x="9653413" y="1509622"/>
            <a:chExt cx="1533525" cy="2243413"/>
          </a:xfrm>
        </p:grpSpPr>
        <p:pic>
          <p:nvPicPr>
            <p:cNvPr id="1026" name="Picture 2" descr="Amazon.fr - Entretiens de Confucius - Confucius - Livres">
              <a:extLst>
                <a:ext uri="{FF2B5EF4-FFF2-40B4-BE49-F238E27FC236}">
                  <a16:creationId xmlns:a16="http://schemas.microsoft.com/office/drawing/2014/main" id="{9820A20D-5468-4E04-8237-A584C6E2261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455"/>
            <a:stretch/>
          </p:blipFill>
          <p:spPr bwMode="auto">
            <a:xfrm>
              <a:off x="9653413" y="1509622"/>
              <a:ext cx="1533525" cy="2243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1E1E6EE1-C782-4ED7-82A3-A8C23A210C3E}"/>
                </a:ext>
              </a:extLst>
            </p:cNvPr>
            <p:cNvSpPr/>
            <p:nvPr/>
          </p:nvSpPr>
          <p:spPr>
            <a:xfrm>
              <a:off x="9766820" y="1509622"/>
              <a:ext cx="144016" cy="191186"/>
            </a:xfrm>
            <a:prstGeom prst="rect">
              <a:avLst/>
            </a:prstGeom>
            <a:solidFill>
              <a:srgbClr val="E7D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B34F454F-0B20-40E4-91C8-FD5BE8077705}"/>
              </a:ext>
            </a:extLst>
          </p:cNvPr>
          <p:cNvGrpSpPr/>
          <p:nvPr/>
        </p:nvGrpSpPr>
        <p:grpSpPr>
          <a:xfrm>
            <a:off x="8129773" y="3476185"/>
            <a:ext cx="1464663" cy="2490643"/>
            <a:chOff x="8129773" y="3476185"/>
            <a:chExt cx="1464663" cy="2490643"/>
          </a:xfrm>
        </p:grpSpPr>
        <p:pic>
          <p:nvPicPr>
            <p:cNvPr id="1028" name="Picture 4" descr="Educational Research: A Tradition of Excellence | Ohio State Education and  Human Ecology">
              <a:extLst>
                <a:ext uri="{FF2B5EF4-FFF2-40B4-BE49-F238E27FC236}">
                  <a16:creationId xmlns:a16="http://schemas.microsoft.com/office/drawing/2014/main" id="{36D3D864-B0A8-4464-AB2F-6908A1074C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9773" y="3476185"/>
              <a:ext cx="1343025" cy="2295525"/>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E22ACD7B-55D8-4A51-936B-77215DE80D0E}"/>
                </a:ext>
              </a:extLst>
            </p:cNvPr>
            <p:cNvSpPr txBox="1"/>
            <p:nvPr/>
          </p:nvSpPr>
          <p:spPr>
            <a:xfrm>
              <a:off x="8779403" y="5720607"/>
              <a:ext cx="815033" cy="246221"/>
            </a:xfrm>
            <a:prstGeom prst="rect">
              <a:avLst/>
            </a:prstGeom>
            <a:noFill/>
          </p:spPr>
          <p:txBody>
            <a:bodyPr wrap="square">
              <a:spAutoFit/>
            </a:bodyPr>
            <a:lstStyle/>
            <a:p>
              <a:r>
                <a:rPr lang="fr-FR" sz="1000" dirty="0"/>
                <a:t>Edgar Dale</a:t>
              </a:r>
            </a:p>
          </p:txBody>
        </p:sp>
      </p:gr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 29">
            <a:extLst>
              <a:ext uri="{FF2B5EF4-FFF2-40B4-BE49-F238E27FC236}">
                <a16:creationId xmlns:a16="http://schemas.microsoft.com/office/drawing/2014/main" id="{5AA79BBC-7C66-4E38-95B2-460A4AEC3E86}"/>
              </a:ext>
            </a:extLst>
          </p:cNvPr>
          <p:cNvGraphicFramePr>
            <a:graphicFrameLocks noChangeAspect="1"/>
          </p:cNvGraphicFramePr>
          <p:nvPr>
            <p:extLst>
              <p:ext uri="{D42A27DB-BD31-4B8C-83A1-F6EECF244321}">
                <p14:modId xmlns:p14="http://schemas.microsoft.com/office/powerpoint/2010/main" val="551741239"/>
              </p:ext>
            </p:extLst>
          </p:nvPr>
        </p:nvGraphicFramePr>
        <p:xfrm>
          <a:off x="1125860" y="3105323"/>
          <a:ext cx="4719075" cy="3219277"/>
        </p:xfrm>
        <a:graphic>
          <a:graphicData uri="http://schemas.openxmlformats.org/presentationml/2006/ole">
            <mc:AlternateContent xmlns:mc="http://schemas.openxmlformats.org/markup-compatibility/2006">
              <mc:Choice xmlns:v="urn:schemas-microsoft-com:vml" Requires="v">
                <p:oleObj name="Image" r:id="rId2" imgW="6514200" imgH="4444200" progId="Photoshop.Image.21">
                  <p:embed/>
                </p:oleObj>
              </mc:Choice>
              <mc:Fallback>
                <p:oleObj name="Image" r:id="rId2" imgW="6514200" imgH="4444200" progId="Photoshop.Image.21">
                  <p:embed/>
                  <p:pic>
                    <p:nvPicPr>
                      <p:cNvPr id="0" name=""/>
                      <p:cNvPicPr/>
                      <p:nvPr/>
                    </p:nvPicPr>
                    <p:blipFill>
                      <a:blip r:embed="rId3"/>
                      <a:stretch>
                        <a:fillRect/>
                      </a:stretch>
                    </p:blipFill>
                    <p:spPr>
                      <a:xfrm>
                        <a:off x="1125860" y="3105323"/>
                        <a:ext cx="4719075" cy="3219277"/>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54730939-3636-4867-B65A-D23BFA584C3A}"/>
              </a:ext>
            </a:extLst>
          </p:cNvPr>
          <p:cNvSpPr>
            <a:spLocks noGrp="1"/>
          </p:cNvSpPr>
          <p:nvPr>
            <p:ph type="title"/>
          </p:nvPr>
        </p:nvSpPr>
        <p:spPr/>
        <p:txBody>
          <a:bodyPr/>
          <a:lstStyle/>
          <a:p>
            <a:r>
              <a:rPr lang="fr-FR" dirty="0"/>
              <a:t>Classe inversée et taxonomie de Bloom</a:t>
            </a:r>
          </a:p>
        </p:txBody>
      </p:sp>
      <p:pic>
        <p:nvPicPr>
          <p:cNvPr id="5" name="Espace réservé du contenu 4">
            <a:extLst>
              <a:ext uri="{FF2B5EF4-FFF2-40B4-BE49-F238E27FC236}">
                <a16:creationId xmlns:a16="http://schemas.microsoft.com/office/drawing/2014/main" id="{8605C77E-D5A8-4E92-81C3-F9C027420035}"/>
              </a:ext>
            </a:extLst>
          </p:cNvPr>
          <p:cNvPicPr>
            <a:picLocks noGrp="1" noChangeAspect="1"/>
          </p:cNvPicPr>
          <p:nvPr>
            <p:ph idx="1"/>
          </p:nvPr>
        </p:nvPicPr>
        <p:blipFill>
          <a:blip r:embed="rId4"/>
          <a:stretch>
            <a:fillRect/>
          </a:stretch>
        </p:blipFill>
        <p:spPr>
          <a:xfrm>
            <a:off x="9143188" y="188640"/>
            <a:ext cx="2776093" cy="2448273"/>
          </a:xfrm>
        </p:spPr>
      </p:pic>
      <p:sp>
        <p:nvSpPr>
          <p:cNvPr id="7" name="ZoneTexte 6">
            <a:extLst>
              <a:ext uri="{FF2B5EF4-FFF2-40B4-BE49-F238E27FC236}">
                <a16:creationId xmlns:a16="http://schemas.microsoft.com/office/drawing/2014/main" id="{12B05A08-6A69-4144-AE3E-B39A01685A1F}"/>
              </a:ext>
            </a:extLst>
          </p:cNvPr>
          <p:cNvSpPr txBox="1"/>
          <p:nvPr/>
        </p:nvSpPr>
        <p:spPr>
          <a:xfrm>
            <a:off x="9430681" y="2663205"/>
            <a:ext cx="1822276" cy="338554"/>
          </a:xfrm>
          <a:prstGeom prst="rect">
            <a:avLst/>
          </a:prstGeom>
          <a:noFill/>
        </p:spPr>
        <p:txBody>
          <a:bodyPr wrap="square">
            <a:spAutoFit/>
          </a:bodyPr>
          <a:lstStyle/>
          <a:p>
            <a:r>
              <a:rPr lang="fr-FR" sz="800" dirty="0">
                <a:effectLst/>
              </a:rPr>
              <a:t>La taxonomie de Bloom comme modifiée </a:t>
            </a:r>
            <a:r>
              <a:rPr lang="fr-FR" sz="800" dirty="0"/>
              <a:t>au milieu des années </a:t>
            </a:r>
            <a:r>
              <a:rPr lang="fr-FR" sz="800" dirty="0">
                <a:effectLst/>
              </a:rPr>
              <a:t>1990</a:t>
            </a:r>
            <a:endParaRPr lang="fr-FR" sz="800" dirty="0"/>
          </a:p>
        </p:txBody>
      </p:sp>
      <p:sp>
        <p:nvSpPr>
          <p:cNvPr id="8" name="Espace réservé du contenu 2">
            <a:extLst>
              <a:ext uri="{FF2B5EF4-FFF2-40B4-BE49-F238E27FC236}">
                <a16:creationId xmlns:a16="http://schemas.microsoft.com/office/drawing/2014/main" id="{E4C9E3D7-E6D6-4FAE-B38F-15336058BFD3}"/>
              </a:ext>
            </a:extLst>
          </p:cNvPr>
          <p:cNvSpPr txBox="1">
            <a:spLocks/>
          </p:cNvSpPr>
          <p:nvPr/>
        </p:nvSpPr>
        <p:spPr>
          <a:xfrm>
            <a:off x="765820" y="1124744"/>
            <a:ext cx="8136904" cy="211918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Wingdings" panose="05000000000000000000" pitchFamily="2" charset="2"/>
              <a:buChar char="q"/>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Wingdings 3" panose="05040102010807070707" pitchFamily="18" charset="2"/>
              <a:buChar char=""/>
              <a:defRPr sz="1600" i="1"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Wingdings" panose="05000000000000000000" pitchFamily="2" charset="2"/>
              <a:buChar char="§"/>
              <a:defRPr sz="1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100" i="1"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fr-FR" dirty="0"/>
              <a:t>La taxonomie de Bloom (1956) est un ordre hiérarchique des compétences cognitives, utilisé par les enseignants pour soutenir l’apprentissage des élèves,</a:t>
            </a:r>
          </a:p>
          <a:p>
            <a:r>
              <a:rPr lang="fr-FR" dirty="0"/>
              <a:t>Six niveaux hiérarchiques. À chaque niveau correspondent des verbes d’action typiques.</a:t>
            </a:r>
          </a:p>
        </p:txBody>
      </p:sp>
      <p:sp>
        <p:nvSpPr>
          <p:cNvPr id="13" name="Rectangle 12">
            <a:extLst>
              <a:ext uri="{FF2B5EF4-FFF2-40B4-BE49-F238E27FC236}">
                <a16:creationId xmlns:a16="http://schemas.microsoft.com/office/drawing/2014/main" id="{25FDA53F-48EE-4F2E-9C51-16EF94F293FE}"/>
              </a:ext>
            </a:extLst>
          </p:cNvPr>
          <p:cNvSpPr/>
          <p:nvPr/>
        </p:nvSpPr>
        <p:spPr>
          <a:xfrm>
            <a:off x="2153191" y="3562817"/>
            <a:ext cx="1504967"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Créer</a:t>
            </a:r>
          </a:p>
        </p:txBody>
      </p:sp>
      <p:sp>
        <p:nvSpPr>
          <p:cNvPr id="17" name="Rectangle 16">
            <a:extLst>
              <a:ext uri="{FF2B5EF4-FFF2-40B4-BE49-F238E27FC236}">
                <a16:creationId xmlns:a16="http://schemas.microsoft.com/office/drawing/2014/main" id="{6F5BCD74-3998-49DC-86A9-007D10571C9E}"/>
              </a:ext>
            </a:extLst>
          </p:cNvPr>
          <p:cNvSpPr/>
          <p:nvPr/>
        </p:nvSpPr>
        <p:spPr>
          <a:xfrm>
            <a:off x="2153191" y="3869898"/>
            <a:ext cx="1504967"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Évaluer</a:t>
            </a:r>
          </a:p>
        </p:txBody>
      </p:sp>
      <p:sp>
        <p:nvSpPr>
          <p:cNvPr id="18" name="Rectangle 17">
            <a:extLst>
              <a:ext uri="{FF2B5EF4-FFF2-40B4-BE49-F238E27FC236}">
                <a16:creationId xmlns:a16="http://schemas.microsoft.com/office/drawing/2014/main" id="{8EEC1559-8C13-4B60-B687-9C80DED70886}"/>
              </a:ext>
            </a:extLst>
          </p:cNvPr>
          <p:cNvSpPr/>
          <p:nvPr/>
        </p:nvSpPr>
        <p:spPr>
          <a:xfrm>
            <a:off x="2145990" y="4186505"/>
            <a:ext cx="166338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Analyser</a:t>
            </a:r>
          </a:p>
        </p:txBody>
      </p:sp>
      <p:sp>
        <p:nvSpPr>
          <p:cNvPr id="19" name="Rectangle 18">
            <a:extLst>
              <a:ext uri="{FF2B5EF4-FFF2-40B4-BE49-F238E27FC236}">
                <a16:creationId xmlns:a16="http://schemas.microsoft.com/office/drawing/2014/main" id="{367372B1-62F5-464C-B41C-BF04FA2F50C4}"/>
              </a:ext>
            </a:extLst>
          </p:cNvPr>
          <p:cNvSpPr/>
          <p:nvPr/>
        </p:nvSpPr>
        <p:spPr>
          <a:xfrm>
            <a:off x="2153191" y="4561403"/>
            <a:ext cx="1504967"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Appliquer</a:t>
            </a:r>
          </a:p>
        </p:txBody>
      </p:sp>
      <p:sp>
        <p:nvSpPr>
          <p:cNvPr id="20" name="Rectangle 19">
            <a:extLst>
              <a:ext uri="{FF2B5EF4-FFF2-40B4-BE49-F238E27FC236}">
                <a16:creationId xmlns:a16="http://schemas.microsoft.com/office/drawing/2014/main" id="{33C5F28A-6C1D-485E-98CB-7DEFE388CD0D}"/>
              </a:ext>
            </a:extLst>
          </p:cNvPr>
          <p:cNvSpPr/>
          <p:nvPr/>
        </p:nvSpPr>
        <p:spPr>
          <a:xfrm>
            <a:off x="2135189" y="4921443"/>
            <a:ext cx="1901011"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1"/>
                </a:solidFill>
              </a:rPr>
              <a:t>Comprendre</a:t>
            </a:r>
          </a:p>
        </p:txBody>
      </p:sp>
      <p:sp>
        <p:nvSpPr>
          <p:cNvPr id="21" name="Rectangle 20">
            <a:extLst>
              <a:ext uri="{FF2B5EF4-FFF2-40B4-BE49-F238E27FC236}">
                <a16:creationId xmlns:a16="http://schemas.microsoft.com/office/drawing/2014/main" id="{D1C21885-8941-4046-8911-0026D1FB4EEC}"/>
              </a:ext>
            </a:extLst>
          </p:cNvPr>
          <p:cNvSpPr/>
          <p:nvPr/>
        </p:nvSpPr>
        <p:spPr>
          <a:xfrm>
            <a:off x="2153191" y="5272633"/>
            <a:ext cx="1504967"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solidFill>
              </a:rPr>
              <a:t>Connaître</a:t>
            </a:r>
          </a:p>
        </p:txBody>
      </p:sp>
      <p:sp>
        <p:nvSpPr>
          <p:cNvPr id="22" name="Rectangle 21">
            <a:extLst>
              <a:ext uri="{FF2B5EF4-FFF2-40B4-BE49-F238E27FC236}">
                <a16:creationId xmlns:a16="http://schemas.microsoft.com/office/drawing/2014/main" id="{D97E8202-C6DE-40E1-81F5-30F34E95B64F}"/>
              </a:ext>
            </a:extLst>
          </p:cNvPr>
          <p:cNvSpPr/>
          <p:nvPr/>
        </p:nvSpPr>
        <p:spPr>
          <a:xfrm>
            <a:off x="6123608" y="3416519"/>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Synthèse et création</a:t>
            </a:r>
          </a:p>
        </p:txBody>
      </p:sp>
      <p:sp>
        <p:nvSpPr>
          <p:cNvPr id="23" name="Rectangle 22">
            <a:extLst>
              <a:ext uri="{FF2B5EF4-FFF2-40B4-BE49-F238E27FC236}">
                <a16:creationId xmlns:a16="http://schemas.microsoft.com/office/drawing/2014/main" id="{30849BB6-49B5-4854-B2DB-6FEBCDB3013E}"/>
              </a:ext>
            </a:extLst>
          </p:cNvPr>
          <p:cNvSpPr/>
          <p:nvPr/>
        </p:nvSpPr>
        <p:spPr>
          <a:xfrm>
            <a:off x="6124432" y="3667591"/>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Évaluation</a:t>
            </a:r>
          </a:p>
        </p:txBody>
      </p:sp>
      <p:sp>
        <p:nvSpPr>
          <p:cNvPr id="24" name="Rectangle 23">
            <a:extLst>
              <a:ext uri="{FF2B5EF4-FFF2-40B4-BE49-F238E27FC236}">
                <a16:creationId xmlns:a16="http://schemas.microsoft.com/office/drawing/2014/main" id="{BD831278-F68A-4C6B-A934-25366085C6B4}"/>
              </a:ext>
            </a:extLst>
          </p:cNvPr>
          <p:cNvSpPr/>
          <p:nvPr/>
        </p:nvSpPr>
        <p:spPr>
          <a:xfrm>
            <a:off x="6143482" y="4027631"/>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Analyse</a:t>
            </a:r>
          </a:p>
        </p:txBody>
      </p:sp>
      <p:sp>
        <p:nvSpPr>
          <p:cNvPr id="25" name="Rectangle 24">
            <a:extLst>
              <a:ext uri="{FF2B5EF4-FFF2-40B4-BE49-F238E27FC236}">
                <a16:creationId xmlns:a16="http://schemas.microsoft.com/office/drawing/2014/main" id="{80A75082-E600-489E-97C4-1BA717BE9759}"/>
              </a:ext>
            </a:extLst>
          </p:cNvPr>
          <p:cNvSpPr/>
          <p:nvPr/>
        </p:nvSpPr>
        <p:spPr>
          <a:xfrm>
            <a:off x="6143482" y="4387671"/>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Application</a:t>
            </a:r>
          </a:p>
        </p:txBody>
      </p:sp>
      <p:sp>
        <p:nvSpPr>
          <p:cNvPr id="26" name="Rectangle 25">
            <a:extLst>
              <a:ext uri="{FF2B5EF4-FFF2-40B4-BE49-F238E27FC236}">
                <a16:creationId xmlns:a16="http://schemas.microsoft.com/office/drawing/2014/main" id="{2ED17A4F-1C92-4DC8-BB35-6BDE9F54C041}"/>
              </a:ext>
            </a:extLst>
          </p:cNvPr>
          <p:cNvSpPr/>
          <p:nvPr/>
        </p:nvSpPr>
        <p:spPr>
          <a:xfrm>
            <a:off x="6153007" y="4747711"/>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Compréhension</a:t>
            </a:r>
          </a:p>
        </p:txBody>
      </p:sp>
      <p:sp>
        <p:nvSpPr>
          <p:cNvPr id="27" name="Rectangle 26">
            <a:extLst>
              <a:ext uri="{FF2B5EF4-FFF2-40B4-BE49-F238E27FC236}">
                <a16:creationId xmlns:a16="http://schemas.microsoft.com/office/drawing/2014/main" id="{9B238681-025B-4DC1-BB96-4BD7A95A2286}"/>
              </a:ext>
            </a:extLst>
          </p:cNvPr>
          <p:cNvSpPr/>
          <p:nvPr/>
        </p:nvSpPr>
        <p:spPr>
          <a:xfrm>
            <a:off x="6167865" y="5323775"/>
            <a:ext cx="13681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50" dirty="0">
                <a:solidFill>
                  <a:schemeClr val="bg1"/>
                </a:solidFill>
              </a:rPr>
              <a:t>Connaissance</a:t>
            </a:r>
          </a:p>
        </p:txBody>
      </p:sp>
      <p:grpSp>
        <p:nvGrpSpPr>
          <p:cNvPr id="34" name="Groupe 33">
            <a:extLst>
              <a:ext uri="{FF2B5EF4-FFF2-40B4-BE49-F238E27FC236}">
                <a16:creationId xmlns:a16="http://schemas.microsoft.com/office/drawing/2014/main" id="{8883441A-F14A-484D-836E-36D2FD04B577}"/>
              </a:ext>
            </a:extLst>
          </p:cNvPr>
          <p:cNvGrpSpPr/>
          <p:nvPr/>
        </p:nvGrpSpPr>
        <p:grpSpPr>
          <a:xfrm>
            <a:off x="5729901" y="2938316"/>
            <a:ext cx="6230612" cy="3731044"/>
            <a:chOff x="5729901" y="2938316"/>
            <a:chExt cx="6230612" cy="3731044"/>
          </a:xfrm>
        </p:grpSpPr>
        <p:sp>
          <p:nvSpPr>
            <p:cNvPr id="32" name="ZoneTexte 31">
              <a:extLst>
                <a:ext uri="{FF2B5EF4-FFF2-40B4-BE49-F238E27FC236}">
                  <a16:creationId xmlns:a16="http://schemas.microsoft.com/office/drawing/2014/main" id="{563366A7-F4A7-4BB7-A3AF-70EAE216917C}"/>
                </a:ext>
              </a:extLst>
            </p:cNvPr>
            <p:cNvSpPr txBox="1"/>
            <p:nvPr/>
          </p:nvSpPr>
          <p:spPr>
            <a:xfrm>
              <a:off x="5806380" y="3253040"/>
              <a:ext cx="6154133" cy="34163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Connaissance</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arranger, définir, dupliquer, étiqueter, lister, mémoriser, nommer, ordonner, identifier, relier, rappeler, répéter, reproduire</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Compréhension</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classifier, décrire, discuter, expliquer, exprimer, identifier, indiquer, situer, reconnaître, rapporter, reformuler, réviser, choisir, traduire</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Application</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appliquer, choisir, démontrer, employer, illustrer, interpréter, opérer, pratiquer, planifier, schématiser, résoudre, utiliser, écrire</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Analyse</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analyser, estimer, calculer, catégoriser, comparer, contraster, critiquer, différencier, discriminer, distinguer, examiner, expérimenter, questionner, tester, cerner.</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Évaluation</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arranger, argumenter, évaluer, rattacher, choisir, comparer, justifier, estimer, juger, prédire, chiffrer, élaguer, sélectionner, supporter</a:t>
              </a:r>
            </a:p>
            <a:p>
              <a:pPr marL="171450" indent="-171450">
                <a:buFont typeface="Wingdings" panose="05000000000000000000" pitchFamily="2" charset="2"/>
                <a:buChar char="§"/>
              </a:pPr>
              <a:r>
                <a:rPr lang="fr-FR" sz="1200" b="1" dirty="0">
                  <a:solidFill>
                    <a:srgbClr val="C00000"/>
                  </a:solidFill>
                  <a:latin typeface="Arial Narrow" panose="020B0606020202030204" pitchFamily="34" charset="0"/>
                </a:rPr>
                <a:t>Création</a:t>
              </a:r>
              <a:r>
                <a:rPr lang="fr-FR" sz="1200" dirty="0">
                  <a:latin typeface="Arial Narrow" panose="020B0606020202030204" pitchFamily="34" charset="0"/>
                </a:rPr>
                <a:t> : </a:t>
              </a:r>
            </a:p>
            <a:p>
              <a:pPr marL="628650" lvl="1" indent="-171450">
                <a:buFont typeface="Arial Narrow" panose="020B0606020202030204" pitchFamily="34" charset="0"/>
                <a:buChar char="-"/>
              </a:pPr>
              <a:r>
                <a:rPr lang="fr-FR" sz="1200" dirty="0">
                  <a:latin typeface="Arial Narrow" panose="020B0606020202030204" pitchFamily="34" charset="0"/>
                </a:rPr>
                <a:t>arranger, assembler, collecter, composer, construire, créer, concevoir, développer, formuler, gérer, organiser, planifier, préparer, proposer, installer, écrire.</a:t>
              </a:r>
            </a:p>
          </p:txBody>
        </p:sp>
        <p:sp>
          <p:nvSpPr>
            <p:cNvPr id="33" name="ZoneTexte 32">
              <a:extLst>
                <a:ext uri="{FF2B5EF4-FFF2-40B4-BE49-F238E27FC236}">
                  <a16:creationId xmlns:a16="http://schemas.microsoft.com/office/drawing/2014/main" id="{3393C1DF-BFDD-49F3-96E5-FF8B28BA2BC2}"/>
                </a:ext>
              </a:extLst>
            </p:cNvPr>
            <p:cNvSpPr txBox="1"/>
            <p:nvPr/>
          </p:nvSpPr>
          <p:spPr>
            <a:xfrm>
              <a:off x="5729901" y="2938316"/>
              <a:ext cx="2702278" cy="369332"/>
            </a:xfrm>
            <a:prstGeom prst="rect">
              <a:avLst/>
            </a:prstGeom>
            <a:noFill/>
          </p:spPr>
          <p:txBody>
            <a:bodyPr wrap="none" rtlCol="0">
              <a:spAutoFit/>
            </a:bodyPr>
            <a:lstStyle/>
            <a:p>
              <a:r>
                <a:rPr lang="fr-FR" dirty="0"/>
                <a:t>Verbes d’action de Bloom</a:t>
              </a:r>
            </a:p>
          </p:txBody>
        </p:sp>
      </p:grpSp>
      <p:sp>
        <p:nvSpPr>
          <p:cNvPr id="35" name="Flèche : haut 34">
            <a:extLst>
              <a:ext uri="{FF2B5EF4-FFF2-40B4-BE49-F238E27FC236}">
                <a16:creationId xmlns:a16="http://schemas.microsoft.com/office/drawing/2014/main" id="{DB7F4F9C-471B-4F4F-8066-DE59B8C84C8B}"/>
              </a:ext>
            </a:extLst>
          </p:cNvPr>
          <p:cNvSpPr/>
          <p:nvPr/>
        </p:nvSpPr>
        <p:spPr>
          <a:xfrm>
            <a:off x="981844" y="3416519"/>
            <a:ext cx="504056" cy="217272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fr-FR" sz="2000" dirty="0">
                <a:latin typeface="Arial Narrow" panose="020B0606020202030204" pitchFamily="34" charset="0"/>
              </a:rPr>
              <a:t>Complexité</a:t>
            </a:r>
          </a:p>
        </p:txBody>
      </p:sp>
      <p:sp>
        <p:nvSpPr>
          <p:cNvPr id="28" name="Flèche : haut 27">
            <a:extLst>
              <a:ext uri="{FF2B5EF4-FFF2-40B4-BE49-F238E27FC236}">
                <a16:creationId xmlns:a16="http://schemas.microsoft.com/office/drawing/2014/main" id="{CA815EB4-DC7A-4DCB-B322-DF0B90C5BBB1}"/>
              </a:ext>
            </a:extLst>
          </p:cNvPr>
          <p:cNvSpPr/>
          <p:nvPr/>
        </p:nvSpPr>
        <p:spPr>
          <a:xfrm rot="10800000">
            <a:off x="5518347" y="3315936"/>
            <a:ext cx="334866" cy="3353424"/>
          </a:xfrm>
          <a:prstGeom prst="up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fr-FR" sz="1400" dirty="0">
                <a:latin typeface="Arial Narrow" panose="020B0606020202030204" pitchFamily="34" charset="0"/>
              </a:rPr>
              <a:t>Complexité</a:t>
            </a:r>
          </a:p>
        </p:txBody>
      </p:sp>
    </p:spTree>
    <p:extLst>
      <p:ext uri="{BB962C8B-B14F-4D97-AF65-F5344CB8AC3E}">
        <p14:creationId xmlns:p14="http://schemas.microsoft.com/office/powerpoint/2010/main" val="138949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7C539-11ED-437C-87ED-B4C68BAFECEF}"/>
              </a:ext>
            </a:extLst>
          </p:cNvPr>
          <p:cNvSpPr>
            <a:spLocks noGrp="1"/>
          </p:cNvSpPr>
          <p:nvPr>
            <p:ph type="title"/>
          </p:nvPr>
        </p:nvSpPr>
        <p:spPr/>
        <p:txBody>
          <a:bodyPr/>
          <a:lstStyle/>
          <a:p>
            <a:r>
              <a:rPr lang="fr-FR" dirty="0"/>
              <a:t>Classe inversée est l’une des formes de la « pédagogie active »</a:t>
            </a:r>
          </a:p>
        </p:txBody>
      </p:sp>
      <p:sp>
        <p:nvSpPr>
          <p:cNvPr id="3" name="Espace réservé du contenu 2">
            <a:extLst>
              <a:ext uri="{FF2B5EF4-FFF2-40B4-BE49-F238E27FC236}">
                <a16:creationId xmlns:a16="http://schemas.microsoft.com/office/drawing/2014/main" id="{FE719B87-F420-4507-8FEC-133EE1A5D43C}"/>
              </a:ext>
            </a:extLst>
          </p:cNvPr>
          <p:cNvSpPr>
            <a:spLocks noGrp="1"/>
          </p:cNvSpPr>
          <p:nvPr>
            <p:ph idx="1"/>
          </p:nvPr>
        </p:nvSpPr>
        <p:spPr>
          <a:xfrm>
            <a:off x="765820" y="1484784"/>
            <a:ext cx="7344816" cy="5256584"/>
          </a:xfrm>
        </p:spPr>
        <p:txBody>
          <a:bodyPr>
            <a:normAutofit/>
          </a:bodyPr>
          <a:lstStyle/>
          <a:p>
            <a:r>
              <a:rPr lang="fr-FR" dirty="0"/>
              <a:t>Apprentissage actif : passer de « que fait l’enseignant ? » à «que fait l’apprenant ?»,</a:t>
            </a:r>
          </a:p>
          <a:p>
            <a:pPr lvl="1"/>
            <a:r>
              <a:rPr lang="fr-FR" dirty="0"/>
              <a:t>Accorder une place primordiale à l’apprenant qui construit ses compétences et ses savoirs dans des situations réelles ou proches de la réalité,</a:t>
            </a:r>
          </a:p>
          <a:p>
            <a:pPr lvl="1"/>
            <a:r>
              <a:rPr lang="fr-FR" dirty="0"/>
              <a:t>L’apprenant doit donner sens à son apprentissage par l’expérimentation, la découverte et la manipulation,</a:t>
            </a:r>
          </a:p>
          <a:p>
            <a:pPr lvl="1"/>
            <a:r>
              <a:rPr lang="fr-FR" dirty="0"/>
              <a:t>Les compétences du XXIe siècle :</a:t>
            </a:r>
          </a:p>
          <a:p>
            <a:pPr lvl="2"/>
            <a:r>
              <a:rPr lang="fr-FR" dirty="0"/>
              <a:t>Devenir autonome, </a:t>
            </a:r>
          </a:p>
          <a:p>
            <a:pPr lvl="2"/>
            <a:r>
              <a:rPr lang="fr-FR" dirty="0"/>
              <a:t>Exercer son esprit critique, </a:t>
            </a:r>
          </a:p>
          <a:p>
            <a:pPr lvl="2"/>
            <a:r>
              <a:rPr lang="fr-FR" dirty="0"/>
              <a:t>Travailler en équipe, </a:t>
            </a:r>
          </a:p>
          <a:p>
            <a:pPr lvl="2"/>
            <a:r>
              <a:rPr lang="fr-FR" dirty="0"/>
              <a:t>Communiquer,</a:t>
            </a:r>
          </a:p>
          <a:p>
            <a:pPr lvl="2"/>
            <a:r>
              <a:rPr lang="fr-FR" dirty="0"/>
              <a:t>…</a:t>
            </a:r>
          </a:p>
          <a:p>
            <a:r>
              <a:rPr lang="fr-FR" dirty="0"/>
              <a:t>Galilée disait : « On ne peut rien enseigner à autrui. On ne peut que l’aider à le découvrir lui-même. »</a:t>
            </a:r>
          </a:p>
        </p:txBody>
      </p:sp>
      <p:grpSp>
        <p:nvGrpSpPr>
          <p:cNvPr id="9" name="Groupe 8">
            <a:extLst>
              <a:ext uri="{FF2B5EF4-FFF2-40B4-BE49-F238E27FC236}">
                <a16:creationId xmlns:a16="http://schemas.microsoft.com/office/drawing/2014/main" id="{2572FC13-2BF0-489D-990A-90153406CF35}"/>
              </a:ext>
            </a:extLst>
          </p:cNvPr>
          <p:cNvGrpSpPr/>
          <p:nvPr/>
        </p:nvGrpSpPr>
        <p:grpSpPr>
          <a:xfrm>
            <a:off x="8182644" y="1556792"/>
            <a:ext cx="3720592" cy="3463896"/>
            <a:chOff x="8182644" y="1556792"/>
            <a:chExt cx="3720592" cy="3463896"/>
          </a:xfrm>
        </p:grpSpPr>
        <p:pic>
          <p:nvPicPr>
            <p:cNvPr id="7" name="Image 6">
              <a:extLst>
                <a:ext uri="{FF2B5EF4-FFF2-40B4-BE49-F238E27FC236}">
                  <a16:creationId xmlns:a16="http://schemas.microsoft.com/office/drawing/2014/main" id="{E85C1F91-6438-46AF-A8D1-F19F057D417A}"/>
                </a:ext>
              </a:extLst>
            </p:cNvPr>
            <p:cNvPicPr>
              <a:picLocks noChangeAspect="1"/>
            </p:cNvPicPr>
            <p:nvPr/>
          </p:nvPicPr>
          <p:blipFill>
            <a:blip r:embed="rId2"/>
            <a:stretch>
              <a:fillRect/>
            </a:stretch>
          </p:blipFill>
          <p:spPr>
            <a:xfrm>
              <a:off x="8254652" y="1556792"/>
              <a:ext cx="3648584" cy="3238952"/>
            </a:xfrm>
            <a:prstGeom prst="rect">
              <a:avLst/>
            </a:prstGeom>
            <a:ln>
              <a:noFill/>
            </a:ln>
            <a:effectLst>
              <a:outerShdw blurRad="190500" algn="tl" rotWithShape="0">
                <a:srgbClr val="000000">
                  <a:alpha val="70000"/>
                </a:srgbClr>
              </a:outerShdw>
            </a:effectLst>
          </p:spPr>
        </p:pic>
        <p:sp>
          <p:nvSpPr>
            <p:cNvPr id="8" name="ZoneTexte 7">
              <a:extLst>
                <a:ext uri="{FF2B5EF4-FFF2-40B4-BE49-F238E27FC236}">
                  <a16:creationId xmlns:a16="http://schemas.microsoft.com/office/drawing/2014/main" id="{4EC146FD-7E58-4E81-A2CC-0F88FA291CD0}"/>
                </a:ext>
              </a:extLst>
            </p:cNvPr>
            <p:cNvSpPr txBox="1"/>
            <p:nvPr/>
          </p:nvSpPr>
          <p:spPr>
            <a:xfrm>
              <a:off x="8182644" y="4805244"/>
              <a:ext cx="1452642" cy="215444"/>
            </a:xfrm>
            <a:prstGeom prst="rect">
              <a:avLst/>
            </a:prstGeom>
            <a:noFill/>
          </p:spPr>
          <p:txBody>
            <a:bodyPr wrap="none" rtlCol="0">
              <a:spAutoFit/>
            </a:bodyPr>
            <a:lstStyle/>
            <a:p>
              <a:pPr algn="r"/>
              <a:r>
                <a:rPr lang="fr-FR" sz="800" dirty="0">
                  <a:latin typeface="Arial Narrow" panose="020B0606020202030204" pitchFamily="34" charset="0"/>
                </a:rPr>
                <a:t>Source : </a:t>
              </a:r>
              <a:r>
                <a:rPr lang="fr-FR" sz="800" dirty="0">
                  <a:latin typeface="Arial Narrow" panose="020B0606020202030204" pitchFamily="34" charset="0"/>
                  <a:hlinkClick r:id="rId3"/>
                </a:rPr>
                <a:t>Digital learning </a:t>
              </a:r>
              <a:r>
                <a:rPr lang="fr-FR" sz="800" dirty="0" err="1">
                  <a:latin typeface="Arial Narrow" panose="020B0606020202030204" pitchFamily="34" charset="0"/>
                  <a:hlinkClick r:id="rId3"/>
                </a:rPr>
                <a:t>Academy</a:t>
              </a:r>
              <a:endParaRPr lang="fr-FR" sz="800" dirty="0">
                <a:latin typeface="Arial Narrow" panose="020B0606020202030204" pitchFamily="34" charset="0"/>
              </a:endParaRPr>
            </a:p>
          </p:txBody>
        </p:sp>
      </p:grpSp>
    </p:spTree>
    <p:extLst>
      <p:ext uri="{BB962C8B-B14F-4D97-AF65-F5344CB8AC3E}">
        <p14:creationId xmlns:p14="http://schemas.microsoft.com/office/powerpoint/2010/main" val="22247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E5A05-8DD5-41C9-AF90-39F6315C1135}"/>
              </a:ext>
            </a:extLst>
          </p:cNvPr>
          <p:cNvSpPr>
            <a:spLocks noGrp="1"/>
          </p:cNvSpPr>
          <p:nvPr>
            <p:ph type="title"/>
          </p:nvPr>
        </p:nvSpPr>
        <p:spPr/>
        <p:txBody>
          <a:bodyPr/>
          <a:lstStyle/>
          <a:p>
            <a:r>
              <a:rPr lang="fr-FR" dirty="0"/>
              <a:t>Comment organiser une classe inversée ?</a:t>
            </a:r>
          </a:p>
        </p:txBody>
      </p:sp>
      <p:sp>
        <p:nvSpPr>
          <p:cNvPr id="3" name="Espace réservé du contenu 2">
            <a:extLst>
              <a:ext uri="{FF2B5EF4-FFF2-40B4-BE49-F238E27FC236}">
                <a16:creationId xmlns:a16="http://schemas.microsoft.com/office/drawing/2014/main" id="{452D4C95-6604-4DA3-88A5-5B6E2431C1CC}"/>
              </a:ext>
            </a:extLst>
          </p:cNvPr>
          <p:cNvSpPr>
            <a:spLocks noGrp="1"/>
          </p:cNvSpPr>
          <p:nvPr>
            <p:ph idx="1"/>
          </p:nvPr>
        </p:nvSpPr>
        <p:spPr>
          <a:xfrm>
            <a:off x="765820" y="1124744"/>
            <a:ext cx="10585176" cy="369332"/>
          </a:xfrm>
        </p:spPr>
        <p:txBody>
          <a:bodyPr/>
          <a:lstStyle/>
          <a:p>
            <a:r>
              <a:rPr lang="fr-FR" dirty="0"/>
              <a:t>Trois temps de déroulement :</a:t>
            </a:r>
          </a:p>
        </p:txBody>
      </p:sp>
      <p:pic>
        <p:nvPicPr>
          <p:cNvPr id="5" name="Image 4">
            <a:extLst>
              <a:ext uri="{FF2B5EF4-FFF2-40B4-BE49-F238E27FC236}">
                <a16:creationId xmlns:a16="http://schemas.microsoft.com/office/drawing/2014/main" id="{56036C6B-734D-461F-A114-01F67AAF7250}"/>
              </a:ext>
            </a:extLst>
          </p:cNvPr>
          <p:cNvPicPr>
            <a:picLocks noChangeAspect="1"/>
          </p:cNvPicPr>
          <p:nvPr/>
        </p:nvPicPr>
        <p:blipFill>
          <a:blip r:embed="rId2"/>
          <a:stretch>
            <a:fillRect/>
          </a:stretch>
        </p:blipFill>
        <p:spPr>
          <a:xfrm>
            <a:off x="1125860" y="2060848"/>
            <a:ext cx="9030960" cy="3543795"/>
          </a:xfrm>
          <a:prstGeom prst="rect">
            <a:avLst/>
          </a:prstGeom>
        </p:spPr>
      </p:pic>
      <p:sp>
        <p:nvSpPr>
          <p:cNvPr id="6" name="ZoneTexte 5">
            <a:extLst>
              <a:ext uri="{FF2B5EF4-FFF2-40B4-BE49-F238E27FC236}">
                <a16:creationId xmlns:a16="http://schemas.microsoft.com/office/drawing/2014/main" id="{3E15C0BB-6606-46E0-9DA2-184DB6A425B2}"/>
              </a:ext>
            </a:extLst>
          </p:cNvPr>
          <p:cNvSpPr txBox="1"/>
          <p:nvPr/>
        </p:nvSpPr>
        <p:spPr>
          <a:xfrm>
            <a:off x="2032005" y="1705952"/>
            <a:ext cx="743280" cy="369332"/>
          </a:xfrm>
          <a:prstGeom prst="rect">
            <a:avLst/>
          </a:prstGeom>
          <a:noFill/>
        </p:spPr>
        <p:txBody>
          <a:bodyPr wrap="none" rtlCol="0">
            <a:spAutoFit/>
          </a:bodyPr>
          <a:lstStyle/>
          <a:p>
            <a:r>
              <a:rPr lang="fr-FR" dirty="0"/>
              <a:t>Avant</a:t>
            </a:r>
          </a:p>
        </p:txBody>
      </p:sp>
      <p:sp>
        <p:nvSpPr>
          <p:cNvPr id="7" name="ZoneTexte 6">
            <a:extLst>
              <a:ext uri="{FF2B5EF4-FFF2-40B4-BE49-F238E27FC236}">
                <a16:creationId xmlns:a16="http://schemas.microsoft.com/office/drawing/2014/main" id="{2B565B08-6BC9-4202-A348-7DFDCAC3E80F}"/>
              </a:ext>
            </a:extLst>
          </p:cNvPr>
          <p:cNvSpPr txBox="1"/>
          <p:nvPr/>
        </p:nvSpPr>
        <p:spPr>
          <a:xfrm>
            <a:off x="5351132" y="1691516"/>
            <a:ext cx="1014958" cy="369332"/>
          </a:xfrm>
          <a:prstGeom prst="rect">
            <a:avLst/>
          </a:prstGeom>
          <a:noFill/>
        </p:spPr>
        <p:txBody>
          <a:bodyPr wrap="none" rtlCol="0">
            <a:spAutoFit/>
          </a:bodyPr>
          <a:lstStyle/>
          <a:p>
            <a:r>
              <a:rPr lang="fr-FR" dirty="0"/>
              <a:t>Pendant</a:t>
            </a:r>
          </a:p>
        </p:txBody>
      </p:sp>
      <p:sp>
        <p:nvSpPr>
          <p:cNvPr id="8" name="ZoneTexte 7">
            <a:extLst>
              <a:ext uri="{FF2B5EF4-FFF2-40B4-BE49-F238E27FC236}">
                <a16:creationId xmlns:a16="http://schemas.microsoft.com/office/drawing/2014/main" id="{D1D15E14-C21E-45BB-9F89-769935E4BD46}"/>
              </a:ext>
            </a:extLst>
          </p:cNvPr>
          <p:cNvSpPr txBox="1"/>
          <p:nvPr/>
        </p:nvSpPr>
        <p:spPr>
          <a:xfrm>
            <a:off x="8182644" y="1746240"/>
            <a:ext cx="752129" cy="369332"/>
          </a:xfrm>
          <a:prstGeom prst="rect">
            <a:avLst/>
          </a:prstGeom>
          <a:noFill/>
        </p:spPr>
        <p:txBody>
          <a:bodyPr wrap="none" rtlCol="0">
            <a:spAutoFit/>
          </a:bodyPr>
          <a:lstStyle/>
          <a:p>
            <a:r>
              <a:rPr lang="fr-FR" dirty="0"/>
              <a:t>Après</a:t>
            </a:r>
          </a:p>
        </p:txBody>
      </p:sp>
      <p:sp>
        <p:nvSpPr>
          <p:cNvPr id="10" name="ZoneTexte 9">
            <a:extLst>
              <a:ext uri="{FF2B5EF4-FFF2-40B4-BE49-F238E27FC236}">
                <a16:creationId xmlns:a16="http://schemas.microsoft.com/office/drawing/2014/main" id="{56345FFA-4251-4798-B0E4-B839599EF4AF}"/>
              </a:ext>
            </a:extLst>
          </p:cNvPr>
          <p:cNvSpPr txBox="1"/>
          <p:nvPr/>
        </p:nvSpPr>
        <p:spPr>
          <a:xfrm>
            <a:off x="8813348" y="5604643"/>
            <a:ext cx="1343472" cy="215444"/>
          </a:xfrm>
          <a:prstGeom prst="rect">
            <a:avLst/>
          </a:prstGeom>
          <a:noFill/>
        </p:spPr>
        <p:txBody>
          <a:bodyPr wrap="square">
            <a:spAutoFit/>
          </a:bodyPr>
          <a:lstStyle/>
          <a:p>
            <a:pPr algn="r"/>
            <a:r>
              <a:rPr lang="fr-FR" sz="800" dirty="0">
                <a:latin typeface="Arial Narrow" panose="020B0606020202030204" pitchFamily="34" charset="0"/>
              </a:rPr>
              <a:t>Source, </a:t>
            </a:r>
            <a:r>
              <a:rPr lang="fr-FR" sz="800" dirty="0">
                <a:latin typeface="Arial Narrow" panose="020B0606020202030204" pitchFamily="34" charset="0"/>
                <a:hlinkClick r:id="rId3"/>
              </a:rPr>
              <a:t>Université de Genève</a:t>
            </a:r>
            <a:endParaRPr lang="fr-FR" sz="800" dirty="0">
              <a:latin typeface="Arial Narrow" panose="020B0606020202030204" pitchFamily="34" charset="0"/>
            </a:endParaRPr>
          </a:p>
        </p:txBody>
      </p:sp>
    </p:spTree>
    <p:extLst>
      <p:ext uri="{BB962C8B-B14F-4D97-AF65-F5344CB8AC3E}">
        <p14:creationId xmlns:p14="http://schemas.microsoft.com/office/powerpoint/2010/main" val="27540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ofessionnel contrasté 16: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96_TF02895266.potx" id="{47023EB1-84D6-4F8D-A3A4-0DB2D5BFEFCD}" vid="{A3AA592D-003A-45B9-875A-068D4A2C5DA8}"/>
    </a:ext>
  </a:extLst>
</a:theme>
</file>

<file path=ppt/theme/theme2.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99220E13-D325-4A9E-AA7A-0D1409275EB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4074</Words>
  <Application>Microsoft Office PowerPoint</Application>
  <PresentationFormat>Personnalisé</PresentationFormat>
  <Paragraphs>477</Paragraphs>
  <Slides>21</Slides>
  <Notes>2</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33" baseType="lpstr">
      <vt:lpstr>Abadi</vt:lpstr>
      <vt:lpstr>Arial</vt:lpstr>
      <vt:lpstr>Arial Narrow</vt:lpstr>
      <vt:lpstr>Calibri</vt:lpstr>
      <vt:lpstr>Franklin Gothic Book</vt:lpstr>
      <vt:lpstr>Franklin Gothic Medium</vt:lpstr>
      <vt:lpstr>Tahoma</vt:lpstr>
      <vt:lpstr>Times New Roman</vt:lpstr>
      <vt:lpstr>Wingdings</vt:lpstr>
      <vt:lpstr>Wingdings 3</vt:lpstr>
      <vt:lpstr>Professionnel contrasté 16:9</vt:lpstr>
      <vt:lpstr>Image</vt:lpstr>
      <vt:lpstr>La classe inversée</vt:lpstr>
      <vt:lpstr>Classe inversée : une définition pour commencer !</vt:lpstr>
      <vt:lpstr>Un changement de modèles</vt:lpstr>
      <vt:lpstr>Deux types de classe inversée</vt:lpstr>
      <vt:lpstr>Ce que la Classe Inversée EST et ce qu’elle N’EST PAS</vt:lpstr>
      <vt:lpstr>Comment se présente l’action dans une classe inversée</vt:lpstr>
      <vt:lpstr>Classe inversée et taxonomie de Bloom</vt:lpstr>
      <vt:lpstr>Classe inversée est l’une des formes de la « pédagogie active »</vt:lpstr>
      <vt:lpstr>Comment organiser une classe inversée ?</vt:lpstr>
      <vt:lpstr>Structurer les 3 temps d’une classe inversée</vt:lpstr>
      <vt:lpstr>Exemple concret d’une classe inversée</vt:lpstr>
      <vt:lpstr>Structurer les 3 temps d’une classe inversée</vt:lpstr>
      <vt:lpstr>AVANT : Préparer la matière pédagogique</vt:lpstr>
      <vt:lpstr>AVANT : Préparer un scénario de classe inversée</vt:lpstr>
      <vt:lpstr>AVANT : Éditer un scénario</vt:lpstr>
      <vt:lpstr>PENDANT : Animer le face à face (pédagogie active)</vt:lpstr>
      <vt:lpstr>PENDANT : Animer le face à face (pédagogie active)</vt:lpstr>
      <vt:lpstr>PENDANT : Animer le face à face (les rétroactions)</vt:lpstr>
      <vt:lpstr>PENDANT : Évaluation des apprentissages</vt:lpstr>
      <vt:lpstr>APRÈS : consolidation, remédiation, évaluation</vt:lpstr>
      <vt:lpstr>Risques d’une classe inversée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 inversée</dc:title>
  <dc:creator>Mokhtar Ben Henda</dc:creator>
  <cp:lastModifiedBy>Mokhtar Ben Henda</cp:lastModifiedBy>
  <cp:revision>176</cp:revision>
  <dcterms:created xsi:type="dcterms:W3CDTF">2021-06-04T00:03:23Z</dcterms:created>
  <dcterms:modified xsi:type="dcterms:W3CDTF">2021-06-20T17:46:18Z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