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281" r:id="rId6"/>
    <p:sldId id="273" r:id="rId7"/>
    <p:sldId id="274" r:id="rId8"/>
    <p:sldId id="300" r:id="rId9"/>
    <p:sldId id="301" r:id="rId10"/>
    <p:sldId id="298" r:id="rId11"/>
    <p:sldId id="266" r:id="rId12"/>
    <p:sldId id="282" r:id="rId13"/>
    <p:sldId id="270" r:id="rId14"/>
    <p:sldId id="306" r:id="rId15"/>
    <p:sldId id="307" r:id="rId16"/>
    <p:sldId id="308" r:id="rId17"/>
    <p:sldId id="272" r:id="rId18"/>
    <p:sldId id="310" r:id="rId19"/>
    <p:sldId id="271" r:id="rId20"/>
    <p:sldId id="277" r:id="rId21"/>
    <p:sldId id="278" r:id="rId22"/>
    <p:sldId id="290" r:id="rId23"/>
    <p:sldId id="279" r:id="rId24"/>
    <p:sldId id="280" r:id="rId25"/>
    <p:sldId id="285" r:id="rId26"/>
    <p:sldId id="276" r:id="rId27"/>
    <p:sldId id="312" r:id="rId28"/>
    <p:sldId id="311" r:id="rId29"/>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4" autoAdjust="0"/>
    <p:restoredTop sz="94706" autoAdjust="0"/>
  </p:normalViewPr>
  <p:slideViewPr>
    <p:cSldViewPr showGuides="1">
      <p:cViewPr varScale="1">
        <p:scale>
          <a:sx n="67" d="100"/>
          <a:sy n="67" d="100"/>
        </p:scale>
        <p:origin x="412" y="48"/>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291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image" Target="../media/image10.jpg"/><Relationship Id="rId4"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image" Target="../media/image10.jpg"/><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05821-E21E-49FE-A3DF-45CDD14CF264}" type="doc">
      <dgm:prSet loTypeId="urn:microsoft.com/office/officeart/2009/layout/CirclePictureHierarchy" loCatId="hierarchy" qsTypeId="urn:microsoft.com/office/officeart/2005/8/quickstyle/simple1" qsCatId="simple" csTypeId="urn:microsoft.com/office/officeart/2005/8/colors/accent0_2" csCatId="mainScheme" phldr="1"/>
      <dgm:spPr/>
      <dgm:t>
        <a:bodyPr/>
        <a:lstStyle/>
        <a:p>
          <a:endParaRPr lang="fr-FR"/>
        </a:p>
      </dgm:t>
    </dgm:pt>
    <dgm:pt modelId="{5D60A41C-E64C-47BE-9B59-83CB0808D3CC}">
      <dgm:prSet phldrT="[Texte]"/>
      <dgm:spPr/>
      <dgm:t>
        <a:bodyPr/>
        <a:lstStyle/>
        <a:p>
          <a:r>
            <a:rPr lang="fr-FR" dirty="0"/>
            <a:t>Classe inversée</a:t>
          </a:r>
        </a:p>
      </dgm:t>
    </dgm:pt>
    <dgm:pt modelId="{569D5591-4ACC-4AA0-B00E-52C427081844}" type="parTrans" cxnId="{C7DB9698-68FF-4FD2-B3DD-54808A8490E7}">
      <dgm:prSet/>
      <dgm:spPr/>
      <dgm:t>
        <a:bodyPr/>
        <a:lstStyle/>
        <a:p>
          <a:endParaRPr lang="fr-FR"/>
        </a:p>
      </dgm:t>
    </dgm:pt>
    <dgm:pt modelId="{DB77B81B-48B7-4327-BCAC-E9322BCF16A1}" type="sibTrans" cxnId="{C7DB9698-68FF-4FD2-B3DD-54808A8490E7}">
      <dgm:prSet/>
      <dgm:spPr/>
      <dgm:t>
        <a:bodyPr/>
        <a:lstStyle/>
        <a:p>
          <a:endParaRPr lang="fr-FR"/>
        </a:p>
      </dgm:t>
    </dgm:pt>
    <dgm:pt modelId="{C0918CD2-35B0-4F6B-85A7-466344FA4746}">
      <dgm:prSet phldrT="[Texte]"/>
      <dgm:spPr/>
      <dgm:t>
        <a:bodyPr/>
        <a:lstStyle/>
        <a:p>
          <a:r>
            <a:rPr lang="fr-FR" dirty="0"/>
            <a:t>Deux temps </a:t>
          </a:r>
          <a:r>
            <a:rPr lang="fr-FR" dirty="0" smtClean="0"/>
            <a:t>pédagogique</a:t>
          </a:r>
          <a:endParaRPr lang="fr-FR" dirty="0"/>
        </a:p>
      </dgm:t>
    </dgm:pt>
    <dgm:pt modelId="{BB3F2D54-8BE1-42E6-A54F-9916BF3CDF5E}" type="parTrans" cxnId="{CE5A996C-1989-4758-93D1-22B80B97C276}">
      <dgm:prSet/>
      <dgm:spPr/>
      <dgm:t>
        <a:bodyPr/>
        <a:lstStyle/>
        <a:p>
          <a:endParaRPr lang="fr-FR"/>
        </a:p>
      </dgm:t>
    </dgm:pt>
    <dgm:pt modelId="{F4DFCF92-EA99-404C-A0BE-8C32C732EDE7}" type="sibTrans" cxnId="{CE5A996C-1989-4758-93D1-22B80B97C276}">
      <dgm:prSet/>
      <dgm:spPr/>
      <dgm:t>
        <a:bodyPr/>
        <a:lstStyle/>
        <a:p>
          <a:endParaRPr lang="fr-FR"/>
        </a:p>
      </dgm:t>
    </dgm:pt>
    <dgm:pt modelId="{D6769794-B59C-4A2D-B110-5F8D7B595A44}">
      <dgm:prSet phldrT="[Texte]" custT="1"/>
      <dgm:spPr/>
      <dgm:t>
        <a:bodyPr/>
        <a:lstStyle/>
        <a:p>
          <a:r>
            <a:rPr lang="fr-FR" sz="1200" b="1" dirty="0" smtClean="0"/>
            <a:t>Temps Asynchrone </a:t>
          </a:r>
          <a:r>
            <a:rPr lang="fr-FR" sz="1200" b="0" dirty="0" smtClean="0"/>
            <a:t>(Différé)</a:t>
          </a:r>
          <a:r>
            <a:rPr lang="fr-FR" sz="1200" dirty="0" smtClean="0"/>
            <a:t> </a:t>
          </a:r>
          <a:r>
            <a:rPr lang="fr-FR" sz="1200" dirty="0"/>
            <a:t>: Consultation des ressources chez soi</a:t>
          </a:r>
        </a:p>
      </dgm:t>
    </dgm:pt>
    <dgm:pt modelId="{6E7B78C7-7970-49CD-B516-C6D8DDDA87AF}" type="parTrans" cxnId="{F3FF39CE-4574-4506-B690-FCE403D9246F}">
      <dgm:prSet/>
      <dgm:spPr/>
      <dgm:t>
        <a:bodyPr/>
        <a:lstStyle/>
        <a:p>
          <a:endParaRPr lang="fr-FR"/>
        </a:p>
      </dgm:t>
    </dgm:pt>
    <dgm:pt modelId="{7C61FFD6-B192-4B22-A0EB-F2E3F78E0341}" type="sibTrans" cxnId="{F3FF39CE-4574-4506-B690-FCE403D9246F}">
      <dgm:prSet/>
      <dgm:spPr/>
      <dgm:t>
        <a:bodyPr/>
        <a:lstStyle/>
        <a:p>
          <a:endParaRPr lang="fr-FR"/>
        </a:p>
      </dgm:t>
    </dgm:pt>
    <dgm:pt modelId="{7CBA2C5A-8212-41C0-88A8-59D4F52132D3}">
      <dgm:prSet phldrT="[Texte]" custT="1"/>
      <dgm:spPr/>
      <dgm:t>
        <a:bodyPr/>
        <a:lstStyle/>
        <a:p>
          <a:r>
            <a:rPr lang="fr-FR" sz="1200" b="1" kern="1200" dirty="0">
              <a:solidFill>
                <a:prstClr val="black">
                  <a:hueOff val="0"/>
                  <a:satOff val="0"/>
                  <a:lumOff val="0"/>
                  <a:alphaOff val="0"/>
                </a:prstClr>
              </a:solidFill>
              <a:latin typeface="Rockwell" panose="02060603020205020403"/>
              <a:ea typeface="+mn-ea"/>
              <a:cs typeface="+mn-cs"/>
            </a:rPr>
            <a:t>Temps </a:t>
          </a:r>
          <a:r>
            <a:rPr lang="fr-FR" sz="1200" b="1" kern="1200" dirty="0" smtClean="0">
              <a:solidFill>
                <a:prstClr val="black">
                  <a:hueOff val="0"/>
                  <a:satOff val="0"/>
                  <a:lumOff val="0"/>
                  <a:alphaOff val="0"/>
                </a:prstClr>
              </a:solidFill>
              <a:latin typeface="Rockwell" panose="02060603020205020403"/>
              <a:ea typeface="+mn-ea"/>
              <a:cs typeface="+mn-cs"/>
            </a:rPr>
            <a:t>synchrone </a:t>
          </a:r>
          <a:r>
            <a:rPr lang="fr-FR" sz="1200" kern="1200" dirty="0" smtClean="0"/>
            <a:t>(Présentiel) </a:t>
          </a:r>
          <a:r>
            <a:rPr lang="fr-FR" sz="1200" kern="1200" dirty="0"/>
            <a:t>:  Dynamique collaborative en classe entre enseignant et apprenants</a:t>
          </a:r>
        </a:p>
      </dgm:t>
    </dgm:pt>
    <dgm:pt modelId="{774397D9-7308-46C1-A1AE-830A9043839D}" type="parTrans" cxnId="{66E0150E-A6C5-41D5-B1A4-F821C9EA9426}">
      <dgm:prSet/>
      <dgm:spPr/>
      <dgm:t>
        <a:bodyPr/>
        <a:lstStyle/>
        <a:p>
          <a:endParaRPr lang="fr-FR"/>
        </a:p>
      </dgm:t>
    </dgm:pt>
    <dgm:pt modelId="{3CD8668C-05D5-4205-B5D3-3183BB66472F}" type="sibTrans" cxnId="{66E0150E-A6C5-41D5-B1A4-F821C9EA9426}">
      <dgm:prSet/>
      <dgm:spPr/>
      <dgm:t>
        <a:bodyPr/>
        <a:lstStyle/>
        <a:p>
          <a:endParaRPr lang="fr-FR"/>
        </a:p>
      </dgm:t>
    </dgm:pt>
    <dgm:pt modelId="{3BBEE956-DFD7-47F0-A3C1-028E5AF5A578}" type="pres">
      <dgm:prSet presAssocID="{D8205821-E21E-49FE-A3DF-45CDD14CF264}" presName="hierChild1" presStyleCnt="0">
        <dgm:presLayoutVars>
          <dgm:chPref val="1"/>
          <dgm:dir/>
          <dgm:animOne val="branch"/>
          <dgm:animLvl val="lvl"/>
          <dgm:resizeHandles/>
        </dgm:presLayoutVars>
      </dgm:prSet>
      <dgm:spPr/>
      <dgm:t>
        <a:bodyPr/>
        <a:lstStyle/>
        <a:p>
          <a:endParaRPr lang="fr-FR"/>
        </a:p>
      </dgm:t>
    </dgm:pt>
    <dgm:pt modelId="{1A323D46-AC24-4BE3-93A3-72F9E96820B9}" type="pres">
      <dgm:prSet presAssocID="{5D60A41C-E64C-47BE-9B59-83CB0808D3CC}" presName="hierRoot1" presStyleCnt="0"/>
      <dgm:spPr/>
    </dgm:pt>
    <dgm:pt modelId="{331E3F19-C30E-4D3C-BC1D-2EBFA160F5D1}" type="pres">
      <dgm:prSet presAssocID="{5D60A41C-E64C-47BE-9B59-83CB0808D3CC}" presName="composite" presStyleCnt="0"/>
      <dgm:spPr/>
    </dgm:pt>
    <dgm:pt modelId="{B916610A-C7A5-4865-96E9-F5CF978636CD}" type="pres">
      <dgm:prSet presAssocID="{5D60A41C-E64C-47BE-9B59-83CB0808D3CC}"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dgm:spPr>
    </dgm:pt>
    <dgm:pt modelId="{74A6F181-AE43-4687-8427-A81C82719AB1}" type="pres">
      <dgm:prSet presAssocID="{5D60A41C-E64C-47BE-9B59-83CB0808D3CC}" presName="text" presStyleLbl="revTx" presStyleIdx="0" presStyleCnt="4">
        <dgm:presLayoutVars>
          <dgm:chPref val="3"/>
        </dgm:presLayoutVars>
      </dgm:prSet>
      <dgm:spPr/>
      <dgm:t>
        <a:bodyPr/>
        <a:lstStyle/>
        <a:p>
          <a:endParaRPr lang="fr-FR"/>
        </a:p>
      </dgm:t>
    </dgm:pt>
    <dgm:pt modelId="{513F6328-AD53-467B-8F58-6EA58BA11EE3}" type="pres">
      <dgm:prSet presAssocID="{5D60A41C-E64C-47BE-9B59-83CB0808D3CC}" presName="hierChild2" presStyleCnt="0"/>
      <dgm:spPr/>
    </dgm:pt>
    <dgm:pt modelId="{B180AD5C-53DE-4A58-83F8-4B367CDA5EFF}" type="pres">
      <dgm:prSet presAssocID="{BB3F2D54-8BE1-42E6-A54F-9916BF3CDF5E}" presName="Name10" presStyleLbl="parChTrans1D2" presStyleIdx="0" presStyleCnt="1"/>
      <dgm:spPr/>
      <dgm:t>
        <a:bodyPr/>
        <a:lstStyle/>
        <a:p>
          <a:endParaRPr lang="fr-FR"/>
        </a:p>
      </dgm:t>
    </dgm:pt>
    <dgm:pt modelId="{960D967F-E049-4235-B5ED-A45A644E7114}" type="pres">
      <dgm:prSet presAssocID="{C0918CD2-35B0-4F6B-85A7-466344FA4746}" presName="hierRoot2" presStyleCnt="0"/>
      <dgm:spPr/>
    </dgm:pt>
    <dgm:pt modelId="{BE4EA658-6B18-4CDD-92DD-2BDCCA022559}" type="pres">
      <dgm:prSet presAssocID="{C0918CD2-35B0-4F6B-85A7-466344FA4746}" presName="composite2" presStyleCnt="0"/>
      <dgm:spPr/>
    </dgm:pt>
    <dgm:pt modelId="{DD7B6CC2-E19F-4B0B-937D-6F72569EA307}" type="pres">
      <dgm:prSet presAssocID="{C0918CD2-35B0-4F6B-85A7-466344FA4746}" presName="image2" presStyleLbl="node2"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1CCE6C1-BBB6-41E3-B68D-40B5A260695A}" type="pres">
      <dgm:prSet presAssocID="{C0918CD2-35B0-4F6B-85A7-466344FA4746}" presName="text2" presStyleLbl="revTx" presStyleIdx="1" presStyleCnt="4">
        <dgm:presLayoutVars>
          <dgm:chPref val="3"/>
        </dgm:presLayoutVars>
      </dgm:prSet>
      <dgm:spPr/>
      <dgm:t>
        <a:bodyPr/>
        <a:lstStyle/>
        <a:p>
          <a:endParaRPr lang="fr-FR"/>
        </a:p>
      </dgm:t>
    </dgm:pt>
    <dgm:pt modelId="{EBF9E4D3-2A65-47AE-94EE-8FE2FE5C8EA1}" type="pres">
      <dgm:prSet presAssocID="{C0918CD2-35B0-4F6B-85A7-466344FA4746}" presName="hierChild3" presStyleCnt="0"/>
      <dgm:spPr/>
    </dgm:pt>
    <dgm:pt modelId="{3A588ED5-0AFA-4373-A4A9-B4FE9FBBFC03}" type="pres">
      <dgm:prSet presAssocID="{6E7B78C7-7970-49CD-B516-C6D8DDDA87AF}" presName="Name17" presStyleLbl="parChTrans1D3" presStyleIdx="0" presStyleCnt="2"/>
      <dgm:spPr/>
      <dgm:t>
        <a:bodyPr/>
        <a:lstStyle/>
        <a:p>
          <a:endParaRPr lang="fr-FR"/>
        </a:p>
      </dgm:t>
    </dgm:pt>
    <dgm:pt modelId="{51F26E1F-CC0C-4E01-9DAB-2350E8D9E438}" type="pres">
      <dgm:prSet presAssocID="{D6769794-B59C-4A2D-B110-5F8D7B595A44}" presName="hierRoot3" presStyleCnt="0"/>
      <dgm:spPr/>
    </dgm:pt>
    <dgm:pt modelId="{6B2590CB-18F9-4FB1-BDDA-8B566E5527E1}" type="pres">
      <dgm:prSet presAssocID="{D6769794-B59C-4A2D-B110-5F8D7B595A44}" presName="composite3" presStyleCnt="0"/>
      <dgm:spPr/>
    </dgm:pt>
    <dgm:pt modelId="{4DCA6FBC-9AA5-4425-83A1-1914A853AB5B}" type="pres">
      <dgm:prSet presAssocID="{D6769794-B59C-4A2D-B110-5F8D7B595A44}" presName="image3" presStyleLbl="node3" presStyleIdx="0"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CDA9D60E-D154-4233-A169-043D5D92086D}" type="pres">
      <dgm:prSet presAssocID="{D6769794-B59C-4A2D-B110-5F8D7B595A44}" presName="text3" presStyleLbl="revTx" presStyleIdx="2" presStyleCnt="4" custScaleX="109200" custLinFactNeighborX="9767">
        <dgm:presLayoutVars>
          <dgm:chPref val="3"/>
        </dgm:presLayoutVars>
      </dgm:prSet>
      <dgm:spPr/>
      <dgm:t>
        <a:bodyPr/>
        <a:lstStyle/>
        <a:p>
          <a:endParaRPr lang="fr-FR"/>
        </a:p>
      </dgm:t>
    </dgm:pt>
    <dgm:pt modelId="{A11B874D-9926-4542-8AEF-B9907CE37141}" type="pres">
      <dgm:prSet presAssocID="{D6769794-B59C-4A2D-B110-5F8D7B595A44}" presName="hierChild4" presStyleCnt="0"/>
      <dgm:spPr/>
    </dgm:pt>
    <dgm:pt modelId="{C380A6E3-87B3-4814-A76D-8AFB5399AE6A}" type="pres">
      <dgm:prSet presAssocID="{774397D9-7308-46C1-A1AE-830A9043839D}" presName="Name17" presStyleLbl="parChTrans1D3" presStyleIdx="1" presStyleCnt="2"/>
      <dgm:spPr/>
      <dgm:t>
        <a:bodyPr/>
        <a:lstStyle/>
        <a:p>
          <a:endParaRPr lang="fr-FR"/>
        </a:p>
      </dgm:t>
    </dgm:pt>
    <dgm:pt modelId="{43D2D65D-BCCF-4DB9-8A6C-E8135ABF2BDD}" type="pres">
      <dgm:prSet presAssocID="{7CBA2C5A-8212-41C0-88A8-59D4F52132D3}" presName="hierRoot3" presStyleCnt="0"/>
      <dgm:spPr/>
    </dgm:pt>
    <dgm:pt modelId="{57B4F3D0-150A-41C4-A1FA-F37DC4A6133C}" type="pres">
      <dgm:prSet presAssocID="{7CBA2C5A-8212-41C0-88A8-59D4F52132D3}" presName="composite3" presStyleCnt="0"/>
      <dgm:spPr/>
    </dgm:pt>
    <dgm:pt modelId="{B7C7DCF7-8977-45E6-B985-D440FA1D918C}" type="pres">
      <dgm:prSet presAssocID="{7CBA2C5A-8212-41C0-88A8-59D4F52132D3}" presName="image3" presStyleLbl="node3" presStyleIdx="1" presStyleCnt="2"/>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 modelId="{CB75176D-2C31-4A3B-949F-B0518D04FC8A}" type="pres">
      <dgm:prSet presAssocID="{7CBA2C5A-8212-41C0-88A8-59D4F52132D3}" presName="text3" presStyleLbl="revTx" presStyleIdx="3" presStyleCnt="4">
        <dgm:presLayoutVars>
          <dgm:chPref val="3"/>
        </dgm:presLayoutVars>
      </dgm:prSet>
      <dgm:spPr/>
      <dgm:t>
        <a:bodyPr/>
        <a:lstStyle/>
        <a:p>
          <a:endParaRPr lang="fr-FR"/>
        </a:p>
      </dgm:t>
    </dgm:pt>
    <dgm:pt modelId="{4ABD6577-D4E1-4AD2-8878-EA695DAABF1D}" type="pres">
      <dgm:prSet presAssocID="{7CBA2C5A-8212-41C0-88A8-59D4F52132D3}" presName="hierChild4" presStyleCnt="0"/>
      <dgm:spPr/>
    </dgm:pt>
  </dgm:ptLst>
  <dgm:cxnLst>
    <dgm:cxn modelId="{66E0150E-A6C5-41D5-B1A4-F821C9EA9426}" srcId="{C0918CD2-35B0-4F6B-85A7-466344FA4746}" destId="{7CBA2C5A-8212-41C0-88A8-59D4F52132D3}" srcOrd="1" destOrd="0" parTransId="{774397D9-7308-46C1-A1AE-830A9043839D}" sibTransId="{3CD8668C-05D5-4205-B5D3-3183BB66472F}"/>
    <dgm:cxn modelId="{A98EA58A-B601-4BA5-B7C3-584213E24A1D}" type="presOf" srcId="{5D60A41C-E64C-47BE-9B59-83CB0808D3CC}" destId="{74A6F181-AE43-4687-8427-A81C82719AB1}" srcOrd="0" destOrd="0" presId="urn:microsoft.com/office/officeart/2009/layout/CirclePictureHierarchy"/>
    <dgm:cxn modelId="{11AF67AB-CC9B-4318-AB1F-3B094F3285BE}" type="presOf" srcId="{D8205821-E21E-49FE-A3DF-45CDD14CF264}" destId="{3BBEE956-DFD7-47F0-A3C1-028E5AF5A578}" srcOrd="0" destOrd="0" presId="urn:microsoft.com/office/officeart/2009/layout/CirclePictureHierarchy"/>
    <dgm:cxn modelId="{623F8528-5074-4CE0-8254-DA7D30197579}" type="presOf" srcId="{BB3F2D54-8BE1-42E6-A54F-9916BF3CDF5E}" destId="{B180AD5C-53DE-4A58-83F8-4B367CDA5EFF}" srcOrd="0" destOrd="0" presId="urn:microsoft.com/office/officeart/2009/layout/CirclePictureHierarchy"/>
    <dgm:cxn modelId="{1DEC8F6A-172D-46F8-8B83-E744E871BC7B}" type="presOf" srcId="{774397D9-7308-46C1-A1AE-830A9043839D}" destId="{C380A6E3-87B3-4814-A76D-8AFB5399AE6A}" srcOrd="0" destOrd="0" presId="urn:microsoft.com/office/officeart/2009/layout/CirclePictureHierarchy"/>
    <dgm:cxn modelId="{CE5A996C-1989-4758-93D1-22B80B97C276}" srcId="{5D60A41C-E64C-47BE-9B59-83CB0808D3CC}" destId="{C0918CD2-35B0-4F6B-85A7-466344FA4746}" srcOrd="0" destOrd="0" parTransId="{BB3F2D54-8BE1-42E6-A54F-9916BF3CDF5E}" sibTransId="{F4DFCF92-EA99-404C-A0BE-8C32C732EDE7}"/>
    <dgm:cxn modelId="{3468581A-360C-4E37-B174-F158CDB6538C}" type="presOf" srcId="{7CBA2C5A-8212-41C0-88A8-59D4F52132D3}" destId="{CB75176D-2C31-4A3B-949F-B0518D04FC8A}" srcOrd="0" destOrd="0" presId="urn:microsoft.com/office/officeart/2009/layout/CirclePictureHierarchy"/>
    <dgm:cxn modelId="{97E723F9-0428-4B86-98B8-2A8A54CF9ABB}" type="presOf" srcId="{C0918CD2-35B0-4F6B-85A7-466344FA4746}" destId="{B1CCE6C1-BBB6-41E3-B68D-40B5A260695A}" srcOrd="0" destOrd="0" presId="urn:microsoft.com/office/officeart/2009/layout/CirclePictureHierarchy"/>
    <dgm:cxn modelId="{F3FF39CE-4574-4506-B690-FCE403D9246F}" srcId="{C0918CD2-35B0-4F6B-85A7-466344FA4746}" destId="{D6769794-B59C-4A2D-B110-5F8D7B595A44}" srcOrd="0" destOrd="0" parTransId="{6E7B78C7-7970-49CD-B516-C6D8DDDA87AF}" sibTransId="{7C61FFD6-B192-4B22-A0EB-F2E3F78E0341}"/>
    <dgm:cxn modelId="{BA5DF0A4-CF70-4E4B-96AE-405BC568A447}" type="presOf" srcId="{6E7B78C7-7970-49CD-B516-C6D8DDDA87AF}" destId="{3A588ED5-0AFA-4373-A4A9-B4FE9FBBFC03}" srcOrd="0" destOrd="0" presId="urn:microsoft.com/office/officeart/2009/layout/CirclePictureHierarchy"/>
    <dgm:cxn modelId="{27C20C71-D1AD-42CC-9F68-C1F085C8C86A}" type="presOf" srcId="{D6769794-B59C-4A2D-B110-5F8D7B595A44}" destId="{CDA9D60E-D154-4233-A169-043D5D92086D}" srcOrd="0" destOrd="0" presId="urn:microsoft.com/office/officeart/2009/layout/CirclePictureHierarchy"/>
    <dgm:cxn modelId="{C7DB9698-68FF-4FD2-B3DD-54808A8490E7}" srcId="{D8205821-E21E-49FE-A3DF-45CDD14CF264}" destId="{5D60A41C-E64C-47BE-9B59-83CB0808D3CC}" srcOrd="0" destOrd="0" parTransId="{569D5591-4ACC-4AA0-B00E-52C427081844}" sibTransId="{DB77B81B-48B7-4327-BCAC-E9322BCF16A1}"/>
    <dgm:cxn modelId="{F8F67195-3745-4CC7-BEFE-5386B65E4A21}" type="presParOf" srcId="{3BBEE956-DFD7-47F0-A3C1-028E5AF5A578}" destId="{1A323D46-AC24-4BE3-93A3-72F9E96820B9}" srcOrd="0" destOrd="0" presId="urn:microsoft.com/office/officeart/2009/layout/CirclePictureHierarchy"/>
    <dgm:cxn modelId="{DC87E9FF-C0D6-4808-8091-367EC98312AD}" type="presParOf" srcId="{1A323D46-AC24-4BE3-93A3-72F9E96820B9}" destId="{331E3F19-C30E-4D3C-BC1D-2EBFA160F5D1}" srcOrd="0" destOrd="0" presId="urn:microsoft.com/office/officeart/2009/layout/CirclePictureHierarchy"/>
    <dgm:cxn modelId="{50CB94AF-4141-4800-AB2A-0D25C3D112E5}" type="presParOf" srcId="{331E3F19-C30E-4D3C-BC1D-2EBFA160F5D1}" destId="{B916610A-C7A5-4865-96E9-F5CF978636CD}" srcOrd="0" destOrd="0" presId="urn:microsoft.com/office/officeart/2009/layout/CirclePictureHierarchy"/>
    <dgm:cxn modelId="{8A266CB7-C9EB-4631-B0DD-72A79AE5C70F}" type="presParOf" srcId="{331E3F19-C30E-4D3C-BC1D-2EBFA160F5D1}" destId="{74A6F181-AE43-4687-8427-A81C82719AB1}" srcOrd="1" destOrd="0" presId="urn:microsoft.com/office/officeart/2009/layout/CirclePictureHierarchy"/>
    <dgm:cxn modelId="{BE0EE34E-0886-4EF4-B44E-AC156925BA58}" type="presParOf" srcId="{1A323D46-AC24-4BE3-93A3-72F9E96820B9}" destId="{513F6328-AD53-467B-8F58-6EA58BA11EE3}" srcOrd="1" destOrd="0" presId="urn:microsoft.com/office/officeart/2009/layout/CirclePictureHierarchy"/>
    <dgm:cxn modelId="{F52CC655-EB6E-4537-8DB3-A6063D49E531}" type="presParOf" srcId="{513F6328-AD53-467B-8F58-6EA58BA11EE3}" destId="{B180AD5C-53DE-4A58-83F8-4B367CDA5EFF}" srcOrd="0" destOrd="0" presId="urn:microsoft.com/office/officeart/2009/layout/CirclePictureHierarchy"/>
    <dgm:cxn modelId="{88FE54C7-16AA-40BB-8379-D5369103A6BF}" type="presParOf" srcId="{513F6328-AD53-467B-8F58-6EA58BA11EE3}" destId="{960D967F-E049-4235-B5ED-A45A644E7114}" srcOrd="1" destOrd="0" presId="urn:microsoft.com/office/officeart/2009/layout/CirclePictureHierarchy"/>
    <dgm:cxn modelId="{4179A572-ECE0-4139-AB78-EBC1D0AE5625}" type="presParOf" srcId="{960D967F-E049-4235-B5ED-A45A644E7114}" destId="{BE4EA658-6B18-4CDD-92DD-2BDCCA022559}" srcOrd="0" destOrd="0" presId="urn:microsoft.com/office/officeart/2009/layout/CirclePictureHierarchy"/>
    <dgm:cxn modelId="{621460F1-44DC-4104-B96C-D929133D71D0}" type="presParOf" srcId="{BE4EA658-6B18-4CDD-92DD-2BDCCA022559}" destId="{DD7B6CC2-E19F-4B0B-937D-6F72569EA307}" srcOrd="0" destOrd="0" presId="urn:microsoft.com/office/officeart/2009/layout/CirclePictureHierarchy"/>
    <dgm:cxn modelId="{C3DEA9FE-D6DB-4899-9D46-09DEA8EB2064}" type="presParOf" srcId="{BE4EA658-6B18-4CDD-92DD-2BDCCA022559}" destId="{B1CCE6C1-BBB6-41E3-B68D-40B5A260695A}" srcOrd="1" destOrd="0" presId="urn:microsoft.com/office/officeart/2009/layout/CirclePictureHierarchy"/>
    <dgm:cxn modelId="{554765A3-DE6F-4C89-A9F1-E2DCA06C3FC9}" type="presParOf" srcId="{960D967F-E049-4235-B5ED-A45A644E7114}" destId="{EBF9E4D3-2A65-47AE-94EE-8FE2FE5C8EA1}" srcOrd="1" destOrd="0" presId="urn:microsoft.com/office/officeart/2009/layout/CirclePictureHierarchy"/>
    <dgm:cxn modelId="{345C9C33-4070-437D-939C-8CC7EF86A195}" type="presParOf" srcId="{EBF9E4D3-2A65-47AE-94EE-8FE2FE5C8EA1}" destId="{3A588ED5-0AFA-4373-A4A9-B4FE9FBBFC03}" srcOrd="0" destOrd="0" presId="urn:microsoft.com/office/officeart/2009/layout/CirclePictureHierarchy"/>
    <dgm:cxn modelId="{AA5F905F-1C35-487E-BD9A-E399749D6DF1}" type="presParOf" srcId="{EBF9E4D3-2A65-47AE-94EE-8FE2FE5C8EA1}" destId="{51F26E1F-CC0C-4E01-9DAB-2350E8D9E438}" srcOrd="1" destOrd="0" presId="urn:microsoft.com/office/officeart/2009/layout/CirclePictureHierarchy"/>
    <dgm:cxn modelId="{DCF45383-7A2B-4DE7-9D8C-C35CBCD482B5}" type="presParOf" srcId="{51F26E1F-CC0C-4E01-9DAB-2350E8D9E438}" destId="{6B2590CB-18F9-4FB1-BDDA-8B566E5527E1}" srcOrd="0" destOrd="0" presId="urn:microsoft.com/office/officeart/2009/layout/CirclePictureHierarchy"/>
    <dgm:cxn modelId="{389C0374-41DA-45EF-867D-7976FF2DB340}" type="presParOf" srcId="{6B2590CB-18F9-4FB1-BDDA-8B566E5527E1}" destId="{4DCA6FBC-9AA5-4425-83A1-1914A853AB5B}" srcOrd="0" destOrd="0" presId="urn:microsoft.com/office/officeart/2009/layout/CirclePictureHierarchy"/>
    <dgm:cxn modelId="{9959E8AF-2AEC-41B9-AFFC-7B9680B208F4}" type="presParOf" srcId="{6B2590CB-18F9-4FB1-BDDA-8B566E5527E1}" destId="{CDA9D60E-D154-4233-A169-043D5D92086D}" srcOrd="1" destOrd="0" presId="urn:microsoft.com/office/officeart/2009/layout/CirclePictureHierarchy"/>
    <dgm:cxn modelId="{C837ED34-7D6F-402F-81E4-46A3E5EA31E4}" type="presParOf" srcId="{51F26E1F-CC0C-4E01-9DAB-2350E8D9E438}" destId="{A11B874D-9926-4542-8AEF-B9907CE37141}" srcOrd="1" destOrd="0" presId="urn:microsoft.com/office/officeart/2009/layout/CirclePictureHierarchy"/>
    <dgm:cxn modelId="{4F3C211A-8C55-479E-8F70-234E80501CB7}" type="presParOf" srcId="{EBF9E4D3-2A65-47AE-94EE-8FE2FE5C8EA1}" destId="{C380A6E3-87B3-4814-A76D-8AFB5399AE6A}" srcOrd="2" destOrd="0" presId="urn:microsoft.com/office/officeart/2009/layout/CirclePictureHierarchy"/>
    <dgm:cxn modelId="{9BF9FEBD-24EE-487D-9F5E-BD1860B3EB55}" type="presParOf" srcId="{EBF9E4D3-2A65-47AE-94EE-8FE2FE5C8EA1}" destId="{43D2D65D-BCCF-4DB9-8A6C-E8135ABF2BDD}" srcOrd="3" destOrd="0" presId="urn:microsoft.com/office/officeart/2009/layout/CirclePictureHierarchy"/>
    <dgm:cxn modelId="{8699A666-78F4-41E6-AAC0-5E1A4F17C407}" type="presParOf" srcId="{43D2D65D-BCCF-4DB9-8A6C-E8135ABF2BDD}" destId="{57B4F3D0-150A-41C4-A1FA-F37DC4A6133C}" srcOrd="0" destOrd="0" presId="urn:microsoft.com/office/officeart/2009/layout/CirclePictureHierarchy"/>
    <dgm:cxn modelId="{BEB19C94-2EB3-4B0B-BAA5-19921DABBC62}" type="presParOf" srcId="{57B4F3D0-150A-41C4-A1FA-F37DC4A6133C}" destId="{B7C7DCF7-8977-45E6-B985-D440FA1D918C}" srcOrd="0" destOrd="0" presId="urn:microsoft.com/office/officeart/2009/layout/CirclePictureHierarchy"/>
    <dgm:cxn modelId="{FDB9E87B-2C30-4D44-9A6B-9B162BDABEE8}" type="presParOf" srcId="{57B4F3D0-150A-41C4-A1FA-F37DC4A6133C}" destId="{CB75176D-2C31-4A3B-949F-B0518D04FC8A}" srcOrd="1" destOrd="0" presId="urn:microsoft.com/office/officeart/2009/layout/CirclePictureHierarchy"/>
    <dgm:cxn modelId="{27A71E90-BDE1-4112-B0F5-B60C2336CAA2}" type="presParOf" srcId="{43D2D65D-BCCF-4DB9-8A6C-E8135ABF2BDD}" destId="{4ABD6577-D4E1-4AD2-8878-EA695DAABF1D}"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CF522-31F8-4D63-ACA7-5E9ED2888AE1}"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fr-FR"/>
        </a:p>
      </dgm:t>
    </dgm:pt>
    <dgm:pt modelId="{B23E86AB-CFCE-43F3-B928-B2523A269CA2}">
      <dgm:prSet phldrT="[Texte]" custT="1"/>
      <dgm:spPr>
        <a:solidFill>
          <a:schemeClr val="accent5">
            <a:lumMod val="50000"/>
          </a:schemeClr>
        </a:solidFill>
      </dgm:spPr>
      <dgm:t>
        <a:bodyPr/>
        <a:lstStyle/>
        <a:p>
          <a:pPr algn="ctr"/>
          <a:r>
            <a:rPr lang="fr-FR" sz="1200" b="1" dirty="0">
              <a:latin typeface="Arial Narrow" panose="020B0606020202030204" pitchFamily="34" charset="0"/>
            </a:rPr>
            <a:t>ÉVALUATION</a:t>
          </a:r>
        </a:p>
        <a:p>
          <a:pPr algn="ctr"/>
          <a:r>
            <a:rPr lang="fr-FR" sz="1200" b="1" dirty="0">
              <a:latin typeface="Arial Narrow" panose="020B0606020202030204" pitchFamily="34" charset="0"/>
            </a:rPr>
            <a:t>CHOISIE OU AUTOGÉRÉE</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Donner une large autonomie à l’apprenant dans le choix des questions comme dans le choix du moment de l’évaluation. </a:t>
          </a:r>
        </a:p>
      </dgm:t>
    </dgm:pt>
    <dgm:pt modelId="{0A61A303-E0F1-4C9C-A8FD-2FD01AE074BA}" type="parTrans" cxnId="{841590C5-073E-4C4B-8CA8-5B48996D15E8}">
      <dgm:prSet/>
      <dgm:spPr/>
      <dgm:t>
        <a:bodyPr/>
        <a:lstStyle/>
        <a:p>
          <a:endParaRPr lang="fr-FR" sz="1200">
            <a:latin typeface="Arial Narrow" panose="020B0606020202030204" pitchFamily="34" charset="0"/>
          </a:endParaRPr>
        </a:p>
      </dgm:t>
    </dgm:pt>
    <dgm:pt modelId="{78F04F62-B6D6-4EDF-9878-1880133172B7}" type="sibTrans" cxnId="{841590C5-073E-4C4B-8CA8-5B48996D15E8}">
      <dgm:prSet/>
      <dgm:spPr/>
      <dgm:t>
        <a:bodyPr/>
        <a:lstStyle/>
        <a:p>
          <a:endParaRPr lang="fr-FR" sz="1200">
            <a:latin typeface="Arial Narrow" panose="020B0606020202030204" pitchFamily="34" charset="0"/>
          </a:endParaRPr>
        </a:p>
      </dgm:t>
    </dgm:pt>
    <dgm:pt modelId="{1F7F92BE-BB7B-4AFC-BD1D-B26B56C093D7}">
      <dgm:prSet phldrT="[Texte]" custT="1"/>
      <dgm:spPr>
        <a:solidFill>
          <a:srgbClr val="C00000"/>
        </a:solidFill>
      </dgm:spPr>
      <dgm:t>
        <a:bodyPr/>
        <a:lstStyle/>
        <a:p>
          <a:pPr algn="ctr"/>
          <a:r>
            <a:rPr lang="fr-FR" sz="1200" b="1" dirty="0">
              <a:latin typeface="Arial Narrow" panose="020B0606020202030204" pitchFamily="34" charset="0"/>
            </a:rPr>
            <a:t>L’ÉVALUATION PAR LES PAIRS</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Engager les apprenants dans le processus de l’évaluation mutuelle (par les paires) selon une grille de critères. </a:t>
          </a:r>
        </a:p>
      </dgm:t>
    </dgm:pt>
    <dgm:pt modelId="{1C5CBF93-0770-4165-A837-56CCB96B6650}" type="parTrans" cxnId="{67A578E1-A08D-4B4B-85F0-E7BB81F77F20}">
      <dgm:prSet/>
      <dgm:spPr/>
      <dgm:t>
        <a:bodyPr/>
        <a:lstStyle/>
        <a:p>
          <a:endParaRPr lang="fr-FR" sz="1200">
            <a:latin typeface="Arial Narrow" panose="020B0606020202030204" pitchFamily="34" charset="0"/>
          </a:endParaRPr>
        </a:p>
      </dgm:t>
    </dgm:pt>
    <dgm:pt modelId="{D9B2888B-C978-4625-86BC-77E23B28A462}" type="sibTrans" cxnId="{67A578E1-A08D-4B4B-85F0-E7BB81F77F20}">
      <dgm:prSet/>
      <dgm:spPr/>
      <dgm:t>
        <a:bodyPr/>
        <a:lstStyle/>
        <a:p>
          <a:endParaRPr lang="fr-FR" sz="1200">
            <a:latin typeface="Arial Narrow" panose="020B0606020202030204" pitchFamily="34" charset="0"/>
          </a:endParaRPr>
        </a:p>
      </dgm:t>
    </dgm:pt>
    <dgm:pt modelId="{9CC3710A-CCC6-4459-8801-D3374F516F0D}">
      <dgm:prSet phldrT="[Texte]" custT="1"/>
      <dgm:spPr/>
      <dgm:t>
        <a:bodyPr/>
        <a:lstStyle/>
        <a:p>
          <a:pPr algn="ctr"/>
          <a:r>
            <a:rPr lang="fr-FR" sz="1200" b="1" dirty="0">
              <a:latin typeface="Arial Narrow" panose="020B0606020202030204" pitchFamily="34" charset="0"/>
            </a:rPr>
            <a:t>LA RÉALISATION D’UN PORTFOLIO</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Montrer les progrès et les prestations de l’apprenant dans un ou plusieurs domaines.</a:t>
          </a:r>
        </a:p>
      </dgm:t>
    </dgm:pt>
    <dgm:pt modelId="{CABEAD3C-1E69-40D6-BE14-001539222E50}" type="parTrans" cxnId="{DDE2C45A-A8DF-4ADF-ADC9-F1320C6B490B}">
      <dgm:prSet/>
      <dgm:spPr/>
      <dgm:t>
        <a:bodyPr/>
        <a:lstStyle/>
        <a:p>
          <a:endParaRPr lang="fr-FR" sz="1200">
            <a:latin typeface="Arial Narrow" panose="020B0606020202030204" pitchFamily="34" charset="0"/>
          </a:endParaRPr>
        </a:p>
      </dgm:t>
    </dgm:pt>
    <dgm:pt modelId="{C852E0BA-654E-48D8-9ECC-C77A436FE567}" type="sibTrans" cxnId="{DDE2C45A-A8DF-4ADF-ADC9-F1320C6B490B}">
      <dgm:prSet/>
      <dgm:spPr/>
      <dgm:t>
        <a:bodyPr/>
        <a:lstStyle/>
        <a:p>
          <a:endParaRPr lang="fr-FR" sz="1200">
            <a:latin typeface="Arial Narrow" panose="020B0606020202030204" pitchFamily="34" charset="0"/>
          </a:endParaRPr>
        </a:p>
      </dgm:t>
    </dgm:pt>
    <dgm:pt modelId="{9236653D-3199-4D2F-91DC-73C4792CA7A3}">
      <dgm:prSet phldrT="[Texte]" custT="1"/>
      <dgm:spPr/>
      <dgm:t>
        <a:bodyPr/>
        <a:lstStyle/>
        <a:p>
          <a:pPr algn="ctr"/>
          <a:r>
            <a:rPr lang="fr-FR" sz="1200" b="1" dirty="0">
              <a:latin typeface="Arial Narrow" panose="020B0606020202030204" pitchFamily="34" charset="0"/>
            </a:rPr>
            <a:t>L’ÉVALUATION EN SITUATION</a:t>
          </a:r>
        </a:p>
        <a:p>
          <a:pPr algn="ctr"/>
          <a:r>
            <a:rPr lang="fr-FR" sz="1200" b="1" dirty="0">
              <a:latin typeface="Arial Narrow" panose="020B0606020202030204" pitchFamily="34" charset="0"/>
            </a:rPr>
            <a:t>AUTHENTIQUE</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Évaluation originales par des mises en situation : colloque, jeux de rôle et simulations, création d’une œuvre, étude de cas, rédaction d’un article scientifique, etc.</a:t>
          </a:r>
        </a:p>
      </dgm:t>
    </dgm:pt>
    <dgm:pt modelId="{70D0F171-8069-4C36-B419-D9AA03E07B18}" type="parTrans" cxnId="{A2B11AA1-8A60-4933-A395-6985B1E1A438}">
      <dgm:prSet/>
      <dgm:spPr/>
      <dgm:t>
        <a:bodyPr/>
        <a:lstStyle/>
        <a:p>
          <a:endParaRPr lang="fr-FR" sz="1200">
            <a:latin typeface="Arial Narrow" panose="020B0606020202030204" pitchFamily="34" charset="0"/>
          </a:endParaRPr>
        </a:p>
      </dgm:t>
    </dgm:pt>
    <dgm:pt modelId="{53AB1F3B-CA0C-4A21-B2F0-E311AB986D8D}" type="sibTrans" cxnId="{A2B11AA1-8A60-4933-A395-6985B1E1A438}">
      <dgm:prSet/>
      <dgm:spPr/>
      <dgm:t>
        <a:bodyPr/>
        <a:lstStyle/>
        <a:p>
          <a:endParaRPr lang="fr-FR" sz="1200">
            <a:latin typeface="Arial Narrow" panose="020B0606020202030204" pitchFamily="34" charset="0"/>
          </a:endParaRPr>
        </a:p>
      </dgm:t>
    </dgm:pt>
    <dgm:pt modelId="{FBC14356-9B42-4932-8CB0-F60B3BCB2707}" type="pres">
      <dgm:prSet presAssocID="{BCDCF522-31F8-4D63-ACA7-5E9ED2888AE1}" presName="matrix" presStyleCnt="0">
        <dgm:presLayoutVars>
          <dgm:chMax val="1"/>
          <dgm:dir/>
          <dgm:resizeHandles val="exact"/>
        </dgm:presLayoutVars>
      </dgm:prSet>
      <dgm:spPr/>
      <dgm:t>
        <a:bodyPr/>
        <a:lstStyle/>
        <a:p>
          <a:endParaRPr lang="fr-FR"/>
        </a:p>
      </dgm:t>
    </dgm:pt>
    <dgm:pt modelId="{6162964A-469B-4FB7-A22F-ECF06EEE76B9}" type="pres">
      <dgm:prSet presAssocID="{BCDCF522-31F8-4D63-ACA7-5E9ED2888AE1}" presName="diamond" presStyleLbl="bgShp" presStyleIdx="0" presStyleCnt="1"/>
      <dgm:spPr/>
    </dgm:pt>
    <dgm:pt modelId="{E2EE8523-DB29-448C-A992-2E957B7D7B1D}" type="pres">
      <dgm:prSet presAssocID="{BCDCF522-31F8-4D63-ACA7-5E9ED2888AE1}" presName="quad1" presStyleLbl="node1" presStyleIdx="0" presStyleCnt="4">
        <dgm:presLayoutVars>
          <dgm:chMax val="0"/>
          <dgm:chPref val="0"/>
          <dgm:bulletEnabled val="1"/>
        </dgm:presLayoutVars>
      </dgm:prSet>
      <dgm:spPr/>
      <dgm:t>
        <a:bodyPr/>
        <a:lstStyle/>
        <a:p>
          <a:endParaRPr lang="fr-FR"/>
        </a:p>
      </dgm:t>
    </dgm:pt>
    <dgm:pt modelId="{5379CD6E-FC17-4056-9777-CC6F7D2213F5}" type="pres">
      <dgm:prSet presAssocID="{BCDCF522-31F8-4D63-ACA7-5E9ED2888AE1}" presName="quad2" presStyleLbl="node1" presStyleIdx="1" presStyleCnt="4">
        <dgm:presLayoutVars>
          <dgm:chMax val="0"/>
          <dgm:chPref val="0"/>
          <dgm:bulletEnabled val="1"/>
        </dgm:presLayoutVars>
      </dgm:prSet>
      <dgm:spPr/>
      <dgm:t>
        <a:bodyPr/>
        <a:lstStyle/>
        <a:p>
          <a:endParaRPr lang="fr-FR"/>
        </a:p>
      </dgm:t>
    </dgm:pt>
    <dgm:pt modelId="{C8707895-DC8F-4867-B543-A52FDD7EE8F3}" type="pres">
      <dgm:prSet presAssocID="{BCDCF522-31F8-4D63-ACA7-5E9ED2888AE1}" presName="quad3" presStyleLbl="node1" presStyleIdx="2" presStyleCnt="4">
        <dgm:presLayoutVars>
          <dgm:chMax val="0"/>
          <dgm:chPref val="0"/>
          <dgm:bulletEnabled val="1"/>
        </dgm:presLayoutVars>
      </dgm:prSet>
      <dgm:spPr/>
      <dgm:t>
        <a:bodyPr/>
        <a:lstStyle/>
        <a:p>
          <a:endParaRPr lang="fr-FR"/>
        </a:p>
      </dgm:t>
    </dgm:pt>
    <dgm:pt modelId="{94C153C0-767D-4800-9C75-5F0028DE420E}" type="pres">
      <dgm:prSet presAssocID="{BCDCF522-31F8-4D63-ACA7-5E9ED2888AE1}" presName="quad4" presStyleLbl="node1" presStyleIdx="3" presStyleCnt="4">
        <dgm:presLayoutVars>
          <dgm:chMax val="0"/>
          <dgm:chPref val="0"/>
          <dgm:bulletEnabled val="1"/>
        </dgm:presLayoutVars>
      </dgm:prSet>
      <dgm:spPr/>
      <dgm:t>
        <a:bodyPr/>
        <a:lstStyle/>
        <a:p>
          <a:endParaRPr lang="fr-FR"/>
        </a:p>
      </dgm:t>
    </dgm:pt>
  </dgm:ptLst>
  <dgm:cxnLst>
    <dgm:cxn modelId="{0395DD86-E5F1-4E4D-93BE-A3E3359473E7}" type="presOf" srcId="{BCDCF522-31F8-4D63-ACA7-5E9ED2888AE1}" destId="{FBC14356-9B42-4932-8CB0-F60B3BCB2707}" srcOrd="0" destOrd="0" presId="urn:microsoft.com/office/officeart/2005/8/layout/matrix3"/>
    <dgm:cxn modelId="{841590C5-073E-4C4B-8CA8-5B48996D15E8}" srcId="{BCDCF522-31F8-4D63-ACA7-5E9ED2888AE1}" destId="{B23E86AB-CFCE-43F3-B928-B2523A269CA2}" srcOrd="0" destOrd="0" parTransId="{0A61A303-E0F1-4C9C-A8FD-2FD01AE074BA}" sibTransId="{78F04F62-B6D6-4EDF-9878-1880133172B7}"/>
    <dgm:cxn modelId="{A2DC9B4C-86C5-47BB-BA91-F2594FAAE1E4}" type="presOf" srcId="{B23E86AB-CFCE-43F3-B928-B2523A269CA2}" destId="{E2EE8523-DB29-448C-A992-2E957B7D7B1D}" srcOrd="0" destOrd="0" presId="urn:microsoft.com/office/officeart/2005/8/layout/matrix3"/>
    <dgm:cxn modelId="{67A578E1-A08D-4B4B-85F0-E7BB81F77F20}" srcId="{BCDCF522-31F8-4D63-ACA7-5E9ED2888AE1}" destId="{1F7F92BE-BB7B-4AFC-BD1D-B26B56C093D7}" srcOrd="1" destOrd="0" parTransId="{1C5CBF93-0770-4165-A837-56CCB96B6650}" sibTransId="{D9B2888B-C978-4625-86BC-77E23B28A462}"/>
    <dgm:cxn modelId="{A2B11AA1-8A60-4933-A395-6985B1E1A438}" srcId="{BCDCF522-31F8-4D63-ACA7-5E9ED2888AE1}" destId="{9236653D-3199-4D2F-91DC-73C4792CA7A3}" srcOrd="3" destOrd="0" parTransId="{70D0F171-8069-4C36-B419-D9AA03E07B18}" sibTransId="{53AB1F3B-CA0C-4A21-B2F0-E311AB986D8D}"/>
    <dgm:cxn modelId="{DDE2C45A-A8DF-4ADF-ADC9-F1320C6B490B}" srcId="{BCDCF522-31F8-4D63-ACA7-5E9ED2888AE1}" destId="{9CC3710A-CCC6-4459-8801-D3374F516F0D}" srcOrd="2" destOrd="0" parTransId="{CABEAD3C-1E69-40D6-BE14-001539222E50}" sibTransId="{C852E0BA-654E-48D8-9ECC-C77A436FE567}"/>
    <dgm:cxn modelId="{517D357C-D763-4849-84DB-727BF1648C33}" type="presOf" srcId="{1F7F92BE-BB7B-4AFC-BD1D-B26B56C093D7}" destId="{5379CD6E-FC17-4056-9777-CC6F7D2213F5}" srcOrd="0" destOrd="0" presId="urn:microsoft.com/office/officeart/2005/8/layout/matrix3"/>
    <dgm:cxn modelId="{5FF60BD1-7A37-416B-8D44-46C7F6CEFEA4}" type="presOf" srcId="{9CC3710A-CCC6-4459-8801-D3374F516F0D}" destId="{C8707895-DC8F-4867-B543-A52FDD7EE8F3}" srcOrd="0" destOrd="0" presId="urn:microsoft.com/office/officeart/2005/8/layout/matrix3"/>
    <dgm:cxn modelId="{2040B724-2ADC-4DF3-83FA-9C27F19BC481}" type="presOf" srcId="{9236653D-3199-4D2F-91DC-73C4792CA7A3}" destId="{94C153C0-767D-4800-9C75-5F0028DE420E}" srcOrd="0" destOrd="0" presId="urn:microsoft.com/office/officeart/2005/8/layout/matrix3"/>
    <dgm:cxn modelId="{69A3494F-A8DE-415B-AE90-FA6A4059F9EC}" type="presParOf" srcId="{FBC14356-9B42-4932-8CB0-F60B3BCB2707}" destId="{6162964A-469B-4FB7-A22F-ECF06EEE76B9}" srcOrd="0" destOrd="0" presId="urn:microsoft.com/office/officeart/2005/8/layout/matrix3"/>
    <dgm:cxn modelId="{5A195986-0032-4A46-9C77-86052CAE0DAD}" type="presParOf" srcId="{FBC14356-9B42-4932-8CB0-F60B3BCB2707}" destId="{E2EE8523-DB29-448C-A992-2E957B7D7B1D}" srcOrd="1" destOrd="0" presId="urn:microsoft.com/office/officeart/2005/8/layout/matrix3"/>
    <dgm:cxn modelId="{BA41104B-A02A-468E-A68F-43B5FF90836F}" type="presParOf" srcId="{FBC14356-9B42-4932-8CB0-F60B3BCB2707}" destId="{5379CD6E-FC17-4056-9777-CC6F7D2213F5}" srcOrd="2" destOrd="0" presId="urn:microsoft.com/office/officeart/2005/8/layout/matrix3"/>
    <dgm:cxn modelId="{145642AA-A3F8-4955-BDB9-87AF1FCDF413}" type="presParOf" srcId="{FBC14356-9B42-4932-8CB0-F60B3BCB2707}" destId="{C8707895-DC8F-4867-B543-A52FDD7EE8F3}" srcOrd="3" destOrd="0" presId="urn:microsoft.com/office/officeart/2005/8/layout/matrix3"/>
    <dgm:cxn modelId="{BB44F669-013E-42AE-9235-FDA0B4B653CD}" type="presParOf" srcId="{FBC14356-9B42-4932-8CB0-F60B3BCB2707}" destId="{94C153C0-767D-4800-9C75-5F0028DE420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0A6E3-87B3-4814-A76D-8AFB5399AE6A}">
      <dsp:nvSpPr>
        <dsp:cNvPr id="0" name=""/>
        <dsp:cNvSpPr/>
      </dsp:nvSpPr>
      <dsp:spPr>
        <a:xfrm>
          <a:off x="3228893" y="3024013"/>
          <a:ext cx="1812369" cy="405034"/>
        </a:xfrm>
        <a:custGeom>
          <a:avLst/>
          <a:gdLst/>
          <a:ahLst/>
          <a:cxnLst/>
          <a:rect l="0" t="0" r="0" b="0"/>
          <a:pathLst>
            <a:path>
              <a:moveTo>
                <a:pt x="0" y="0"/>
              </a:moveTo>
              <a:lnTo>
                <a:pt x="0" y="204124"/>
              </a:lnTo>
              <a:lnTo>
                <a:pt x="1812369" y="204124"/>
              </a:lnTo>
              <a:lnTo>
                <a:pt x="1812369" y="40503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588ED5-0AFA-4373-A4A9-B4FE9FBBFC03}">
      <dsp:nvSpPr>
        <dsp:cNvPr id="0" name=""/>
        <dsp:cNvSpPr/>
      </dsp:nvSpPr>
      <dsp:spPr>
        <a:xfrm>
          <a:off x="1416524" y="3024013"/>
          <a:ext cx="1812369" cy="405034"/>
        </a:xfrm>
        <a:custGeom>
          <a:avLst/>
          <a:gdLst/>
          <a:ahLst/>
          <a:cxnLst/>
          <a:rect l="0" t="0" r="0" b="0"/>
          <a:pathLst>
            <a:path>
              <a:moveTo>
                <a:pt x="1812369" y="0"/>
              </a:moveTo>
              <a:lnTo>
                <a:pt x="1812369" y="204124"/>
              </a:lnTo>
              <a:lnTo>
                <a:pt x="0" y="204124"/>
              </a:lnTo>
              <a:lnTo>
                <a:pt x="0" y="40503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0AD5C-53DE-4A58-83F8-4B367CDA5EFF}">
      <dsp:nvSpPr>
        <dsp:cNvPr id="0" name=""/>
        <dsp:cNvSpPr/>
      </dsp:nvSpPr>
      <dsp:spPr>
        <a:xfrm>
          <a:off x="3183173" y="1333153"/>
          <a:ext cx="91440" cy="405034"/>
        </a:xfrm>
        <a:custGeom>
          <a:avLst/>
          <a:gdLst/>
          <a:ahLst/>
          <a:cxnLst/>
          <a:rect l="0" t="0" r="0" b="0"/>
          <a:pathLst>
            <a:path>
              <a:moveTo>
                <a:pt x="45720" y="0"/>
              </a:moveTo>
              <a:lnTo>
                <a:pt x="45720" y="40503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6610A-C7A5-4865-96E9-F5CF978636CD}">
      <dsp:nvSpPr>
        <dsp:cNvPr id="0" name=""/>
        <dsp:cNvSpPr/>
      </dsp:nvSpPr>
      <dsp:spPr>
        <a:xfrm>
          <a:off x="2585981" y="47329"/>
          <a:ext cx="1285824" cy="12858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6F181-AE43-4687-8427-A81C82719AB1}">
      <dsp:nvSpPr>
        <dsp:cNvPr id="0" name=""/>
        <dsp:cNvSpPr/>
      </dsp:nvSpPr>
      <dsp:spPr>
        <a:xfrm>
          <a:off x="3871805" y="44114"/>
          <a:ext cx="1928736" cy="128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a:t>Classe inversée</a:t>
          </a:r>
        </a:p>
      </dsp:txBody>
      <dsp:txXfrm>
        <a:off x="3871805" y="44114"/>
        <a:ext cx="1928736" cy="1285824"/>
      </dsp:txXfrm>
    </dsp:sp>
    <dsp:sp modelId="{DD7B6CC2-E19F-4B0B-937D-6F72569EA307}">
      <dsp:nvSpPr>
        <dsp:cNvPr id="0" name=""/>
        <dsp:cNvSpPr/>
      </dsp:nvSpPr>
      <dsp:spPr>
        <a:xfrm>
          <a:off x="2585981" y="1738188"/>
          <a:ext cx="1285824" cy="12858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CE6C1-BBB6-41E3-B68D-40B5A260695A}">
      <dsp:nvSpPr>
        <dsp:cNvPr id="0" name=""/>
        <dsp:cNvSpPr/>
      </dsp:nvSpPr>
      <dsp:spPr>
        <a:xfrm>
          <a:off x="3871805" y="1734973"/>
          <a:ext cx="1928736" cy="128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a:t>Deux temps </a:t>
          </a:r>
          <a:r>
            <a:rPr lang="fr-FR" sz="2400" kern="1200" dirty="0" smtClean="0"/>
            <a:t>pédagogique</a:t>
          </a:r>
          <a:endParaRPr lang="fr-FR" sz="2400" kern="1200" dirty="0"/>
        </a:p>
      </dsp:txBody>
      <dsp:txXfrm>
        <a:off x="3871805" y="1734973"/>
        <a:ext cx="1928736" cy="1285824"/>
      </dsp:txXfrm>
    </dsp:sp>
    <dsp:sp modelId="{4DCA6FBC-9AA5-4425-83A1-1914A853AB5B}">
      <dsp:nvSpPr>
        <dsp:cNvPr id="0" name=""/>
        <dsp:cNvSpPr/>
      </dsp:nvSpPr>
      <dsp:spPr>
        <a:xfrm>
          <a:off x="773611" y="3429047"/>
          <a:ext cx="1285824" cy="12858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9D60E-D154-4233-A169-043D5D92086D}">
      <dsp:nvSpPr>
        <dsp:cNvPr id="0" name=""/>
        <dsp:cNvSpPr/>
      </dsp:nvSpPr>
      <dsp:spPr>
        <a:xfrm>
          <a:off x="2159094" y="3425833"/>
          <a:ext cx="2106180" cy="128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b="1" kern="1200" dirty="0" smtClean="0"/>
            <a:t>Temps Asynchrone </a:t>
          </a:r>
          <a:r>
            <a:rPr lang="fr-FR" sz="1200" b="0" kern="1200" dirty="0" smtClean="0"/>
            <a:t>(Différé)</a:t>
          </a:r>
          <a:r>
            <a:rPr lang="fr-FR" sz="1200" kern="1200" dirty="0" smtClean="0"/>
            <a:t> </a:t>
          </a:r>
          <a:r>
            <a:rPr lang="fr-FR" sz="1200" kern="1200" dirty="0"/>
            <a:t>: Consultation des ressources chez soi</a:t>
          </a:r>
        </a:p>
      </dsp:txBody>
      <dsp:txXfrm>
        <a:off x="2159094" y="3425833"/>
        <a:ext cx="2106180" cy="1285824"/>
      </dsp:txXfrm>
    </dsp:sp>
    <dsp:sp modelId="{B7C7DCF7-8977-45E6-B985-D440FA1D918C}">
      <dsp:nvSpPr>
        <dsp:cNvPr id="0" name=""/>
        <dsp:cNvSpPr/>
      </dsp:nvSpPr>
      <dsp:spPr>
        <a:xfrm>
          <a:off x="4398351" y="3429047"/>
          <a:ext cx="1285824" cy="128582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5176D-2C31-4A3B-949F-B0518D04FC8A}">
      <dsp:nvSpPr>
        <dsp:cNvPr id="0" name=""/>
        <dsp:cNvSpPr/>
      </dsp:nvSpPr>
      <dsp:spPr>
        <a:xfrm>
          <a:off x="5684175" y="3425833"/>
          <a:ext cx="1928736" cy="128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b="1" kern="1200" dirty="0">
              <a:solidFill>
                <a:prstClr val="black">
                  <a:hueOff val="0"/>
                  <a:satOff val="0"/>
                  <a:lumOff val="0"/>
                  <a:alphaOff val="0"/>
                </a:prstClr>
              </a:solidFill>
              <a:latin typeface="Rockwell" panose="02060603020205020403"/>
              <a:ea typeface="+mn-ea"/>
              <a:cs typeface="+mn-cs"/>
            </a:rPr>
            <a:t>Temps </a:t>
          </a:r>
          <a:r>
            <a:rPr lang="fr-FR" sz="1200" b="1" kern="1200" dirty="0" smtClean="0">
              <a:solidFill>
                <a:prstClr val="black">
                  <a:hueOff val="0"/>
                  <a:satOff val="0"/>
                  <a:lumOff val="0"/>
                  <a:alphaOff val="0"/>
                </a:prstClr>
              </a:solidFill>
              <a:latin typeface="Rockwell" panose="02060603020205020403"/>
              <a:ea typeface="+mn-ea"/>
              <a:cs typeface="+mn-cs"/>
            </a:rPr>
            <a:t>synchrone </a:t>
          </a:r>
          <a:r>
            <a:rPr lang="fr-FR" sz="1200" kern="1200" dirty="0" smtClean="0"/>
            <a:t>(Présentiel) </a:t>
          </a:r>
          <a:r>
            <a:rPr lang="fr-FR" sz="1200" kern="1200" dirty="0"/>
            <a:t>:  Dynamique collaborative en classe entre enseignant et apprenants</a:t>
          </a:r>
        </a:p>
      </dsp:txBody>
      <dsp:txXfrm>
        <a:off x="5684175" y="3425833"/>
        <a:ext cx="1928736" cy="1285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2964A-469B-4FB7-A22F-ECF06EEE76B9}">
      <dsp:nvSpPr>
        <dsp:cNvPr id="0" name=""/>
        <dsp:cNvSpPr/>
      </dsp:nvSpPr>
      <dsp:spPr>
        <a:xfrm>
          <a:off x="1354313" y="0"/>
          <a:ext cx="5417256" cy="541725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E8523-DB29-448C-A992-2E957B7D7B1D}">
      <dsp:nvSpPr>
        <dsp:cNvPr id="0" name=""/>
        <dsp:cNvSpPr/>
      </dsp:nvSpPr>
      <dsp:spPr>
        <a:xfrm>
          <a:off x="1868952" y="514639"/>
          <a:ext cx="2112729" cy="2112729"/>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a:latin typeface="Arial Narrow" panose="020B0606020202030204" pitchFamily="34" charset="0"/>
            </a:rPr>
            <a:t>ÉVALUATION</a:t>
          </a:r>
        </a:p>
        <a:p>
          <a:pPr lvl="0" algn="ctr" defTabSz="533400">
            <a:lnSpc>
              <a:spcPct val="90000"/>
            </a:lnSpc>
            <a:spcBef>
              <a:spcPct val="0"/>
            </a:spcBef>
            <a:spcAft>
              <a:spcPct val="35000"/>
            </a:spcAft>
          </a:pPr>
          <a:r>
            <a:rPr lang="fr-FR" sz="1200" b="1" kern="1200" dirty="0">
              <a:latin typeface="Arial Narrow" panose="020B0606020202030204" pitchFamily="34" charset="0"/>
            </a:rPr>
            <a:t>CHOISIE OU AUTOGÉRÉE</a:t>
          </a:r>
        </a:p>
        <a:p>
          <a:pPr lvl="0" algn="ctr" defTabSz="533400">
            <a:lnSpc>
              <a:spcPct val="90000"/>
            </a:lnSpc>
            <a:spcBef>
              <a:spcPct val="0"/>
            </a:spcBef>
            <a:spcAft>
              <a:spcPct val="35000"/>
            </a:spcAft>
          </a:pPr>
          <a:endParaRPr lang="fr-FR" sz="1200" kern="1200" dirty="0">
            <a:latin typeface="Arial Narrow" panose="020B0606020202030204" pitchFamily="34" charset="0"/>
          </a:endParaRPr>
        </a:p>
        <a:p>
          <a:pPr lvl="0" algn="l" defTabSz="533400">
            <a:lnSpc>
              <a:spcPct val="90000"/>
            </a:lnSpc>
            <a:spcBef>
              <a:spcPct val="0"/>
            </a:spcBef>
            <a:spcAft>
              <a:spcPct val="35000"/>
            </a:spcAft>
          </a:pPr>
          <a:r>
            <a:rPr lang="fr-FR" sz="1200" kern="1200" dirty="0">
              <a:latin typeface="Arial Narrow" panose="020B0606020202030204" pitchFamily="34" charset="0"/>
            </a:rPr>
            <a:t>Donner une large autonomie à l’apprenant dans le choix des questions comme dans le choix du moment de l’évaluation. </a:t>
          </a:r>
        </a:p>
      </dsp:txBody>
      <dsp:txXfrm>
        <a:off x="1972087" y="617774"/>
        <a:ext cx="1906459" cy="1906459"/>
      </dsp:txXfrm>
    </dsp:sp>
    <dsp:sp modelId="{5379CD6E-FC17-4056-9777-CC6F7D2213F5}">
      <dsp:nvSpPr>
        <dsp:cNvPr id="0" name=""/>
        <dsp:cNvSpPr/>
      </dsp:nvSpPr>
      <dsp:spPr>
        <a:xfrm>
          <a:off x="4144200" y="514639"/>
          <a:ext cx="2112729" cy="211272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a:latin typeface="Arial Narrow" panose="020B0606020202030204" pitchFamily="34" charset="0"/>
            </a:rPr>
            <a:t>L’ÉVALUATION PAR LES PAIRS</a:t>
          </a:r>
        </a:p>
        <a:p>
          <a:pPr lvl="0" algn="ctr" defTabSz="533400">
            <a:lnSpc>
              <a:spcPct val="90000"/>
            </a:lnSpc>
            <a:spcBef>
              <a:spcPct val="0"/>
            </a:spcBef>
            <a:spcAft>
              <a:spcPct val="35000"/>
            </a:spcAft>
          </a:pPr>
          <a:endParaRPr lang="fr-FR" sz="1200" kern="1200" dirty="0">
            <a:latin typeface="Arial Narrow" panose="020B0606020202030204" pitchFamily="34" charset="0"/>
          </a:endParaRPr>
        </a:p>
        <a:p>
          <a:pPr lvl="0" algn="l" defTabSz="533400">
            <a:lnSpc>
              <a:spcPct val="90000"/>
            </a:lnSpc>
            <a:spcBef>
              <a:spcPct val="0"/>
            </a:spcBef>
            <a:spcAft>
              <a:spcPct val="35000"/>
            </a:spcAft>
          </a:pPr>
          <a:r>
            <a:rPr lang="fr-FR" sz="1200" kern="1200" dirty="0">
              <a:latin typeface="Arial Narrow" panose="020B0606020202030204" pitchFamily="34" charset="0"/>
            </a:rPr>
            <a:t>Engager les apprenants dans le processus de l’évaluation mutuelle (par les paires) selon une grille de critères. </a:t>
          </a:r>
        </a:p>
      </dsp:txBody>
      <dsp:txXfrm>
        <a:off x="4247335" y="617774"/>
        <a:ext cx="1906459" cy="1906459"/>
      </dsp:txXfrm>
    </dsp:sp>
    <dsp:sp modelId="{C8707895-DC8F-4867-B543-A52FDD7EE8F3}">
      <dsp:nvSpPr>
        <dsp:cNvPr id="0" name=""/>
        <dsp:cNvSpPr/>
      </dsp:nvSpPr>
      <dsp:spPr>
        <a:xfrm>
          <a:off x="1868952" y="2789886"/>
          <a:ext cx="2112729" cy="2112729"/>
        </a:xfrm>
        <a:prstGeom prst="roundRect">
          <a:avLst/>
        </a:prstGeom>
        <a:solidFill>
          <a:schemeClr val="accent5">
            <a:hueOff val="7598484"/>
            <a:satOff val="-12248"/>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a:latin typeface="Arial Narrow" panose="020B0606020202030204" pitchFamily="34" charset="0"/>
            </a:rPr>
            <a:t>LA RÉALISATION D’UN PORTFOLIO</a:t>
          </a:r>
        </a:p>
        <a:p>
          <a:pPr lvl="0" algn="ctr" defTabSz="533400">
            <a:lnSpc>
              <a:spcPct val="90000"/>
            </a:lnSpc>
            <a:spcBef>
              <a:spcPct val="0"/>
            </a:spcBef>
            <a:spcAft>
              <a:spcPct val="35000"/>
            </a:spcAft>
          </a:pPr>
          <a:endParaRPr lang="fr-FR" sz="1200" kern="1200" dirty="0">
            <a:latin typeface="Arial Narrow" panose="020B0606020202030204" pitchFamily="34" charset="0"/>
          </a:endParaRPr>
        </a:p>
        <a:p>
          <a:pPr lvl="0" algn="l" defTabSz="533400">
            <a:lnSpc>
              <a:spcPct val="90000"/>
            </a:lnSpc>
            <a:spcBef>
              <a:spcPct val="0"/>
            </a:spcBef>
            <a:spcAft>
              <a:spcPct val="35000"/>
            </a:spcAft>
          </a:pPr>
          <a:r>
            <a:rPr lang="fr-FR" sz="1200" kern="1200" dirty="0">
              <a:latin typeface="Arial Narrow" panose="020B0606020202030204" pitchFamily="34" charset="0"/>
            </a:rPr>
            <a:t>Montrer les progrès et les prestations de l’apprenant dans un ou plusieurs domaines.</a:t>
          </a:r>
        </a:p>
      </dsp:txBody>
      <dsp:txXfrm>
        <a:off x="1972087" y="2893021"/>
        <a:ext cx="1906459" cy="1906459"/>
      </dsp:txXfrm>
    </dsp:sp>
    <dsp:sp modelId="{94C153C0-767D-4800-9C75-5F0028DE420E}">
      <dsp:nvSpPr>
        <dsp:cNvPr id="0" name=""/>
        <dsp:cNvSpPr/>
      </dsp:nvSpPr>
      <dsp:spPr>
        <a:xfrm>
          <a:off x="4144200" y="2789886"/>
          <a:ext cx="2112729" cy="2112729"/>
        </a:xfrm>
        <a:prstGeom prst="round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a:latin typeface="Arial Narrow" panose="020B0606020202030204" pitchFamily="34" charset="0"/>
            </a:rPr>
            <a:t>L’ÉVALUATION EN SITUATION</a:t>
          </a:r>
        </a:p>
        <a:p>
          <a:pPr lvl="0" algn="ctr" defTabSz="533400">
            <a:lnSpc>
              <a:spcPct val="90000"/>
            </a:lnSpc>
            <a:spcBef>
              <a:spcPct val="0"/>
            </a:spcBef>
            <a:spcAft>
              <a:spcPct val="35000"/>
            </a:spcAft>
          </a:pPr>
          <a:r>
            <a:rPr lang="fr-FR" sz="1200" b="1" kern="1200" dirty="0">
              <a:latin typeface="Arial Narrow" panose="020B0606020202030204" pitchFamily="34" charset="0"/>
            </a:rPr>
            <a:t>AUTHENTIQUE</a:t>
          </a:r>
        </a:p>
        <a:p>
          <a:pPr lvl="0" algn="ctr" defTabSz="533400">
            <a:lnSpc>
              <a:spcPct val="90000"/>
            </a:lnSpc>
            <a:spcBef>
              <a:spcPct val="0"/>
            </a:spcBef>
            <a:spcAft>
              <a:spcPct val="35000"/>
            </a:spcAft>
          </a:pPr>
          <a:endParaRPr lang="fr-FR" sz="1200" kern="1200" dirty="0">
            <a:latin typeface="Arial Narrow" panose="020B0606020202030204" pitchFamily="34" charset="0"/>
          </a:endParaRPr>
        </a:p>
        <a:p>
          <a:pPr lvl="0" algn="l" defTabSz="533400">
            <a:lnSpc>
              <a:spcPct val="90000"/>
            </a:lnSpc>
            <a:spcBef>
              <a:spcPct val="0"/>
            </a:spcBef>
            <a:spcAft>
              <a:spcPct val="35000"/>
            </a:spcAft>
          </a:pPr>
          <a:r>
            <a:rPr lang="fr-FR" sz="1200" kern="1200" dirty="0">
              <a:latin typeface="Arial Narrow" panose="020B0606020202030204" pitchFamily="34" charset="0"/>
            </a:rPr>
            <a:t>Évaluation originales par des mises en situation : colloque, jeux de rôle et simulations, création d’une œuvre, étude de cas, rédaction d’un article scientifique, etc.</a:t>
          </a:r>
        </a:p>
      </dsp:txBody>
      <dsp:txXfrm>
        <a:off x="4247335" y="2893021"/>
        <a:ext cx="1906459" cy="1906459"/>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E38170C-6800-4AD6-BA5D-D6CB1C2F2B41}" type="datetime1">
              <a:rPr lang="fr-FR" smtClean="0"/>
              <a:t>18/12/2022</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fr-FR" smtClean="0"/>
              <a:t>‹N°›</a:t>
            </a:fld>
            <a:endParaRPr lang="fr-F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712DA-99DC-4631-9586-60496316E88A}" type="datetime1">
              <a:rPr lang="fr-FR" smtClean="0"/>
              <a:pPr/>
              <a:t>18/12/2022</a:t>
            </a:fld>
            <a:endParaRPr lang="fr-FR"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fr-FR" noProof="0" smtClean="0"/>
              <a:t>‹N°›</a:t>
            </a:fld>
            <a:endParaRPr lang="fr-FR"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t>1</a:t>
            </a:fld>
            <a:endParaRPr lang="fr-FR" dirty="0"/>
          </a:p>
        </p:txBody>
      </p:sp>
    </p:spTree>
    <p:extLst>
      <p:ext uri="{BB962C8B-B14F-4D97-AF65-F5344CB8AC3E}">
        <p14:creationId xmlns:p14="http://schemas.microsoft.com/office/powerpoint/2010/main" val="130105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533400"/>
            <a:ext cx="5029200" cy="2514601"/>
          </a:xfrm>
        </p:spPr>
        <p:txBody>
          <a:bodyPr rtlCol="0">
            <a:normAutofit/>
          </a:bodyPr>
          <a:lstStyle>
            <a:lvl1pPr>
              <a:defRPr sz="5400"/>
            </a:lvl1pPr>
          </a:lstStyle>
          <a:p>
            <a:pPr rtl="0"/>
            <a:r>
              <a:rPr lang="fr-FR" noProof="0"/>
              <a:t>Modifiez le style du titre</a:t>
            </a:r>
            <a:endParaRPr lang="fr-FR" noProof="0" dirty="0"/>
          </a:p>
        </p:txBody>
      </p:sp>
      <p:sp>
        <p:nvSpPr>
          <p:cNvPr id="3" name="Sous-titre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
        <p:nvSpPr>
          <p:cNvPr id="7" name="Rectangle 6">
            <a:extLst>
              <a:ext uri="{FF2B5EF4-FFF2-40B4-BE49-F238E27FC236}">
                <a16:creationId xmlns:a16="http://schemas.microsoft.com/office/drawing/2014/main" id="{CF9C52F1-48ED-6F67-2E5A-C418F1D86222}"/>
              </a:ext>
            </a:extLst>
          </p:cNvPr>
          <p:cNvSpPr/>
          <p:nvPr userDrawn="1"/>
        </p:nvSpPr>
        <p:spPr>
          <a:xfrm>
            <a:off x="4942284" y="0"/>
            <a:ext cx="72465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072E0B66-0941-496C-BCCB-D4DF32766710}" type="datetime1">
              <a:rPr lang="fr-FR" noProof="0" smtClean="0"/>
              <a:t>18/12/2022</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61412" y="533400"/>
            <a:ext cx="2362201" cy="54864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065213" y="533400"/>
            <a:ext cx="7467599" cy="5486400"/>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A7DA414F-9CBE-4A82-BD34-CE330ACB7840}" type="datetime1">
              <a:rPr lang="fr-FR" noProof="0" smtClean="0"/>
              <a:t>18/12/2022</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5820" y="533400"/>
            <a:ext cx="10585176" cy="519336"/>
          </a:xfrm>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a:xfrm>
            <a:off x="765820" y="1124744"/>
            <a:ext cx="10585176" cy="5256584"/>
          </a:xfrm>
        </p:spPr>
        <p:txBody>
          <a:bodyPr rtlCol="0"/>
          <a:lstStyle>
            <a:lvl1pPr marL="274320" indent="-228600">
              <a:buFont typeface="Wingdings" panose="05000000000000000000" pitchFamily="2" charset="2"/>
              <a:buChar char="q"/>
              <a:defRPr/>
            </a:lvl1pPr>
            <a:lvl2pPr marL="594360" indent="-228600">
              <a:buFont typeface="Wingdings 3" panose="05040102010807070707" pitchFamily="18" charset="2"/>
              <a:buChar char=""/>
              <a:defRPr i="1">
                <a:latin typeface="Arial Narrow" panose="020B0606020202030204" pitchFamily="34" charset="0"/>
              </a:defRPr>
            </a:lvl2pPr>
            <a:lvl3pPr marL="777240" indent="-182880">
              <a:buFont typeface="Wingdings" panose="05000000000000000000" pitchFamily="2" charset="2"/>
              <a:buChar cha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rtl="0"/>
            <a:r>
              <a:rPr lang="fr-FR" noProof="0" dirty="0"/>
              <a:t>Cliquez pour 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A1EA4D61-29AE-4B97-8693-DFABAB52DB9B}" type="datetime1">
              <a:rPr lang="fr-FR" noProof="0" smtClean="0"/>
              <a:t>18/12/2022</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pied de page 5"/>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5" name="Espace réservé de la date 4"/>
          <p:cNvSpPr>
            <a:spLocks noGrp="1"/>
          </p:cNvSpPr>
          <p:nvPr>
            <p:ph type="dt" sz="half" idx="10"/>
          </p:nvPr>
        </p:nvSpPr>
        <p:spPr>
          <a:xfrm>
            <a:off x="6932612" y="6155267"/>
            <a:ext cx="1371600" cy="273049"/>
          </a:xfrm>
          <a:prstGeom prst="rect">
            <a:avLst/>
          </a:prstGeom>
        </p:spPr>
        <p:txBody>
          <a:bodyPr rtlCol="0"/>
          <a:lstStyle/>
          <a:p>
            <a:pPr rtl="0"/>
            <a:fld id="{1D822763-56DC-490D-8FA4-B3EE651E69B0}" type="datetime1">
              <a:rPr lang="fr-FR" noProof="0" smtClean="0"/>
              <a:t>18/12/2022</a:t>
            </a:fld>
            <a:endParaRPr lang="fr-FR" noProof="0" dirty="0"/>
          </a:p>
        </p:txBody>
      </p:sp>
      <p:sp>
        <p:nvSpPr>
          <p:cNvPr id="7" name="Espace réservé du numéro de diapositive 6"/>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u pied de page 7"/>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7" name="Espace réservé de la date 6"/>
          <p:cNvSpPr>
            <a:spLocks noGrp="1"/>
          </p:cNvSpPr>
          <p:nvPr>
            <p:ph type="dt" sz="half" idx="10"/>
          </p:nvPr>
        </p:nvSpPr>
        <p:spPr>
          <a:xfrm>
            <a:off x="6932612" y="6155267"/>
            <a:ext cx="1371600" cy="273049"/>
          </a:xfrm>
          <a:prstGeom prst="rect">
            <a:avLst/>
          </a:prstGeom>
        </p:spPr>
        <p:txBody>
          <a:bodyPr rtlCol="0"/>
          <a:lstStyle/>
          <a:p>
            <a:pPr rtl="0"/>
            <a:fld id="{168B9493-9A41-4CC5-BF4E-DF8A25108186}" type="datetime1">
              <a:rPr lang="fr-FR" noProof="0" smtClean="0"/>
              <a:t>18/12/2022</a:t>
            </a:fld>
            <a:endParaRPr lang="fr-FR" noProof="0" dirty="0"/>
          </a:p>
        </p:txBody>
      </p:sp>
      <p:sp>
        <p:nvSpPr>
          <p:cNvPr id="9" name="Espace réservé du numéro de diapositive 8"/>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4" name="Espace réservé du pied de page 3"/>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3" name="Espace réservé de la date 2"/>
          <p:cNvSpPr>
            <a:spLocks noGrp="1"/>
          </p:cNvSpPr>
          <p:nvPr>
            <p:ph type="dt" sz="half" idx="10"/>
          </p:nvPr>
        </p:nvSpPr>
        <p:spPr>
          <a:xfrm>
            <a:off x="6932612" y="6155267"/>
            <a:ext cx="1371600" cy="273049"/>
          </a:xfrm>
          <a:prstGeom prst="rect">
            <a:avLst/>
          </a:prstGeom>
        </p:spPr>
        <p:txBody>
          <a:bodyPr rtlCol="0"/>
          <a:lstStyle/>
          <a:p>
            <a:pPr rtl="0"/>
            <a:fld id="{D1076222-3F4E-4020-8FD6-968B0936FEE2}" type="datetime1">
              <a:rPr lang="fr-FR" noProof="0" smtClean="0"/>
              <a:t>18/12/2022</a:t>
            </a:fld>
            <a:endParaRPr lang="fr-FR" noProof="0" dirty="0"/>
          </a:p>
        </p:txBody>
      </p:sp>
      <p:sp>
        <p:nvSpPr>
          <p:cNvPr id="5" name="Espace réservé du numéro de diapositive 4"/>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2" name="Espace réservé de la date 1"/>
          <p:cNvSpPr>
            <a:spLocks noGrp="1"/>
          </p:cNvSpPr>
          <p:nvPr>
            <p:ph type="dt" sz="half" idx="10"/>
          </p:nvPr>
        </p:nvSpPr>
        <p:spPr>
          <a:xfrm>
            <a:off x="6932612" y="6155267"/>
            <a:ext cx="1371600" cy="273049"/>
          </a:xfrm>
          <a:prstGeom prst="rect">
            <a:avLst/>
          </a:prstGeom>
        </p:spPr>
        <p:txBody>
          <a:bodyPr rtlCol="0"/>
          <a:lstStyle/>
          <a:p>
            <a:pPr rtl="0"/>
            <a:fld id="{AA9A65BC-3F81-44AF-B34E-9CCFA5397F4E}" type="datetime1">
              <a:rPr lang="fr-FR" noProof="0" smtClean="0"/>
              <a:t>18/12/2022</a:t>
            </a:fld>
            <a:endParaRPr lang="fr-FR" noProof="0" dirty="0"/>
          </a:p>
        </p:txBody>
      </p:sp>
      <p:sp>
        <p:nvSpPr>
          <p:cNvPr id="4" name="Espace réservé du numéro de diapositive 3"/>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6" name="Espace réservé du pied de page 5"/>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5" name="Espace réservé de la date 4"/>
          <p:cNvSpPr>
            <a:spLocks noGrp="1"/>
          </p:cNvSpPr>
          <p:nvPr>
            <p:ph type="dt" sz="half" idx="10"/>
          </p:nvPr>
        </p:nvSpPr>
        <p:spPr>
          <a:xfrm>
            <a:off x="6932612" y="6155267"/>
            <a:ext cx="1371600" cy="273049"/>
          </a:xfrm>
          <a:prstGeom prst="rect">
            <a:avLst/>
          </a:prstGeom>
        </p:spPr>
        <p:txBody>
          <a:bodyPr rtlCol="0"/>
          <a:lstStyle/>
          <a:p>
            <a:pPr rtl="0"/>
            <a:fld id="{D545FAD6-54D0-4805-BE21-0832124F99D3}" type="datetime1">
              <a:rPr lang="fr-FR" noProof="0" smtClean="0"/>
              <a:t>18/12/2022</a:t>
            </a:fld>
            <a:endParaRPr lang="fr-FR" noProof="0" dirty="0"/>
          </a:p>
        </p:txBody>
      </p:sp>
      <p:sp>
        <p:nvSpPr>
          <p:cNvPr id="7" name="Espace réservé du numéro de diapositive 6"/>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fr-FR" noProof="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5820" y="533400"/>
            <a:ext cx="10585176" cy="519336"/>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765820" y="1268760"/>
            <a:ext cx="10585176" cy="511256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2800" b="1" kern="1200">
          <a:solidFill>
            <a:schemeClr val="accent1">
              <a:lumMod val="75000"/>
            </a:schemeClr>
          </a:solidFill>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panose="05000000000000000000" pitchFamily="2" charset="2"/>
        <a:buChar char="§"/>
        <a:defRPr sz="1600" i="1"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Franklin Gothic Book" panose="020B0503020102020204" pitchFamily="34" charset="0"/>
        <a:buChar char="─"/>
        <a:defRPr sz="1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uomi.cip.dauphine.fr/canaux/support/modules/JOURNAL_CIP/2014-2015/201410/index.html#dossierpedagogique2"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vernote.com/" TargetMode="External"/><Relationship Id="rId3" Type="http://schemas.openxmlformats.org/officeDocument/2006/relationships/hyperlink" Target="https://edpuzzle.com/" TargetMode="External"/><Relationship Id="rId7" Type="http://schemas.openxmlformats.org/officeDocument/2006/relationships/hyperlink" Target="http://www.weebly.com/" TargetMode="External"/><Relationship Id="rId2" Type="http://schemas.openxmlformats.org/officeDocument/2006/relationships/hyperlink" Target="http://www.visme.co/" TargetMode="External"/><Relationship Id="rId1" Type="http://schemas.openxmlformats.org/officeDocument/2006/relationships/slideLayout" Target="../slideLayouts/slideLayout2.xml"/><Relationship Id="rId6" Type="http://schemas.openxmlformats.org/officeDocument/2006/relationships/hyperlink" Target="http://www.sophia.org/" TargetMode="External"/><Relationship Id="rId5" Type="http://schemas.openxmlformats.org/officeDocument/2006/relationships/hyperlink" Target="http://www.educreations.com/" TargetMode="External"/><Relationship Id="rId10" Type="http://schemas.openxmlformats.org/officeDocument/2006/relationships/hyperlink" Target="https://ladigitale.dev/logiquiz/" TargetMode="External"/><Relationship Id="rId4" Type="http://schemas.openxmlformats.org/officeDocument/2006/relationships/hyperlink" Target="http://awwapp.com/" TargetMode="External"/><Relationship Id="rId9" Type="http://schemas.openxmlformats.org/officeDocument/2006/relationships/hyperlink" Target="https://download.scenari.software/Opal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arningbydoing.fr/pedagogie-activ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therpad.org/" TargetMode="External"/><Relationship Id="rId2" Type="http://schemas.openxmlformats.org/officeDocument/2006/relationships/hyperlink" Target="https://www.wooclap.com/f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drive.google.com/drive/folders/1EQUGEXWRuguY5iu8dd3FZIEriHM0DKud"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ramapad.org/abc/fr/" TargetMode="External"/><Relationship Id="rId2" Type="http://schemas.openxmlformats.org/officeDocument/2006/relationships/hyperlink" Target="https://www.woocla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ge.ch/dife/enseigner-apprendre/soutien-enseignement/ressources/classe-inverse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3852" y="2708921"/>
            <a:ext cx="6408712" cy="2010622"/>
          </a:xfrm>
        </p:spPr>
        <p:txBody>
          <a:bodyPr rtlCol="0" anchor="ctr" anchorCtr="0">
            <a:noAutofit/>
          </a:bodyPr>
          <a:lstStyle/>
          <a:p>
            <a:pPr rtl="0"/>
            <a:r>
              <a:rPr lang="fr-FR" sz="4000" dirty="0">
                <a:solidFill>
                  <a:srgbClr val="0070C0"/>
                </a:solidFill>
              </a:rPr>
              <a:t>C</a:t>
            </a:r>
            <a:r>
              <a:rPr lang="fr-FR" sz="4000" dirty="0">
                <a:solidFill>
                  <a:srgbClr val="C00000"/>
                </a:solidFill>
              </a:rPr>
              <a:t>lasse inversée</a:t>
            </a:r>
            <a:r>
              <a:rPr lang="fr-FR" sz="4000" dirty="0"/>
              <a:t/>
            </a:r>
            <a:br>
              <a:rPr lang="fr-FR" sz="4000" dirty="0"/>
            </a:br>
            <a:r>
              <a:rPr lang="fr-FR" sz="4000" dirty="0">
                <a:solidFill>
                  <a:srgbClr val="0070C0"/>
                </a:solidFill>
              </a:rPr>
              <a:t>S</a:t>
            </a:r>
            <a:r>
              <a:rPr lang="fr-FR" sz="4000" dirty="0">
                <a:solidFill>
                  <a:srgbClr val="C00000"/>
                </a:solidFill>
              </a:rPr>
              <a:t>cénarios pédagogiques</a:t>
            </a:r>
            <a:r>
              <a:rPr lang="fr-FR" sz="4000" dirty="0"/>
              <a:t/>
            </a:r>
            <a:br>
              <a:rPr lang="fr-FR" sz="4000" dirty="0"/>
            </a:br>
            <a:r>
              <a:rPr lang="fr-FR" sz="4000" dirty="0">
                <a:solidFill>
                  <a:srgbClr val="0070C0"/>
                </a:solidFill>
              </a:rPr>
              <a:t>P</a:t>
            </a:r>
            <a:r>
              <a:rPr lang="fr-FR" sz="4000" dirty="0">
                <a:solidFill>
                  <a:srgbClr val="C00000"/>
                </a:solidFill>
              </a:rPr>
              <a:t>édagogie active</a:t>
            </a:r>
          </a:p>
        </p:txBody>
      </p:sp>
      <p:sp>
        <p:nvSpPr>
          <p:cNvPr id="8" name="ZoneTexte 7">
            <a:extLst>
              <a:ext uri="{FF2B5EF4-FFF2-40B4-BE49-F238E27FC236}">
                <a16:creationId xmlns:a16="http://schemas.microsoft.com/office/drawing/2014/main" id="{1ED3F370-01D0-46FB-A826-95EF767348CE}"/>
              </a:ext>
            </a:extLst>
          </p:cNvPr>
          <p:cNvSpPr txBox="1"/>
          <p:nvPr/>
        </p:nvSpPr>
        <p:spPr>
          <a:xfrm>
            <a:off x="1053852" y="5373216"/>
            <a:ext cx="2161169" cy="369332"/>
          </a:xfrm>
          <a:prstGeom prst="rect">
            <a:avLst/>
          </a:prstGeom>
          <a:noFill/>
        </p:spPr>
        <p:txBody>
          <a:bodyPr wrap="none" rtlCol="0">
            <a:spAutoFit/>
          </a:bodyPr>
          <a:lstStyle/>
          <a:p>
            <a:r>
              <a:rPr lang="fr-FR" dirty="0"/>
              <a:t>Mokhtar Ben Henda</a:t>
            </a:r>
          </a:p>
        </p:txBody>
      </p:sp>
      <p:pic>
        <p:nvPicPr>
          <p:cNvPr id="10" name="Image 9">
            <a:extLst>
              <a:ext uri="{FF2B5EF4-FFF2-40B4-BE49-F238E27FC236}">
                <a16:creationId xmlns:a16="http://schemas.microsoft.com/office/drawing/2014/main" id="{711735FC-32DA-4F03-BD36-25B0A68571B8}"/>
              </a:ext>
            </a:extLst>
          </p:cNvPr>
          <p:cNvPicPr>
            <a:picLocks noChangeAspect="1"/>
          </p:cNvPicPr>
          <p:nvPr/>
        </p:nvPicPr>
        <p:blipFill rotWithShape="1">
          <a:blip r:embed="rId3"/>
          <a:srcRect l="15125" t="20308" r="13415" b="22437"/>
          <a:stretch/>
        </p:blipFill>
        <p:spPr>
          <a:xfrm>
            <a:off x="189756" y="233936"/>
            <a:ext cx="2161170" cy="1224136"/>
          </a:xfrm>
          <a:prstGeom prst="rect">
            <a:avLst/>
          </a:prstGeom>
        </p:spPr>
      </p:pic>
      <p:pic>
        <p:nvPicPr>
          <p:cNvPr id="4" name="Image 3" descr="Lauréats de l'appel à projets régionaux de la Fondation Pierre Fabre -  Occitanie Coopération">
            <a:extLst>
              <a:ext uri="{FF2B5EF4-FFF2-40B4-BE49-F238E27FC236}">
                <a16:creationId xmlns:a16="http://schemas.microsoft.com/office/drawing/2014/main" id="{BD0E3DA3-DFCC-9734-EE40-A6777971E3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8028" y="620688"/>
            <a:ext cx="2088232" cy="621525"/>
          </a:xfrm>
          <a:prstGeom prst="rect">
            <a:avLst/>
          </a:prstGeom>
          <a:noFill/>
          <a:ln>
            <a:noFill/>
          </a:ln>
        </p:spPr>
      </p:pic>
      <p:pic>
        <p:nvPicPr>
          <p:cNvPr id="13" name="Image 12">
            <a:extLst>
              <a:ext uri="{FF2B5EF4-FFF2-40B4-BE49-F238E27FC236}">
                <a16:creationId xmlns:a16="http://schemas.microsoft.com/office/drawing/2014/main" id="{2DEA58FD-9057-6E2F-8781-6ACECB39204D}"/>
              </a:ext>
            </a:extLst>
          </p:cNvPr>
          <p:cNvPicPr>
            <a:picLocks noChangeAspect="1"/>
          </p:cNvPicPr>
          <p:nvPr/>
        </p:nvPicPr>
        <p:blipFill rotWithShape="1">
          <a:blip r:embed="rId5">
            <a:duotone>
              <a:schemeClr val="bg2">
                <a:shade val="45000"/>
                <a:satMod val="135000"/>
              </a:schemeClr>
              <a:prstClr val="white"/>
            </a:duotone>
          </a:blip>
          <a:srcRect l="13506"/>
          <a:stretch/>
        </p:blipFill>
        <p:spPr>
          <a:xfrm>
            <a:off x="8038628" y="-14132"/>
            <a:ext cx="4150197" cy="6872132"/>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43690-3798-4DF8-86AA-73027241BDA8}"/>
              </a:ext>
            </a:extLst>
          </p:cNvPr>
          <p:cNvSpPr>
            <a:spLocks noGrp="1"/>
          </p:cNvSpPr>
          <p:nvPr>
            <p:ph type="title"/>
          </p:nvPr>
        </p:nvSpPr>
        <p:spPr/>
        <p:txBody>
          <a:bodyPr/>
          <a:lstStyle/>
          <a:p>
            <a:r>
              <a:rPr lang="fr-FR" dirty="0"/>
              <a:t>Organisation à 3 temps</a:t>
            </a:r>
          </a:p>
        </p:txBody>
      </p:sp>
      <p:pic>
        <p:nvPicPr>
          <p:cNvPr id="15" name="Image 14">
            <a:extLst>
              <a:ext uri="{FF2B5EF4-FFF2-40B4-BE49-F238E27FC236}">
                <a16:creationId xmlns:a16="http://schemas.microsoft.com/office/drawing/2014/main" id="{A5588927-9AB2-4290-A1A5-B036492C2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74" y="1358643"/>
            <a:ext cx="6318641" cy="4738981"/>
          </a:xfrm>
          <a:prstGeom prst="rect">
            <a:avLst/>
          </a:prstGeom>
        </p:spPr>
      </p:pic>
      <p:sp>
        <p:nvSpPr>
          <p:cNvPr id="16" name="ZoneTexte 15">
            <a:extLst>
              <a:ext uri="{FF2B5EF4-FFF2-40B4-BE49-F238E27FC236}">
                <a16:creationId xmlns:a16="http://schemas.microsoft.com/office/drawing/2014/main" id="{58BFD1A7-327F-48CD-9A09-D39F83A8BA18}"/>
              </a:ext>
            </a:extLst>
          </p:cNvPr>
          <p:cNvSpPr txBox="1"/>
          <p:nvPr/>
        </p:nvSpPr>
        <p:spPr>
          <a:xfrm>
            <a:off x="713473" y="6103689"/>
            <a:ext cx="1944257" cy="215388"/>
          </a:xfrm>
          <a:prstGeom prst="rect">
            <a:avLst/>
          </a:prstGeom>
          <a:noFill/>
        </p:spPr>
        <p:txBody>
          <a:bodyPr wrap="none" rtlCol="0">
            <a:spAutoFit/>
          </a:bodyPr>
          <a:lstStyle/>
          <a:p>
            <a:r>
              <a:rPr lang="fr-FR" sz="800" dirty="0"/>
              <a:t>Source : </a:t>
            </a:r>
            <a:r>
              <a:rPr lang="fr-FR" sz="800" dirty="0">
                <a:hlinkClick r:id="rId3"/>
              </a:rPr>
              <a:t>CIP, Université Dauphine, 2014</a:t>
            </a:r>
            <a:endParaRPr lang="fr-FR" sz="800" dirty="0"/>
          </a:p>
        </p:txBody>
      </p:sp>
      <p:grpSp>
        <p:nvGrpSpPr>
          <p:cNvPr id="17" name="Groupe 16">
            <a:extLst>
              <a:ext uri="{FF2B5EF4-FFF2-40B4-BE49-F238E27FC236}">
                <a16:creationId xmlns:a16="http://schemas.microsoft.com/office/drawing/2014/main" id="{598F44BC-2D64-4A90-A5E1-27A99BCB47D2}"/>
              </a:ext>
            </a:extLst>
          </p:cNvPr>
          <p:cNvGrpSpPr/>
          <p:nvPr/>
        </p:nvGrpSpPr>
        <p:grpSpPr>
          <a:xfrm>
            <a:off x="7997722" y="893"/>
            <a:ext cx="4191102" cy="6856214"/>
            <a:chOff x="7999806" y="0"/>
            <a:chExt cx="4192194" cy="6858000"/>
          </a:xfrm>
        </p:grpSpPr>
        <p:pic>
          <p:nvPicPr>
            <p:cNvPr id="18" name="Image 17">
              <a:extLst>
                <a:ext uri="{FF2B5EF4-FFF2-40B4-BE49-F238E27FC236}">
                  <a16:creationId xmlns:a16="http://schemas.microsoft.com/office/drawing/2014/main" id="{AA4B64A1-0096-40E1-91FF-6EBF3077A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9806" y="0"/>
              <a:ext cx="4192194" cy="6858000"/>
            </a:xfrm>
            <a:prstGeom prst="rect">
              <a:avLst/>
            </a:prstGeom>
          </p:spPr>
        </p:pic>
        <p:sp>
          <p:nvSpPr>
            <p:cNvPr id="19" name="Rectangle 18">
              <a:extLst>
                <a:ext uri="{FF2B5EF4-FFF2-40B4-BE49-F238E27FC236}">
                  <a16:creationId xmlns:a16="http://schemas.microsoft.com/office/drawing/2014/main" id="{E649F4B3-C6EB-4ECE-9377-5561EEC5B95D}"/>
                </a:ext>
              </a:extLst>
            </p:cNvPr>
            <p:cNvSpPr/>
            <p:nvPr/>
          </p:nvSpPr>
          <p:spPr>
            <a:xfrm>
              <a:off x="11166583" y="4203495"/>
              <a:ext cx="365806" cy="461537"/>
            </a:xfrm>
            <a:prstGeom prst="rect">
              <a:avLst/>
            </a:prstGeom>
            <a:noFill/>
          </p:spPr>
          <p:txBody>
            <a:bodyPr wrap="none" lIns="91416" tIns="45708" rIns="91416" bIns="45708">
              <a:spAutoFit/>
            </a:bodyPr>
            <a:lstStyle/>
            <a:p>
              <a:pPr algn="ctr"/>
              <a:r>
                <a:rPr lang="fr-FR" sz="2399" b="1" dirty="0">
                  <a:ln w="6600">
                    <a:solidFill>
                      <a:schemeClr val="accent2"/>
                    </a:solidFill>
                    <a:prstDash val="solid"/>
                  </a:ln>
                  <a:solidFill>
                    <a:srgbClr val="FFFFFF"/>
                  </a:solidFill>
                  <a:effectLst>
                    <a:outerShdw dist="38100" dir="2700000" algn="tl" rotWithShape="0">
                      <a:schemeClr val="accent2"/>
                    </a:outerShdw>
                  </a:effectLst>
                </a:rPr>
                <a:t>3</a:t>
              </a:r>
            </a:p>
          </p:txBody>
        </p:sp>
        <p:sp>
          <p:nvSpPr>
            <p:cNvPr id="20" name="Rectangle 19">
              <a:extLst>
                <a:ext uri="{FF2B5EF4-FFF2-40B4-BE49-F238E27FC236}">
                  <a16:creationId xmlns:a16="http://schemas.microsoft.com/office/drawing/2014/main" id="{1F1D1879-5D59-44A3-BD00-413B7D2462AD}"/>
                </a:ext>
              </a:extLst>
            </p:cNvPr>
            <p:cNvSpPr/>
            <p:nvPr/>
          </p:nvSpPr>
          <p:spPr>
            <a:xfrm>
              <a:off x="11166583" y="1298961"/>
              <a:ext cx="365806" cy="461537"/>
            </a:xfrm>
            <a:prstGeom prst="rect">
              <a:avLst/>
            </a:prstGeom>
            <a:noFill/>
          </p:spPr>
          <p:txBody>
            <a:bodyPr wrap="none" lIns="91416" tIns="45708" rIns="91416" bIns="45708">
              <a:spAutoFit/>
            </a:bodyPr>
            <a:lstStyle/>
            <a:p>
              <a:pPr algn="ctr"/>
              <a:r>
                <a:rPr lang="fr-FR" sz="2399" b="1" dirty="0">
                  <a:ln w="6600">
                    <a:solidFill>
                      <a:schemeClr val="accent2"/>
                    </a:solidFill>
                    <a:prstDash val="solid"/>
                  </a:ln>
                  <a:solidFill>
                    <a:srgbClr val="FFFFFF"/>
                  </a:solidFill>
                  <a:effectLst>
                    <a:outerShdw dist="38100" dir="2700000" algn="tl" rotWithShape="0">
                      <a:schemeClr val="accent2"/>
                    </a:outerShdw>
                  </a:effectLst>
                </a:rPr>
                <a:t>1</a:t>
              </a:r>
            </a:p>
          </p:txBody>
        </p:sp>
        <p:sp>
          <p:nvSpPr>
            <p:cNvPr id="21" name="Rectangle 20">
              <a:extLst>
                <a:ext uri="{FF2B5EF4-FFF2-40B4-BE49-F238E27FC236}">
                  <a16:creationId xmlns:a16="http://schemas.microsoft.com/office/drawing/2014/main" id="{A1126C19-33E2-46A2-967F-622EB8C06E1A}"/>
                </a:ext>
              </a:extLst>
            </p:cNvPr>
            <p:cNvSpPr/>
            <p:nvPr/>
          </p:nvSpPr>
          <p:spPr>
            <a:xfrm>
              <a:off x="8636168" y="2331256"/>
              <a:ext cx="365806" cy="461537"/>
            </a:xfrm>
            <a:prstGeom prst="rect">
              <a:avLst/>
            </a:prstGeom>
            <a:noFill/>
          </p:spPr>
          <p:txBody>
            <a:bodyPr wrap="none" lIns="91416" tIns="45708" rIns="91416" bIns="45708">
              <a:spAutoFit/>
            </a:bodyPr>
            <a:lstStyle/>
            <a:p>
              <a:pPr algn="ctr"/>
              <a:r>
                <a:rPr lang="fr-FR" sz="2399" b="1" dirty="0">
                  <a:ln w="6600">
                    <a:solidFill>
                      <a:schemeClr val="accent2"/>
                    </a:solidFill>
                    <a:prstDash val="solid"/>
                  </a:ln>
                  <a:solidFill>
                    <a:srgbClr val="FFFFFF"/>
                  </a:solidFill>
                  <a:effectLst>
                    <a:outerShdw dist="38100" dir="2700000" algn="tl" rotWithShape="0">
                      <a:schemeClr val="accent2"/>
                    </a:outerShdw>
                  </a:effectLst>
                </a:rPr>
                <a:t>2</a:t>
              </a:r>
            </a:p>
          </p:txBody>
        </p:sp>
      </p:grpSp>
      <p:sp>
        <p:nvSpPr>
          <p:cNvPr id="23" name="Rectangle avec coins arrondis en diagonale 22">
            <a:extLst>
              <a:ext uri="{FF2B5EF4-FFF2-40B4-BE49-F238E27FC236}">
                <a16:creationId xmlns:a16="http://schemas.microsoft.com/office/drawing/2014/main" id="{026B8CFD-0610-41E3-BC96-73672EC61131}"/>
              </a:ext>
            </a:extLst>
          </p:cNvPr>
          <p:cNvSpPr/>
          <p:nvPr/>
        </p:nvSpPr>
        <p:spPr>
          <a:xfrm>
            <a:off x="5014292" y="481132"/>
            <a:ext cx="1705747" cy="623872"/>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rstTxWarp prst="textWave2">
              <a:avLst/>
            </a:prstTxWarp>
          </a:bodyPr>
          <a:lstStyle/>
          <a:p>
            <a:pPr algn="ctr"/>
            <a:r>
              <a:rPr lang="fr-FR" sz="1100" dirty="0"/>
              <a:t>Côté apprenant</a:t>
            </a:r>
          </a:p>
        </p:txBody>
      </p:sp>
    </p:spTree>
    <p:extLst>
      <p:ext uri="{BB962C8B-B14F-4D97-AF65-F5344CB8AC3E}">
        <p14:creationId xmlns:p14="http://schemas.microsoft.com/office/powerpoint/2010/main" val="143711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43690-3798-4DF8-86AA-73027241BDA8}"/>
              </a:ext>
            </a:extLst>
          </p:cNvPr>
          <p:cNvSpPr>
            <a:spLocks noGrp="1"/>
          </p:cNvSpPr>
          <p:nvPr>
            <p:ph type="title"/>
          </p:nvPr>
        </p:nvSpPr>
        <p:spPr/>
        <p:txBody>
          <a:bodyPr/>
          <a:lstStyle/>
          <a:p>
            <a:r>
              <a:rPr lang="fr-FR" dirty="0"/>
              <a:t>AVANT</a:t>
            </a:r>
          </a:p>
        </p:txBody>
      </p:sp>
      <p:sp>
        <p:nvSpPr>
          <p:cNvPr id="3" name="Espace réservé du contenu 2">
            <a:extLst>
              <a:ext uri="{FF2B5EF4-FFF2-40B4-BE49-F238E27FC236}">
                <a16:creationId xmlns:a16="http://schemas.microsoft.com/office/drawing/2014/main" id="{136052D3-A4E7-432B-BDC9-980D3D2E7871}"/>
              </a:ext>
            </a:extLst>
          </p:cNvPr>
          <p:cNvSpPr>
            <a:spLocks noGrp="1"/>
          </p:cNvSpPr>
          <p:nvPr>
            <p:ph idx="1"/>
          </p:nvPr>
        </p:nvSpPr>
        <p:spPr>
          <a:xfrm>
            <a:off x="563874" y="1299515"/>
            <a:ext cx="8266841" cy="5410981"/>
          </a:xfrm>
        </p:spPr>
        <p:txBody>
          <a:bodyPr>
            <a:normAutofit lnSpcReduction="10000"/>
          </a:bodyPr>
          <a:lstStyle/>
          <a:p>
            <a:r>
              <a:rPr lang="fr-FR" sz="2100" dirty="0"/>
              <a:t>Avant la séance </a:t>
            </a:r>
            <a:r>
              <a:rPr lang="fr-FR" dirty="0"/>
              <a:t>en classe </a:t>
            </a:r>
            <a:r>
              <a:rPr lang="fr-FR" dirty="0" smtClean="0"/>
              <a:t>(à domicile) </a:t>
            </a:r>
            <a:r>
              <a:rPr lang="fr-FR" dirty="0"/>
              <a:t>- Définir la </a:t>
            </a:r>
            <a:r>
              <a:rPr lang="fr-FR" dirty="0" smtClean="0"/>
              <a:t>matière </a:t>
            </a:r>
            <a:r>
              <a:rPr lang="fr-FR" dirty="0"/>
              <a:t>du contenu, les objectifs d'apprentissage et les stratégies </a:t>
            </a:r>
            <a:r>
              <a:rPr lang="fr-FR" dirty="0" smtClean="0"/>
              <a:t>d'enseignement :</a:t>
            </a:r>
            <a:endParaRPr lang="fr-FR" dirty="0"/>
          </a:p>
          <a:p>
            <a:pPr lvl="1"/>
            <a:endParaRPr lang="fr-FR" dirty="0"/>
          </a:p>
          <a:p>
            <a:pPr lvl="1"/>
            <a:r>
              <a:rPr lang="fr-FR" dirty="0"/>
              <a:t>Prévoir de remédier à des constats et remarques de séances précédentes,</a:t>
            </a:r>
          </a:p>
          <a:p>
            <a:pPr lvl="1"/>
            <a:r>
              <a:rPr lang="fr-FR" dirty="0"/>
              <a:t>Choisir le modèle pédagogique à utiliser,</a:t>
            </a:r>
          </a:p>
          <a:p>
            <a:pPr lvl="1"/>
            <a:r>
              <a:rPr lang="fr-FR" dirty="0"/>
              <a:t>Préparer et mettre en ligne un matériel pédagogique adapté,</a:t>
            </a:r>
          </a:p>
          <a:p>
            <a:pPr lvl="1"/>
            <a:r>
              <a:rPr lang="fr-FR" dirty="0"/>
              <a:t>Prévoir des activités en ligne avant d’arriver en classe,</a:t>
            </a:r>
          </a:p>
          <a:p>
            <a:pPr lvl="1"/>
            <a:r>
              <a:rPr lang="fr-FR" dirty="0"/>
              <a:t>Préparer des activités à faire en classe,</a:t>
            </a:r>
          </a:p>
          <a:p>
            <a:pPr lvl="1"/>
            <a:r>
              <a:rPr lang="fr-FR" dirty="0"/>
              <a:t>Prévoir des modalités d’évaluation,</a:t>
            </a:r>
          </a:p>
          <a:p>
            <a:pPr lvl="1"/>
            <a:r>
              <a:rPr lang="fr-FR" dirty="0"/>
              <a:t>Préparer des guides et tutoriels pour les outils à utiliser</a:t>
            </a:r>
          </a:p>
          <a:p>
            <a:pPr lvl="1"/>
            <a:endParaRPr lang="fr-FR" dirty="0"/>
          </a:p>
          <a:p>
            <a:pPr marL="274238" lvl="1" indent="0" algn="ctr">
              <a:buNone/>
            </a:pPr>
            <a:endParaRPr lang="fr-FR" dirty="0"/>
          </a:p>
          <a:p>
            <a:pPr marL="0" indent="0" algn="ctr">
              <a:buNone/>
            </a:pPr>
            <a:r>
              <a:rPr lang="fr-FR" dirty="0"/>
              <a:t>Prévoir un matériel et des activités pédagogiques selon :</a:t>
            </a:r>
          </a:p>
          <a:p>
            <a:pPr marL="1438275" lvl="3" indent="-182563">
              <a:buFont typeface="Courier New" panose="02070309020205020404" pitchFamily="49" charset="0"/>
              <a:buChar char="o"/>
            </a:pPr>
            <a:r>
              <a:rPr lang="fr-FR" sz="1600" dirty="0"/>
              <a:t>La densité sémantique du cours (importance de la matière dans le cursus),</a:t>
            </a:r>
          </a:p>
          <a:p>
            <a:pPr marL="1438275" lvl="3" indent="-182563">
              <a:buFont typeface="Courier New" panose="02070309020205020404" pitchFamily="49" charset="0"/>
              <a:buChar char="o"/>
            </a:pPr>
            <a:r>
              <a:rPr lang="fr-FR" sz="1600" dirty="0"/>
              <a:t>La charge de travail des apprenants dans le cursus,</a:t>
            </a:r>
          </a:p>
          <a:p>
            <a:pPr marL="1438275" lvl="3" indent="-182563">
              <a:buFont typeface="Courier New" panose="02070309020205020404" pitchFamily="49" charset="0"/>
              <a:buChar char="o"/>
            </a:pPr>
            <a:r>
              <a:rPr lang="fr-FR" sz="1600" dirty="0"/>
              <a:t>Le temps prévu pour la lecture et les activités,</a:t>
            </a:r>
          </a:p>
          <a:p>
            <a:pPr marL="1438275" lvl="3" indent="-182563">
              <a:buFont typeface="Courier New" panose="02070309020205020404" pitchFamily="49" charset="0"/>
              <a:buChar char="o"/>
            </a:pPr>
            <a:r>
              <a:rPr lang="fr-FR" sz="1600" dirty="0"/>
              <a:t>La nature des activités : travail individuel ou en groupe,</a:t>
            </a:r>
          </a:p>
          <a:p>
            <a:pPr lvl="1"/>
            <a:endParaRPr lang="fr-FR" dirty="0"/>
          </a:p>
        </p:txBody>
      </p:sp>
      <p:sp>
        <p:nvSpPr>
          <p:cNvPr id="5" name="Flèche : bas 4">
            <a:extLst>
              <a:ext uri="{FF2B5EF4-FFF2-40B4-BE49-F238E27FC236}">
                <a16:creationId xmlns:a16="http://schemas.microsoft.com/office/drawing/2014/main" id="{DA61BC76-4818-4C2D-B798-3DCCB9E863C9}"/>
              </a:ext>
            </a:extLst>
          </p:cNvPr>
          <p:cNvSpPr/>
          <p:nvPr/>
        </p:nvSpPr>
        <p:spPr>
          <a:xfrm>
            <a:off x="3321451" y="4653136"/>
            <a:ext cx="1250504" cy="421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sp>
        <p:nvSpPr>
          <p:cNvPr id="25" name="Organigramme : Terminateur 24">
            <a:extLst>
              <a:ext uri="{FF2B5EF4-FFF2-40B4-BE49-F238E27FC236}">
                <a16:creationId xmlns:a16="http://schemas.microsoft.com/office/drawing/2014/main" id="{2D2A65C5-3511-4E0B-B730-E048EE65ADAE}"/>
              </a:ext>
            </a:extLst>
          </p:cNvPr>
          <p:cNvSpPr/>
          <p:nvPr/>
        </p:nvSpPr>
        <p:spPr>
          <a:xfrm>
            <a:off x="2428322" y="481132"/>
            <a:ext cx="1786259" cy="6238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algn="ctr"/>
            <a:r>
              <a:rPr lang="fr-FR" sz="700" dirty="0"/>
              <a:t>Côté Enseignant</a:t>
            </a:r>
          </a:p>
        </p:txBody>
      </p:sp>
      <p:pic>
        <p:nvPicPr>
          <p:cNvPr id="27" name="Image 26">
            <a:extLst>
              <a:ext uri="{FF2B5EF4-FFF2-40B4-BE49-F238E27FC236}">
                <a16:creationId xmlns:a16="http://schemas.microsoft.com/office/drawing/2014/main" id="{D2F8AFAB-6B1A-437C-8AC3-CE0164178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600" y="893"/>
            <a:ext cx="2739224" cy="6856214"/>
          </a:xfrm>
          <a:prstGeom prst="rect">
            <a:avLst/>
          </a:prstGeom>
        </p:spPr>
      </p:pic>
    </p:spTree>
    <p:extLst>
      <p:ext uri="{BB962C8B-B14F-4D97-AF65-F5344CB8AC3E}">
        <p14:creationId xmlns:p14="http://schemas.microsoft.com/office/powerpoint/2010/main" val="275387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43690-3798-4DF8-86AA-73027241BDA8}"/>
              </a:ext>
            </a:extLst>
          </p:cNvPr>
          <p:cNvSpPr>
            <a:spLocks noGrp="1"/>
          </p:cNvSpPr>
          <p:nvPr>
            <p:ph type="title"/>
          </p:nvPr>
        </p:nvSpPr>
        <p:spPr/>
        <p:txBody>
          <a:bodyPr/>
          <a:lstStyle/>
          <a:p>
            <a:r>
              <a:rPr lang="fr-FR" dirty="0"/>
              <a:t>PENDANT</a:t>
            </a:r>
          </a:p>
        </p:txBody>
      </p:sp>
      <p:sp>
        <p:nvSpPr>
          <p:cNvPr id="3" name="Espace réservé du contenu 2">
            <a:extLst>
              <a:ext uri="{FF2B5EF4-FFF2-40B4-BE49-F238E27FC236}">
                <a16:creationId xmlns:a16="http://schemas.microsoft.com/office/drawing/2014/main" id="{136052D3-A4E7-432B-BDC9-980D3D2E7871}"/>
              </a:ext>
            </a:extLst>
          </p:cNvPr>
          <p:cNvSpPr>
            <a:spLocks noGrp="1"/>
          </p:cNvSpPr>
          <p:nvPr>
            <p:ph idx="1"/>
          </p:nvPr>
        </p:nvSpPr>
        <p:spPr>
          <a:xfrm>
            <a:off x="563876" y="1299516"/>
            <a:ext cx="6729307" cy="5073086"/>
          </a:xfrm>
        </p:spPr>
        <p:txBody>
          <a:bodyPr>
            <a:noAutofit/>
          </a:bodyPr>
          <a:lstStyle/>
          <a:p>
            <a:r>
              <a:rPr lang="fr-FR" sz="2400" dirty="0"/>
              <a:t>Pendant la séance en classe - proposer des occasions d'approfondir la compréhension :</a:t>
            </a:r>
          </a:p>
          <a:p>
            <a:pPr lvl="1"/>
            <a:r>
              <a:rPr lang="fr-FR" sz="1800" dirty="0"/>
              <a:t>Passer les 10 premières minutes à mettre les apprenants dans le bon état d'esprit de la séance, Exemple : </a:t>
            </a:r>
          </a:p>
          <a:p>
            <a:pPr lvl="2"/>
            <a:r>
              <a:rPr lang="fr-FR" sz="1400" dirty="0"/>
              <a:t>Passer en revue les activités hors-classe pour identifier les lacunes,</a:t>
            </a:r>
          </a:p>
          <a:p>
            <a:pPr lvl="2"/>
            <a:r>
              <a:rPr lang="fr-FR" sz="1400" dirty="0"/>
              <a:t>Une session de questions/réponses sur les activités hors-classe,</a:t>
            </a:r>
          </a:p>
          <a:p>
            <a:pPr lvl="2"/>
            <a:r>
              <a:rPr lang="fr-FR" sz="1400" dirty="0"/>
              <a:t>Un quiz de révision rapide de trois questions notées ou non notées,</a:t>
            </a:r>
          </a:p>
          <a:p>
            <a:pPr lvl="1"/>
            <a:endParaRPr lang="fr-FR" sz="1800" dirty="0"/>
          </a:p>
          <a:p>
            <a:pPr lvl="1"/>
            <a:r>
              <a:rPr lang="fr-FR" sz="1800" dirty="0"/>
              <a:t>Réaliser le reste de la séance avec de la pédagogie active (guidée &amp; autonome</a:t>
            </a:r>
            <a:r>
              <a:rPr lang="fr-FR" sz="1800" dirty="0" smtClean="0"/>
              <a:t>). </a:t>
            </a:r>
            <a:r>
              <a:rPr lang="fr-FR" sz="1800" dirty="0"/>
              <a:t>Exemples :</a:t>
            </a:r>
          </a:p>
          <a:p>
            <a:pPr lvl="2"/>
            <a:r>
              <a:rPr lang="fr-FR" sz="1400" dirty="0"/>
              <a:t>Collaborer avec des pairs pour résoudre des problèmes,</a:t>
            </a:r>
          </a:p>
          <a:p>
            <a:pPr lvl="2"/>
            <a:r>
              <a:rPr lang="fr-FR" sz="1400" dirty="0"/>
              <a:t>Travailler sur des devoirs,</a:t>
            </a:r>
          </a:p>
          <a:p>
            <a:pPr lvl="2"/>
            <a:r>
              <a:rPr lang="fr-FR" sz="1400" dirty="0"/>
              <a:t>Présenter les contenus créés par les apprenants,</a:t>
            </a:r>
          </a:p>
          <a:p>
            <a:pPr lvl="2"/>
            <a:r>
              <a:rPr lang="fr-FR" sz="1400" dirty="0"/>
              <a:t>Discuter d'exemples ou d'études de cas,</a:t>
            </a:r>
          </a:p>
          <a:p>
            <a:pPr lvl="2"/>
            <a:r>
              <a:rPr lang="fr-FR" sz="1400" dirty="0"/>
              <a:t>Débattre d'un sujet,</a:t>
            </a:r>
          </a:p>
          <a:p>
            <a:pPr lvl="2"/>
            <a:r>
              <a:rPr lang="fr-FR" sz="1400" dirty="0"/>
              <a:t>Partager et échanger des connaissances entre pairs</a:t>
            </a:r>
          </a:p>
          <a:p>
            <a:pPr lvl="2"/>
            <a:r>
              <a:rPr lang="fr-FR" sz="1400" dirty="0"/>
              <a:t>…</a:t>
            </a:r>
          </a:p>
          <a:p>
            <a:pPr marL="274238" lvl="1" indent="0" algn="ctr">
              <a:buNone/>
            </a:pPr>
            <a:endParaRPr lang="fr-FR" sz="1800" dirty="0"/>
          </a:p>
          <a:p>
            <a:pPr marL="274238" lvl="1" indent="0" algn="ctr">
              <a:buNone/>
            </a:pPr>
            <a:endParaRPr lang="fr-FR" sz="1800" dirty="0"/>
          </a:p>
          <a:p>
            <a:pPr lvl="1"/>
            <a:endParaRPr lang="fr-FR" sz="1800" dirty="0"/>
          </a:p>
        </p:txBody>
      </p:sp>
      <p:pic>
        <p:nvPicPr>
          <p:cNvPr id="9" name="Image 8">
            <a:extLst>
              <a:ext uri="{FF2B5EF4-FFF2-40B4-BE49-F238E27FC236}">
                <a16:creationId xmlns:a16="http://schemas.microsoft.com/office/drawing/2014/main" id="{B04F48AF-D014-4E52-BF20-90604978D491}"/>
              </a:ext>
            </a:extLst>
          </p:cNvPr>
          <p:cNvPicPr>
            <a:picLocks noChangeAspect="1"/>
          </p:cNvPicPr>
          <p:nvPr/>
        </p:nvPicPr>
        <p:blipFill rotWithShape="1">
          <a:blip r:embed="rId2">
            <a:extLst>
              <a:ext uri="{28A0092B-C50C-407E-A947-70E740481C1C}">
                <a14:useLocalDpi xmlns:a14="http://schemas.microsoft.com/office/drawing/2010/main" val="0"/>
              </a:ext>
            </a:extLst>
          </a:blip>
          <a:srcRect l="20130" t="27044" r="16100" b="8051"/>
          <a:stretch/>
        </p:blipFill>
        <p:spPr>
          <a:xfrm>
            <a:off x="7293182" y="1423880"/>
            <a:ext cx="4677164" cy="3570406"/>
          </a:xfrm>
          <a:prstGeom prst="rect">
            <a:avLst/>
          </a:prstGeom>
        </p:spPr>
      </p:pic>
    </p:spTree>
    <p:extLst>
      <p:ext uri="{BB962C8B-B14F-4D97-AF65-F5344CB8AC3E}">
        <p14:creationId xmlns:p14="http://schemas.microsoft.com/office/powerpoint/2010/main" val="352388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43690-3798-4DF8-86AA-73027241BDA8}"/>
              </a:ext>
            </a:extLst>
          </p:cNvPr>
          <p:cNvSpPr>
            <a:spLocks noGrp="1"/>
          </p:cNvSpPr>
          <p:nvPr>
            <p:ph type="title"/>
          </p:nvPr>
        </p:nvSpPr>
        <p:spPr/>
        <p:txBody>
          <a:bodyPr/>
          <a:lstStyle/>
          <a:p>
            <a:r>
              <a:rPr lang="fr-FR" dirty="0"/>
              <a:t>APRÈS</a:t>
            </a:r>
          </a:p>
        </p:txBody>
      </p:sp>
      <p:sp>
        <p:nvSpPr>
          <p:cNvPr id="3" name="Espace réservé du contenu 2">
            <a:extLst>
              <a:ext uri="{FF2B5EF4-FFF2-40B4-BE49-F238E27FC236}">
                <a16:creationId xmlns:a16="http://schemas.microsoft.com/office/drawing/2014/main" id="{136052D3-A4E7-432B-BDC9-980D3D2E7871}"/>
              </a:ext>
            </a:extLst>
          </p:cNvPr>
          <p:cNvSpPr>
            <a:spLocks noGrp="1"/>
          </p:cNvSpPr>
          <p:nvPr>
            <p:ph idx="1"/>
          </p:nvPr>
        </p:nvSpPr>
        <p:spPr>
          <a:xfrm>
            <a:off x="563875" y="1299516"/>
            <a:ext cx="6361332" cy="5073086"/>
          </a:xfrm>
        </p:spPr>
        <p:txBody>
          <a:bodyPr>
            <a:normAutofit/>
          </a:bodyPr>
          <a:lstStyle/>
          <a:p>
            <a:r>
              <a:rPr lang="fr-FR" dirty="0"/>
              <a:t>Après la séance en classe - Activités post-classe qui prolongent l'apprentissage :</a:t>
            </a:r>
          </a:p>
          <a:p>
            <a:endParaRPr lang="fr-FR" dirty="0"/>
          </a:p>
          <a:p>
            <a:pPr lvl="1"/>
            <a:r>
              <a:rPr lang="fr-FR" dirty="0"/>
              <a:t>Déterminer les points forts et points faibles de la séance en classe (méthode et contenu),</a:t>
            </a:r>
          </a:p>
          <a:p>
            <a:pPr lvl="1"/>
            <a:r>
              <a:rPr lang="fr-FR" dirty="0"/>
              <a:t>Remédier aux points faibles de la séance en classe,</a:t>
            </a:r>
          </a:p>
          <a:p>
            <a:pPr lvl="1"/>
            <a:r>
              <a:rPr lang="fr-FR" dirty="0"/>
              <a:t>Déterminez ce que les apprenants doivent faire après la classe pour continuer l’apprentissage ou pour passer au sujet suivant, </a:t>
            </a:r>
          </a:p>
          <a:p>
            <a:pPr lvl="1"/>
            <a:r>
              <a:rPr lang="fr-FR" dirty="0"/>
              <a:t>Planifiez la fréquence à laquelle les élèves devront pratiquer ou réviser leur réflexion pour vraiment maîtriser la matière et réussir.</a:t>
            </a:r>
          </a:p>
          <a:p>
            <a:pPr marL="274238" lvl="1" indent="0" algn="ctr">
              <a:buNone/>
            </a:pPr>
            <a:endParaRPr lang="fr-FR" dirty="0"/>
          </a:p>
          <a:p>
            <a:pPr marL="274238" lvl="1" indent="0" algn="ctr">
              <a:buNone/>
            </a:pPr>
            <a:endParaRPr lang="fr-FR" dirty="0"/>
          </a:p>
          <a:p>
            <a:pPr lvl="1"/>
            <a:endParaRPr lang="fr-FR" dirty="0"/>
          </a:p>
        </p:txBody>
      </p:sp>
      <p:pic>
        <p:nvPicPr>
          <p:cNvPr id="7" name="Image 6">
            <a:extLst>
              <a:ext uri="{FF2B5EF4-FFF2-40B4-BE49-F238E27FC236}">
                <a16:creationId xmlns:a16="http://schemas.microsoft.com/office/drawing/2014/main" id="{42CE6B44-55C0-4344-86E6-95861B38F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670" y="2320704"/>
            <a:ext cx="3763012" cy="2561558"/>
          </a:xfrm>
          <a:prstGeom prst="rect">
            <a:avLst/>
          </a:prstGeom>
        </p:spPr>
      </p:pic>
    </p:spTree>
    <p:extLst>
      <p:ext uri="{BB962C8B-B14F-4D97-AF65-F5344CB8AC3E}">
        <p14:creationId xmlns:p14="http://schemas.microsoft.com/office/powerpoint/2010/main" val="200208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5CE58-ECA9-4522-8240-1F52F8889680}"/>
              </a:ext>
            </a:extLst>
          </p:cNvPr>
          <p:cNvSpPr>
            <a:spLocks noGrp="1"/>
          </p:cNvSpPr>
          <p:nvPr>
            <p:ph type="title"/>
          </p:nvPr>
        </p:nvSpPr>
        <p:spPr/>
        <p:txBody>
          <a:bodyPr/>
          <a:lstStyle/>
          <a:p>
            <a:pPr algn="ctr"/>
            <a:r>
              <a:rPr lang="fr-FR" dirty="0" smtClean="0"/>
              <a:t>Plan de masse (chart) des </a:t>
            </a:r>
            <a:r>
              <a:rPr lang="fr-FR" dirty="0"/>
              <a:t>3 temps d’une classe inversée</a:t>
            </a:r>
          </a:p>
        </p:txBody>
      </p:sp>
      <p:graphicFrame>
        <p:nvGraphicFramePr>
          <p:cNvPr id="4" name="Tableau 4">
            <a:extLst>
              <a:ext uri="{FF2B5EF4-FFF2-40B4-BE49-F238E27FC236}">
                <a16:creationId xmlns:a16="http://schemas.microsoft.com/office/drawing/2014/main" id="{39D61304-3B77-4B99-B0DD-E25B9330C4E5}"/>
              </a:ext>
            </a:extLst>
          </p:cNvPr>
          <p:cNvGraphicFramePr>
            <a:graphicFrameLocks noGrp="1"/>
          </p:cNvGraphicFramePr>
          <p:nvPr>
            <p:extLst>
              <p:ext uri="{D42A27DB-BD31-4B8C-83A1-F6EECF244321}">
                <p14:modId xmlns:p14="http://schemas.microsoft.com/office/powerpoint/2010/main" val="3697384267"/>
              </p:ext>
            </p:extLst>
          </p:nvPr>
        </p:nvGraphicFramePr>
        <p:xfrm>
          <a:off x="621803" y="1052736"/>
          <a:ext cx="10873209" cy="5595992"/>
        </p:xfrm>
        <a:graphic>
          <a:graphicData uri="http://schemas.openxmlformats.org/drawingml/2006/table">
            <a:tbl>
              <a:tblPr firstRow="1" bandRow="1">
                <a:tableStyleId>{5C22544A-7EE6-4342-B048-85BDC9FD1C3A}</a:tableStyleId>
              </a:tblPr>
              <a:tblGrid>
                <a:gridCol w="456219">
                  <a:extLst>
                    <a:ext uri="{9D8B030D-6E8A-4147-A177-3AD203B41FA5}">
                      <a16:colId xmlns:a16="http://schemas.microsoft.com/office/drawing/2014/main" val="3749252930"/>
                    </a:ext>
                  </a:extLst>
                </a:gridCol>
                <a:gridCol w="4512334">
                  <a:extLst>
                    <a:ext uri="{9D8B030D-6E8A-4147-A177-3AD203B41FA5}">
                      <a16:colId xmlns:a16="http://schemas.microsoft.com/office/drawing/2014/main" val="796691284"/>
                    </a:ext>
                  </a:extLst>
                </a:gridCol>
                <a:gridCol w="5904656">
                  <a:extLst>
                    <a:ext uri="{9D8B030D-6E8A-4147-A177-3AD203B41FA5}">
                      <a16:colId xmlns:a16="http://schemas.microsoft.com/office/drawing/2014/main" val="1966249876"/>
                    </a:ext>
                  </a:extLst>
                </a:gridCol>
              </a:tblGrid>
              <a:tr h="370840">
                <a:tc>
                  <a:txBody>
                    <a:bodyPr/>
                    <a:lstStyle/>
                    <a:p>
                      <a:endParaRPr lang="fr-FR" sz="1400" b="0" dirty="0"/>
                    </a:p>
                  </a:txBody>
                  <a:tcPr/>
                </a:tc>
                <a:tc gridSpan="2">
                  <a:txBody>
                    <a:bodyPr/>
                    <a:lstStyle/>
                    <a:p>
                      <a:pPr algn="ctr"/>
                      <a:r>
                        <a:rPr lang="fr-FR" sz="1600" b="0" dirty="0"/>
                        <a:t>AVANT (hors classe)</a:t>
                      </a:r>
                    </a:p>
                  </a:txBody>
                  <a:tcPr/>
                </a:tc>
                <a:tc hMerge="1">
                  <a:txBody>
                    <a:bodyPr/>
                    <a:lstStyle/>
                    <a:p>
                      <a:pPr algn="ctr"/>
                      <a:endParaRPr lang="fr-FR" sz="1100" b="0" dirty="0"/>
                    </a:p>
                  </a:txBody>
                  <a:tcPr/>
                </a:tc>
                <a:extLst>
                  <a:ext uri="{0D108BD9-81ED-4DB2-BD59-A6C34878D82A}">
                    <a16:rowId xmlns:a16="http://schemas.microsoft.com/office/drawing/2014/main" val="2901875729"/>
                  </a:ext>
                </a:extLst>
              </a:tr>
              <a:tr h="277232">
                <a:tc rowSpan="2">
                  <a:txBody>
                    <a:bodyPr/>
                    <a:lstStyle/>
                    <a:p>
                      <a:pPr algn="ctr"/>
                      <a:r>
                        <a:rPr lang="fr-FR" sz="1100" dirty="0"/>
                        <a:t>Conception de la tâche / Projet (enseignant)</a:t>
                      </a:r>
                    </a:p>
                  </a:txBody>
                  <a:tcPr vert="vert270"/>
                </a:tc>
                <a:tc>
                  <a:txBody>
                    <a:bodyPr/>
                    <a:lstStyle/>
                    <a:p>
                      <a:pPr algn="ctr"/>
                      <a:r>
                        <a:rPr lang="fr-FR" sz="1100" dirty="0"/>
                        <a:t>Enseignant</a:t>
                      </a:r>
                    </a:p>
                  </a:txBody>
                  <a:tcPr/>
                </a:tc>
                <a:tc>
                  <a:txBody>
                    <a:bodyPr/>
                    <a:lstStyle/>
                    <a:p>
                      <a:pPr algn="ctr"/>
                      <a:r>
                        <a:rPr lang="fr-FR" sz="1100" dirty="0"/>
                        <a:t>Apprenant</a:t>
                      </a:r>
                    </a:p>
                  </a:txBody>
                  <a:tcPr/>
                </a:tc>
                <a:extLst>
                  <a:ext uri="{0D108BD9-81ED-4DB2-BD59-A6C34878D82A}">
                    <a16:rowId xmlns:a16="http://schemas.microsoft.com/office/drawing/2014/main" val="1471477571"/>
                  </a:ext>
                </a:extLst>
              </a:tr>
              <a:tr h="370840">
                <a:tc vMerge="1">
                  <a:txBody>
                    <a:bodyPr/>
                    <a:lstStyle/>
                    <a:p>
                      <a:endParaRPr lang="fr-FR" sz="1400" dirty="0"/>
                    </a:p>
                  </a:txBody>
                  <a:tcPr/>
                </a:tc>
                <a:tc>
                  <a:txBody>
                    <a:bodyPr/>
                    <a:lstStyle/>
                    <a:p>
                      <a:r>
                        <a:rPr lang="fr-FR" sz="1000" b="1" dirty="0">
                          <a:latin typeface="Arial Narrow" panose="020B0606020202030204" pitchFamily="34" charset="0"/>
                        </a:rPr>
                        <a:t>Par exemple</a:t>
                      </a:r>
                    </a:p>
                    <a:p>
                      <a:pPr marL="285750" indent="-285750">
                        <a:buFont typeface="Wingdings" panose="05000000000000000000" pitchFamily="2" charset="2"/>
                        <a:buChar char="§"/>
                      </a:pPr>
                      <a:r>
                        <a:rPr lang="fr-FR" sz="1000" dirty="0" smtClean="0">
                          <a:latin typeface="Arial Narrow" panose="020B0606020202030204" pitchFamily="34" charset="0"/>
                        </a:rPr>
                        <a:t>Concevoir / réaliser </a:t>
                      </a:r>
                      <a:r>
                        <a:rPr lang="fr-FR" sz="1000" dirty="0">
                          <a:latin typeface="Arial Narrow" panose="020B0606020202030204" pitchFamily="34" charset="0"/>
                        </a:rPr>
                        <a:t>des capsules vidéos.</a:t>
                      </a:r>
                    </a:p>
                    <a:p>
                      <a:pPr marL="285750" indent="-285750">
                        <a:buFont typeface="Wingdings" panose="05000000000000000000" pitchFamily="2" charset="2"/>
                        <a:buChar char="§"/>
                      </a:pPr>
                      <a:r>
                        <a:rPr lang="fr-FR" sz="1000" dirty="0">
                          <a:latin typeface="Arial Narrow" panose="020B0606020202030204" pitchFamily="34" charset="0"/>
                        </a:rPr>
                        <a:t>Proposer des documents à lire, à commenter...</a:t>
                      </a:r>
                    </a:p>
                    <a:p>
                      <a:pPr marL="285750" indent="-285750">
                        <a:buFont typeface="Wingdings" panose="05000000000000000000" pitchFamily="2" charset="2"/>
                        <a:buChar char="§"/>
                      </a:pPr>
                      <a:r>
                        <a:rPr lang="fr-FR" sz="1000" dirty="0">
                          <a:latin typeface="Arial Narrow" panose="020B0606020202030204" pitchFamily="34" charset="0"/>
                        </a:rPr>
                        <a:t>Réaliser la feuille de route pour la capsule vidéo.</a:t>
                      </a:r>
                    </a:p>
                    <a:p>
                      <a:pPr marL="285750" indent="-285750">
                        <a:buFont typeface="Wingdings" panose="05000000000000000000" pitchFamily="2" charset="2"/>
                        <a:buChar char="§"/>
                      </a:pPr>
                      <a:r>
                        <a:rPr lang="fr-FR" sz="1000" dirty="0">
                          <a:latin typeface="Arial Narrow" panose="020B0606020202030204" pitchFamily="34" charset="0"/>
                        </a:rPr>
                        <a:t>Créer des questionnaires.</a:t>
                      </a:r>
                    </a:p>
                    <a:p>
                      <a:pPr marL="285750" indent="-285750">
                        <a:buFont typeface="Wingdings" panose="05000000000000000000" pitchFamily="2" charset="2"/>
                        <a:buChar char="§"/>
                      </a:pPr>
                      <a:r>
                        <a:rPr lang="fr-FR" sz="1000" dirty="0">
                          <a:latin typeface="Arial Narrow" panose="020B0606020202030204" pitchFamily="34" charset="0"/>
                        </a:rPr>
                        <a:t>Publier le matériel (plateforme).</a:t>
                      </a:r>
                    </a:p>
                    <a:p>
                      <a:pPr marL="285750" indent="-285750">
                        <a:buFont typeface="Wingdings" panose="05000000000000000000" pitchFamily="2" charset="2"/>
                        <a:buChar char="§"/>
                      </a:pPr>
                      <a:r>
                        <a:rPr lang="fr-FR" sz="1000" dirty="0">
                          <a:latin typeface="Arial Narrow" panose="020B0606020202030204" pitchFamily="34" charset="0"/>
                        </a:rPr>
                        <a:t>Consulter les réponses des apprenants.</a:t>
                      </a:r>
                    </a:p>
                    <a:p>
                      <a:pPr marL="285750" indent="-285750">
                        <a:buFont typeface="Wingdings" panose="05000000000000000000" pitchFamily="2" charset="2"/>
                        <a:buChar char="§"/>
                      </a:pPr>
                      <a:r>
                        <a:rPr lang="fr-FR" sz="1000" dirty="0">
                          <a:latin typeface="Arial Narrow" panose="020B0606020202030204" pitchFamily="34" charset="0"/>
                        </a:rPr>
                        <a:t>Etc.</a:t>
                      </a:r>
                    </a:p>
                  </a:txBody>
                  <a:tcPr/>
                </a:tc>
                <a:tc>
                  <a:txBody>
                    <a:bodyPr/>
                    <a:lstStyle/>
                    <a:p>
                      <a:r>
                        <a:rPr lang="fr-FR" sz="1000" b="1" kern="1200" dirty="0">
                          <a:solidFill>
                            <a:schemeClr val="dk1"/>
                          </a:solidFill>
                          <a:latin typeface="Arial Narrow" panose="020B0606020202030204" pitchFamily="34" charset="0"/>
                          <a:ea typeface="+mn-ea"/>
                          <a:cs typeface="+mn-cs"/>
                        </a:rPr>
                        <a:t>Par exemple</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Visionner une capsule vidéo.</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Lire des documents.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Faire des recherches sur Internet.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Répondre à des questions/quiz de la feuille de route (avec ou sans utilisation de l’outil informatique / avec ou sans connexion Internet).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Etc.</a:t>
                      </a:r>
                    </a:p>
                  </a:txBody>
                  <a:tcPr/>
                </a:tc>
                <a:extLst>
                  <a:ext uri="{0D108BD9-81ED-4DB2-BD59-A6C34878D82A}">
                    <a16:rowId xmlns:a16="http://schemas.microsoft.com/office/drawing/2014/main" val="268977795"/>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Conception de la tâche / Projet (enseignant)</a:t>
                      </a:r>
                    </a:p>
                    <a:p>
                      <a:endParaRPr lang="fr-FR" sz="1400" b="0" dirty="0"/>
                    </a:p>
                  </a:txBody>
                  <a:tcPr vert="vert270">
                    <a:solidFill>
                      <a:schemeClr val="accent1"/>
                    </a:solidFill>
                  </a:tcPr>
                </a:tc>
                <a:tc gridSpan="2">
                  <a:txBody>
                    <a:bodyPr/>
                    <a:lstStyle/>
                    <a:p>
                      <a:pPr marL="0" algn="ctr" defTabSz="914400" rtl="0" eaLnBrk="1" latinLnBrk="0" hangingPunct="1"/>
                      <a:r>
                        <a:rPr lang="fr-FR" sz="1600" b="0" kern="1200" dirty="0">
                          <a:solidFill>
                            <a:schemeClr val="lt1"/>
                          </a:solidFill>
                          <a:latin typeface="+mn-lt"/>
                          <a:ea typeface="+mn-ea"/>
                          <a:cs typeface="+mn-cs"/>
                        </a:rPr>
                        <a:t>PENDANT (déroulement de la classe)</a:t>
                      </a:r>
                    </a:p>
                  </a:txBody>
                  <a:tcPr>
                    <a:solidFill>
                      <a:schemeClr val="accent1"/>
                    </a:solidFill>
                  </a:tcPr>
                </a:tc>
                <a:tc hMerge="1">
                  <a:txBody>
                    <a:bodyPr/>
                    <a:lstStyle/>
                    <a:p>
                      <a:pPr marL="0" algn="ctr" defTabSz="914400" rtl="0" eaLnBrk="1" latinLnBrk="0" hangingPunct="1"/>
                      <a:endParaRPr lang="fr-FR" sz="1100" b="0"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474404092"/>
                  </a:ext>
                </a:extLst>
              </a:tr>
              <a:tr h="370840">
                <a:tc vMerge="1">
                  <a:txBody>
                    <a:bodyPr/>
                    <a:lstStyle/>
                    <a:p>
                      <a:endParaRPr lang="fr-FR" sz="1400" dirty="0"/>
                    </a:p>
                  </a:txBody>
                  <a:tcPr/>
                </a:tc>
                <a:tc>
                  <a:txBody>
                    <a:bodyPr/>
                    <a:lstStyle/>
                    <a:p>
                      <a:pPr algn="ctr"/>
                      <a:r>
                        <a:rPr lang="fr-FR" sz="1100" kern="1200" dirty="0">
                          <a:solidFill>
                            <a:schemeClr val="dk1"/>
                          </a:solidFill>
                          <a:latin typeface="+mn-lt"/>
                          <a:ea typeface="+mn-ea"/>
                          <a:cs typeface="+mn-cs"/>
                        </a:rPr>
                        <a:t>Enseignant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Faire le point sur les activités préparées en amont / éclaircissement.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Vérification individuelle ou collective de l’information.</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Former ou aider à former les groupes.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Gérer le groupe.</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Définir les objectifs de chaque groupe.</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Circuler entre les îlots.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Remédier.</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Etc.</a:t>
                      </a:r>
                    </a:p>
                  </a:txBody>
                  <a:tcPr/>
                </a:tc>
                <a:tc>
                  <a:txBody>
                    <a:bodyPr/>
                    <a:lstStyle/>
                    <a:p>
                      <a:pPr algn="ctr"/>
                      <a:r>
                        <a:rPr lang="fr-FR" sz="1100" kern="1200" dirty="0">
                          <a:solidFill>
                            <a:schemeClr val="dk1"/>
                          </a:solidFill>
                          <a:latin typeface="+mn-lt"/>
                          <a:ea typeface="+mn-ea"/>
                          <a:cs typeface="+mn-cs"/>
                        </a:rPr>
                        <a:t>Apprenant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Échanger sur la tâche préparée en dehors de la classe (débat, sondage, quiz, vote, etc.)</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Travailler des mises en situation / appliquer des règles de connaissance de la langue ou des concepts.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Récapituler et créer.</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Présenter oralement.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Etc.</a:t>
                      </a:r>
                    </a:p>
                    <a:p>
                      <a:pPr marL="457200" lvl="1" indent="0" algn="l" defTabSz="914400" rtl="0" eaLnBrk="1" latinLnBrk="0" hangingPunct="1">
                        <a:buFont typeface="Wingdings" panose="05000000000000000000" pitchFamily="2" charset="2"/>
                        <a:buNone/>
                      </a:pPr>
                      <a:r>
                        <a:rPr lang="fr-FR" sz="1000" kern="1200" dirty="0">
                          <a:solidFill>
                            <a:schemeClr val="dk1"/>
                          </a:solidFill>
                          <a:latin typeface="Arial Narrow" panose="020B0606020202030204" pitchFamily="34" charset="0"/>
                          <a:ea typeface="+mn-ea"/>
                          <a:cs typeface="+mn-cs"/>
                        </a:rPr>
                        <a:t>Les activités réalisées en classe se feront individuellement, par groupes, en « îlots ».</a:t>
                      </a:r>
                    </a:p>
                  </a:txBody>
                  <a:tcPr/>
                </a:tc>
                <a:extLst>
                  <a:ext uri="{0D108BD9-81ED-4DB2-BD59-A6C34878D82A}">
                    <a16:rowId xmlns:a16="http://schemas.microsoft.com/office/drawing/2014/main" val="3003390228"/>
                  </a:ext>
                </a:extLst>
              </a:tr>
              <a:tr h="370840">
                <a:tc>
                  <a:txBody>
                    <a:bodyPr/>
                    <a:lstStyle/>
                    <a:p>
                      <a:pPr algn="ctr"/>
                      <a:endParaRPr lang="fr-FR" sz="1400" dirty="0"/>
                    </a:p>
                  </a:txBody>
                  <a:tcPr>
                    <a:solidFill>
                      <a:schemeClr val="accent1"/>
                    </a:solidFill>
                  </a:tcPr>
                </a:tc>
                <a:tc gridSpan="2">
                  <a:txBody>
                    <a:bodyPr/>
                    <a:lstStyle/>
                    <a:p>
                      <a:pPr algn="ctr"/>
                      <a:r>
                        <a:rPr lang="fr-FR" sz="1600" b="0" kern="1200" dirty="0" smtClean="0">
                          <a:solidFill>
                            <a:schemeClr val="lt1"/>
                          </a:solidFill>
                          <a:latin typeface="+mn-lt"/>
                          <a:ea typeface="+mn-ea"/>
                          <a:cs typeface="+mn-cs"/>
                        </a:rPr>
                        <a:t>APRES</a:t>
                      </a:r>
                      <a:r>
                        <a:rPr lang="fr-FR" sz="1600" b="0" kern="1200" baseline="0" dirty="0" smtClean="0">
                          <a:solidFill>
                            <a:schemeClr val="lt1"/>
                          </a:solidFill>
                          <a:latin typeface="+mn-lt"/>
                          <a:ea typeface="+mn-ea"/>
                          <a:cs typeface="+mn-cs"/>
                        </a:rPr>
                        <a:t> (évaluation/remédiation)</a:t>
                      </a:r>
                      <a:endParaRPr lang="fr-FR" sz="1600" b="0" kern="1200" dirty="0">
                        <a:solidFill>
                          <a:schemeClr val="lt1"/>
                        </a:solidFill>
                        <a:latin typeface="+mn-lt"/>
                        <a:ea typeface="+mn-ea"/>
                        <a:cs typeface="+mn-cs"/>
                      </a:endParaRPr>
                    </a:p>
                  </a:txBody>
                  <a:tcPr>
                    <a:solidFill>
                      <a:schemeClr val="accent1"/>
                    </a:solidFill>
                  </a:tcPr>
                </a:tc>
                <a:tc hMerge="1">
                  <a:txBody>
                    <a:bodyPr/>
                    <a:lstStyle/>
                    <a:p>
                      <a:pPr algn="ctr"/>
                      <a:endParaRPr lang="fr-FR" sz="1100" b="0"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521771309"/>
                  </a:ext>
                </a:extLst>
              </a:tr>
              <a:tr h="370840">
                <a:tc>
                  <a:txBody>
                    <a:bodyPr/>
                    <a:lstStyle/>
                    <a:p>
                      <a:endParaRPr lang="fr-FR" sz="1400" dirty="0"/>
                    </a:p>
                  </a:txBody>
                  <a:tcPr/>
                </a:tc>
                <a:tc gridSpan="2">
                  <a:txBody>
                    <a:bodyPr/>
                    <a:lstStyle/>
                    <a:p>
                      <a:pPr marL="285750" indent="-285750">
                        <a:buFont typeface="Wingdings" panose="05000000000000000000" pitchFamily="2" charset="2"/>
                        <a:buChar char="§"/>
                      </a:pPr>
                      <a:r>
                        <a:rPr lang="fr-FR" sz="1000" dirty="0">
                          <a:latin typeface="Arial Narrow" panose="020B0606020202030204" pitchFamily="34" charset="0"/>
                        </a:rPr>
                        <a:t>Évaluation diagnostique (remédiation) : évaluer les acquis préalables des apprenants, ce qu’ils savent déjà, leurs compétences, etc.</a:t>
                      </a:r>
                    </a:p>
                    <a:p>
                      <a:pPr marL="285750" indent="-285750">
                        <a:buFont typeface="Wingdings" panose="05000000000000000000" pitchFamily="2" charset="2"/>
                        <a:buChar char="§"/>
                      </a:pPr>
                      <a:r>
                        <a:rPr lang="fr-FR" sz="1000" dirty="0">
                          <a:latin typeface="Arial Narrow" panose="020B0606020202030204" pitchFamily="34" charset="0"/>
                        </a:rPr>
                        <a:t>Évaluation immédiate (remédiation) : échanger constamment de façon structurée ou non avec les apprenants.</a:t>
                      </a:r>
                    </a:p>
                    <a:p>
                      <a:pPr marL="285750" indent="-285750">
                        <a:buFont typeface="Wingdings" panose="05000000000000000000" pitchFamily="2" charset="2"/>
                        <a:buChar char="§"/>
                      </a:pPr>
                      <a:r>
                        <a:rPr lang="fr-FR" sz="1000" dirty="0">
                          <a:latin typeface="Arial Narrow" panose="020B0606020202030204" pitchFamily="34" charset="0"/>
                        </a:rPr>
                        <a:t>Évaluation formative (remédiation) : apporter de l’information sur les acquis en construction. Elle permet de situer la progression de l’apprenant par rapport à un objectif donné.</a:t>
                      </a:r>
                    </a:p>
                    <a:p>
                      <a:pPr marL="285750" indent="-285750">
                        <a:buFont typeface="Wingdings" panose="05000000000000000000" pitchFamily="2" charset="2"/>
                        <a:buChar char="§"/>
                      </a:pPr>
                      <a:r>
                        <a:rPr lang="fr-FR" sz="1000" dirty="0">
                          <a:latin typeface="Arial Narrow" panose="020B0606020202030204" pitchFamily="34" charset="0"/>
                        </a:rPr>
                        <a:t>Évaluation formatrice (évaluation certificative) : permet d’améliorer l’apprentissage en cours en détectant les difficultés de l’apprenant (diagnostic) afin de lui venir en aide (remédiation), en modifiant la situation d’apprentissage ou le rythme de cette progression, pour apporter (s’il y a lieu) des améliorations ou les correctifs appropriés).</a:t>
                      </a:r>
                    </a:p>
                    <a:p>
                      <a:pPr marL="285750" indent="-285750">
                        <a:buFont typeface="Wingdings" panose="05000000000000000000" pitchFamily="2" charset="2"/>
                        <a:buChar char="§"/>
                      </a:pPr>
                      <a:r>
                        <a:rPr lang="fr-FR" sz="1000" dirty="0">
                          <a:latin typeface="Arial Narrow" panose="020B0606020202030204" pitchFamily="34" charset="0"/>
                        </a:rPr>
                        <a:t>Évaluation sommative « certificative » : dresser un bilan des connaissances et des compétences d’un apprenant (elle est associée à une note en chiffres ou en lettres).</a:t>
                      </a:r>
                    </a:p>
                  </a:txBody>
                  <a:tcPr/>
                </a:tc>
                <a:tc hMerge="1">
                  <a:txBody>
                    <a:bodyPr/>
                    <a:lstStyle/>
                    <a:p>
                      <a:pPr marL="285750" indent="-285750">
                        <a:buFont typeface="Wingdings" panose="05000000000000000000" pitchFamily="2" charset="2"/>
                        <a:buChar char="§"/>
                      </a:pPr>
                      <a:endParaRPr lang="fr-FR" sz="1000" dirty="0">
                        <a:latin typeface="Arial Narrow" panose="020B0606020202030204" pitchFamily="34" charset="0"/>
                      </a:endParaRPr>
                    </a:p>
                  </a:txBody>
                  <a:tcPr/>
                </a:tc>
                <a:extLst>
                  <a:ext uri="{0D108BD9-81ED-4DB2-BD59-A6C34878D82A}">
                    <a16:rowId xmlns:a16="http://schemas.microsoft.com/office/drawing/2014/main" val="3945176460"/>
                  </a:ext>
                </a:extLst>
              </a:tr>
              <a:tr h="370840">
                <a:tc>
                  <a:txBody>
                    <a:bodyPr/>
                    <a:lstStyle/>
                    <a:p>
                      <a:endParaRPr lang="fr-FR" sz="1400" dirty="0"/>
                    </a:p>
                  </a:txBody>
                  <a:tcPr/>
                </a:tc>
                <a:tc gridSpan="2">
                  <a:txBody>
                    <a:bodyPr/>
                    <a:lstStyle/>
                    <a:p>
                      <a:r>
                        <a:rPr lang="fr-FR" sz="1100" kern="1200" dirty="0">
                          <a:solidFill>
                            <a:schemeClr val="dk1"/>
                          </a:solidFill>
                          <a:latin typeface="+mn-lt"/>
                          <a:ea typeface="+mn-ea"/>
                          <a:cs typeface="+mn-cs"/>
                        </a:rPr>
                        <a:t>ANNEXES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Des exercices corrigés, des transcriptions, des dessins...</a:t>
                      </a:r>
                    </a:p>
                  </a:txBody>
                  <a:tcPr/>
                </a:tc>
                <a:tc hMerge="1">
                  <a:txBody>
                    <a:bodyPr/>
                    <a:lstStyle/>
                    <a:p>
                      <a:pPr marL="285750" indent="-285750" algn="l" defTabSz="914400" rtl="0" eaLnBrk="1" latinLnBrk="0" hangingPunct="1">
                        <a:buFont typeface="Wingdings" panose="05000000000000000000" pitchFamily="2" charset="2"/>
                        <a:buChar char="§"/>
                      </a:pPr>
                      <a:endParaRPr lang="fr-FR" sz="1000" kern="120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1334284922"/>
                  </a:ext>
                </a:extLst>
              </a:tr>
            </a:tbl>
          </a:graphicData>
        </a:graphic>
      </p:graphicFrame>
      <p:sp>
        <p:nvSpPr>
          <p:cNvPr id="6" name="ZoneTexte 5">
            <a:extLst>
              <a:ext uri="{FF2B5EF4-FFF2-40B4-BE49-F238E27FC236}">
                <a16:creationId xmlns:a16="http://schemas.microsoft.com/office/drawing/2014/main" id="{5F28E546-338A-4164-ABE3-363E7C0E8530}"/>
              </a:ext>
            </a:extLst>
          </p:cNvPr>
          <p:cNvSpPr txBox="1"/>
          <p:nvPr/>
        </p:nvSpPr>
        <p:spPr>
          <a:xfrm>
            <a:off x="7606580" y="6657945"/>
            <a:ext cx="3888432" cy="200055"/>
          </a:xfrm>
          <a:prstGeom prst="rect">
            <a:avLst/>
          </a:prstGeom>
          <a:noFill/>
        </p:spPr>
        <p:txBody>
          <a:bodyPr wrap="square">
            <a:spAutoFit/>
          </a:bodyPr>
          <a:lstStyle/>
          <a:p>
            <a:r>
              <a:rPr lang="fr-FR" sz="700" dirty="0"/>
              <a:t>Source : https://drive.google.com/drive/folders/1EQUGEXWRuguY5iu8dd3FZIEriHM0DKud</a:t>
            </a:r>
          </a:p>
        </p:txBody>
      </p:sp>
    </p:spTree>
    <p:extLst>
      <p:ext uri="{BB962C8B-B14F-4D97-AF65-F5344CB8AC3E}">
        <p14:creationId xmlns:p14="http://schemas.microsoft.com/office/powerpoint/2010/main" val="24088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FD68DA-43BA-4508-8DE2-BA9BB7B2FA5B}"/>
              </a:ext>
            </a:extLst>
          </p:cNvPr>
          <p:cNvSpPr>
            <a:spLocks noGrp="1"/>
          </p:cNvSpPr>
          <p:nvPr>
            <p:ph type="ctrTitle"/>
          </p:nvPr>
        </p:nvSpPr>
        <p:spPr>
          <a:xfrm>
            <a:off x="5288376" y="1484250"/>
            <a:ext cx="5862674" cy="2759734"/>
          </a:xfrm>
        </p:spPr>
        <p:txBody>
          <a:bodyPr rtlCol="0">
            <a:normAutofit/>
          </a:bodyPr>
          <a:lstStyle/>
          <a:p>
            <a:r>
              <a:rPr lang="fr-FR" sz="4399" dirty="0"/>
              <a:t>M</a:t>
            </a:r>
            <a:r>
              <a:rPr lang="fr-FR" sz="4399" dirty="0" smtClean="0"/>
              <a:t>éthodes et outils de </a:t>
            </a:r>
            <a:r>
              <a:rPr lang="fr-FR" sz="4399" dirty="0"/>
              <a:t>la classe inversée</a:t>
            </a:r>
            <a:endParaRPr lang="fr" sz="4399" dirty="0"/>
          </a:p>
        </p:txBody>
      </p:sp>
      <p:pic>
        <p:nvPicPr>
          <p:cNvPr id="5" name="Image 4" descr="Image contenant un bâtiment, un siège, un banc, un côté&#10;&#10;Description générée automatiquement">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894"/>
            <a:ext cx="4634108" cy="6856213"/>
          </a:xfrm>
          <a:prstGeom prst="rect">
            <a:avLst/>
          </a:prstGeom>
        </p:spPr>
      </p:pic>
    </p:spTree>
    <p:extLst>
      <p:ext uri="{BB962C8B-B14F-4D97-AF65-F5344CB8AC3E}">
        <p14:creationId xmlns:p14="http://schemas.microsoft.com/office/powerpoint/2010/main" val="7203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66F25-BDF2-4FA5-BA30-C3FC671E8158}"/>
              </a:ext>
            </a:extLst>
          </p:cNvPr>
          <p:cNvSpPr>
            <a:spLocks noGrp="1"/>
          </p:cNvSpPr>
          <p:nvPr>
            <p:ph type="title"/>
          </p:nvPr>
        </p:nvSpPr>
        <p:spPr/>
        <p:txBody>
          <a:bodyPr/>
          <a:lstStyle/>
          <a:p>
            <a:r>
              <a:rPr lang="fr-FR" dirty="0">
                <a:solidFill>
                  <a:srgbClr val="C00000"/>
                </a:solidFill>
              </a:rPr>
              <a:t>AVANT</a:t>
            </a:r>
            <a:r>
              <a:rPr lang="fr-FR" dirty="0"/>
              <a:t> : Préparer un scénario de classe </a:t>
            </a:r>
            <a:r>
              <a:rPr lang="fr-FR" dirty="0" smtClean="0"/>
              <a:t>inversée (fiche)</a:t>
            </a:r>
            <a:endParaRPr lang="fr-FR" dirty="0"/>
          </a:p>
        </p:txBody>
      </p:sp>
      <p:graphicFrame>
        <p:nvGraphicFramePr>
          <p:cNvPr id="4" name="Tableau 4">
            <a:extLst>
              <a:ext uri="{FF2B5EF4-FFF2-40B4-BE49-F238E27FC236}">
                <a16:creationId xmlns:a16="http://schemas.microsoft.com/office/drawing/2014/main" id="{CD7CE731-2387-4BE0-8F24-2DD533DD2476}"/>
              </a:ext>
            </a:extLst>
          </p:cNvPr>
          <p:cNvGraphicFramePr>
            <a:graphicFrameLocks noGrp="1"/>
          </p:cNvGraphicFramePr>
          <p:nvPr>
            <p:extLst>
              <p:ext uri="{D42A27DB-BD31-4B8C-83A1-F6EECF244321}">
                <p14:modId xmlns:p14="http://schemas.microsoft.com/office/powerpoint/2010/main" val="34103901"/>
              </p:ext>
            </p:extLst>
          </p:nvPr>
        </p:nvGraphicFramePr>
        <p:xfrm>
          <a:off x="1269876" y="1124744"/>
          <a:ext cx="9577064" cy="5130800"/>
        </p:xfrm>
        <a:graphic>
          <a:graphicData uri="http://schemas.openxmlformats.org/drawingml/2006/table">
            <a:tbl>
              <a:tblPr firstRow="1" bandRow="1">
                <a:tableStyleId>{5C22544A-7EE6-4342-B048-85BDC9FD1C3A}</a:tableStyleId>
              </a:tblPr>
              <a:tblGrid>
                <a:gridCol w="4788532">
                  <a:extLst>
                    <a:ext uri="{9D8B030D-6E8A-4147-A177-3AD203B41FA5}">
                      <a16:colId xmlns:a16="http://schemas.microsoft.com/office/drawing/2014/main" val="2321586397"/>
                    </a:ext>
                  </a:extLst>
                </a:gridCol>
                <a:gridCol w="4788532">
                  <a:extLst>
                    <a:ext uri="{9D8B030D-6E8A-4147-A177-3AD203B41FA5}">
                      <a16:colId xmlns:a16="http://schemas.microsoft.com/office/drawing/2014/main" val="3301419420"/>
                    </a:ext>
                  </a:extLst>
                </a:gridCol>
              </a:tblGrid>
              <a:tr h="370840">
                <a:tc gridSpan="2">
                  <a:txBody>
                    <a:bodyPr/>
                    <a:lstStyle/>
                    <a:p>
                      <a:pPr algn="ctr"/>
                      <a:r>
                        <a:rPr lang="fr-FR" dirty="0"/>
                        <a:t>Intitulé de la fiche = </a:t>
                      </a:r>
                      <a:r>
                        <a:rPr lang="fr-FR" dirty="0" smtClean="0"/>
                        <a:t>Titre</a:t>
                      </a:r>
                      <a:r>
                        <a:rPr lang="fr-FR" baseline="0" dirty="0" smtClean="0"/>
                        <a:t> du cours</a:t>
                      </a:r>
                      <a:endParaRPr lang="fr-FR" dirty="0"/>
                    </a:p>
                  </a:txBody>
                  <a:tcPr/>
                </a:tc>
                <a:tc hMerge="1">
                  <a:txBody>
                    <a:bodyPr/>
                    <a:lstStyle/>
                    <a:p>
                      <a:endParaRPr lang="fr-FR" dirty="0"/>
                    </a:p>
                  </a:txBody>
                  <a:tcPr/>
                </a:tc>
                <a:extLst>
                  <a:ext uri="{0D108BD9-81ED-4DB2-BD59-A6C34878D82A}">
                    <a16:rowId xmlns:a16="http://schemas.microsoft.com/office/drawing/2014/main" val="2434147912"/>
                  </a:ext>
                </a:extLst>
              </a:tr>
              <a:tr h="370840">
                <a:tc gridSpan="2">
                  <a:txBody>
                    <a:bodyPr/>
                    <a:lstStyle/>
                    <a:p>
                      <a:pPr marL="285750" indent="-285750">
                        <a:buFont typeface="Wingdings" panose="05000000000000000000" pitchFamily="2" charset="2"/>
                        <a:buChar char="§"/>
                      </a:pPr>
                      <a:r>
                        <a:rPr lang="fr-FR" sz="1800" kern="1200" dirty="0">
                          <a:solidFill>
                            <a:schemeClr val="dk1"/>
                          </a:solidFill>
                          <a:latin typeface="+mn-lt"/>
                          <a:ea typeface="+mn-ea"/>
                          <a:cs typeface="+mn-cs"/>
                        </a:rPr>
                        <a:t>Public visé </a:t>
                      </a:r>
                      <a:r>
                        <a:rPr lang="fr-FR" sz="1600" dirty="0">
                          <a:latin typeface="Arial" panose="020B0604020202020204" pitchFamily="34" charset="0"/>
                          <a:cs typeface="Arial" panose="020B0604020202020204" pitchFamily="34" charset="0"/>
                        </a:rPr>
                        <a:t>: Niveau, classe, promotion, matière etc.</a:t>
                      </a:r>
                    </a:p>
                    <a:p>
                      <a:pPr marL="285750" indent="-285750">
                        <a:buFont typeface="Wingdings" panose="05000000000000000000" pitchFamily="2" charset="2"/>
                        <a:buChar char="§"/>
                      </a:pPr>
                      <a:r>
                        <a:rPr lang="fr-FR" sz="1800" kern="1200" dirty="0">
                          <a:solidFill>
                            <a:schemeClr val="dk1"/>
                          </a:solidFill>
                          <a:latin typeface="+mn-lt"/>
                          <a:ea typeface="+mn-ea"/>
                          <a:cs typeface="+mn-cs"/>
                        </a:rPr>
                        <a:t>Durée</a:t>
                      </a:r>
                      <a:r>
                        <a:rPr lang="fr-FR" sz="1600" dirty="0">
                          <a:latin typeface="Arial" panose="020B0604020202020204" pitchFamily="34" charset="0"/>
                          <a:cs typeface="Arial" panose="020B0604020202020204" pitchFamily="34" charset="0"/>
                        </a:rPr>
                        <a:t> : indicative et à moduler selon le contexte et le déroulement d’enseignement</a:t>
                      </a:r>
                    </a:p>
                    <a:p>
                      <a:pPr marL="285750" indent="-285750">
                        <a:buFont typeface="Wingdings" panose="05000000000000000000" pitchFamily="2" charset="2"/>
                        <a:buChar char="§"/>
                      </a:pPr>
                      <a:r>
                        <a:rPr lang="fr-FR" sz="1800" kern="1200" dirty="0">
                          <a:solidFill>
                            <a:schemeClr val="dk1"/>
                          </a:solidFill>
                          <a:latin typeface="+mn-lt"/>
                          <a:ea typeface="+mn-ea"/>
                          <a:cs typeface="+mn-cs"/>
                        </a:rPr>
                        <a:t>Niveau</a:t>
                      </a:r>
                      <a:r>
                        <a:rPr lang="fr-FR" sz="1600" dirty="0">
                          <a:latin typeface="Arial" panose="020B0604020202020204" pitchFamily="34" charset="0"/>
                          <a:cs typeface="Arial" panose="020B0604020202020204" pitchFamily="34" charset="0"/>
                        </a:rPr>
                        <a:t> : selon le curriculum</a:t>
                      </a:r>
                    </a:p>
                  </a:txBody>
                  <a:tcPr/>
                </a:tc>
                <a:tc hMerge="1">
                  <a:txBody>
                    <a:bodyPr/>
                    <a:lstStyle/>
                    <a:p>
                      <a:endParaRPr lang="fr-FR" dirty="0"/>
                    </a:p>
                  </a:txBody>
                  <a:tcPr/>
                </a:tc>
                <a:extLst>
                  <a:ext uri="{0D108BD9-81ED-4DB2-BD59-A6C34878D82A}">
                    <a16:rowId xmlns:a16="http://schemas.microsoft.com/office/drawing/2014/main" val="2423548126"/>
                  </a:ext>
                </a:extLst>
              </a:tr>
              <a:tr h="370840">
                <a:tc>
                  <a:txBody>
                    <a:bodyPr/>
                    <a:lstStyle/>
                    <a:p>
                      <a:pPr algn="ctr"/>
                      <a:r>
                        <a:rPr lang="fr-FR" dirty="0"/>
                        <a:t>Objectif d’enseignement</a:t>
                      </a:r>
                    </a:p>
                  </a:txBody>
                  <a:tcPr/>
                </a:tc>
                <a:tc>
                  <a:txBody>
                    <a:bodyPr/>
                    <a:lstStyle/>
                    <a:p>
                      <a:pPr algn="ctr"/>
                      <a:r>
                        <a:rPr lang="fr-FR" dirty="0"/>
                        <a:t>Objectif d’apprentissage</a:t>
                      </a:r>
                    </a:p>
                  </a:txBody>
                  <a:tcPr/>
                </a:tc>
                <a:extLst>
                  <a:ext uri="{0D108BD9-81ED-4DB2-BD59-A6C34878D82A}">
                    <a16:rowId xmlns:a16="http://schemas.microsoft.com/office/drawing/2014/main" val="1083342750"/>
                  </a:ext>
                </a:extLst>
              </a:tr>
              <a:tr h="370840">
                <a:tc>
                  <a:txBody>
                    <a:bodyPr/>
                    <a:lstStyle/>
                    <a:p>
                      <a:pPr marL="171450" indent="-171450">
                        <a:buFont typeface="Wingdings" panose="05000000000000000000" pitchFamily="2" charset="2"/>
                        <a:buChar char="§"/>
                      </a:pPr>
                      <a:r>
                        <a:rPr lang="fr-FR" sz="1200" b="0" dirty="0">
                          <a:latin typeface="Arial" panose="020B0604020202020204" pitchFamily="34" charset="0"/>
                          <a:cs typeface="Arial" panose="020B0604020202020204" pitchFamily="34" charset="0"/>
                        </a:rPr>
                        <a:t>Objectifs globaux du point de vue de l’enseignant</a:t>
                      </a:r>
                    </a:p>
                    <a:p>
                      <a:pPr marL="171450" indent="-171450">
                        <a:buFont typeface="Wingdings" panose="05000000000000000000" pitchFamily="2" charset="2"/>
                        <a:buChar char="§"/>
                      </a:pPr>
                      <a:endParaRPr lang="fr-FR" sz="1200" b="0" dirty="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r>
                        <a:rPr lang="fr-FR" sz="1200" b="0" dirty="0">
                          <a:latin typeface="Arial" panose="020B0604020202020204" pitchFamily="34" charset="0"/>
                          <a:cs typeface="Arial" panose="020B0604020202020204" pitchFamily="34" charset="0"/>
                        </a:rPr>
                        <a:t>Ils permettent à l’apprenant d’avoir une vue d’ensemble du cours / de la séquence / de la séance / d’une notion /d’un thème.</a:t>
                      </a:r>
                    </a:p>
                    <a:p>
                      <a:pPr marL="361950" lvl="1" indent="-171450">
                        <a:buFont typeface="Arial" panose="020B0604020202020204" pitchFamily="34" charset="0"/>
                        <a:buChar char="-"/>
                      </a:pPr>
                      <a:r>
                        <a:rPr lang="fr-FR" sz="1200" b="0" dirty="0">
                          <a:latin typeface="Arial" panose="020B0604020202020204" pitchFamily="34" charset="0"/>
                          <a:cs typeface="Arial" panose="020B0604020202020204" pitchFamily="34" charset="0"/>
                        </a:rPr>
                        <a:t>Ils ne sont ni quantifiables ni mesurables.</a:t>
                      </a:r>
                    </a:p>
                    <a:p>
                      <a:endParaRPr lang="fr-FR" sz="1200" b="0" dirty="0">
                        <a:latin typeface="Arial" panose="020B0604020202020204" pitchFamily="34" charset="0"/>
                        <a:cs typeface="Arial" panose="020B0604020202020204" pitchFamily="34" charset="0"/>
                      </a:endParaRPr>
                    </a:p>
                    <a:p>
                      <a:r>
                        <a:rPr lang="fr-FR" sz="1200" b="0" dirty="0">
                          <a:latin typeface="Arial" panose="020B0604020202020204" pitchFamily="34" charset="0"/>
                          <a:cs typeface="Arial" panose="020B0604020202020204" pitchFamily="34" charset="0"/>
                        </a:rPr>
                        <a:t>L’énoncé commence avec :</a:t>
                      </a:r>
                    </a:p>
                    <a:p>
                      <a:endParaRPr lang="fr-FR" sz="1200" b="1" dirty="0">
                        <a:latin typeface="Arial" panose="020B0604020202020204" pitchFamily="34" charset="0"/>
                        <a:cs typeface="Arial" panose="020B0604020202020204" pitchFamily="34" charset="0"/>
                      </a:endParaRPr>
                    </a:p>
                    <a:p>
                      <a:r>
                        <a:rPr lang="fr-FR" sz="1200" b="1" kern="1200" dirty="0" smtClean="0">
                          <a:solidFill>
                            <a:schemeClr val="dk1"/>
                          </a:solidFill>
                          <a:latin typeface="Arial" panose="020B0604020202020204" pitchFamily="34" charset="0"/>
                          <a:ea typeface="+mn-ea"/>
                          <a:cs typeface="Arial" panose="020B0604020202020204" pitchFamily="34" charset="0"/>
                        </a:rPr>
                        <a:t>- «</a:t>
                      </a:r>
                      <a:r>
                        <a:rPr lang="fr-FR" sz="1200" b="1" kern="1200" dirty="0">
                          <a:solidFill>
                            <a:schemeClr val="dk1"/>
                          </a:solidFill>
                          <a:latin typeface="Arial" panose="020B0604020202020204" pitchFamily="34" charset="0"/>
                          <a:ea typeface="+mn-ea"/>
                          <a:cs typeface="Arial" panose="020B0604020202020204" pitchFamily="34" charset="0"/>
                        </a:rPr>
                        <a:t> Le cours vise à... »</a:t>
                      </a:r>
                    </a:p>
                  </a:txBody>
                  <a:tcPr/>
                </a:tc>
                <a:tc>
                  <a:txBody>
                    <a:bodyPr/>
                    <a:lstStyle/>
                    <a:p>
                      <a:pPr marL="171450" indent="-171450">
                        <a:buFont typeface="Wingdings" panose="05000000000000000000" pitchFamily="2" charset="2"/>
                        <a:buChar char="§"/>
                      </a:pPr>
                      <a:r>
                        <a:rPr lang="fr-FR" sz="1200" b="0" kern="1200" dirty="0">
                          <a:solidFill>
                            <a:schemeClr val="dk1"/>
                          </a:solidFill>
                          <a:latin typeface="Arial" panose="020B0604020202020204" pitchFamily="34" charset="0"/>
                          <a:ea typeface="+mn-ea"/>
                          <a:cs typeface="Arial" panose="020B0604020202020204" pitchFamily="34" charset="0"/>
                        </a:rPr>
                        <a:t>Objectifs</a:t>
                      </a:r>
                      <a:r>
                        <a:rPr lang="fr-FR" sz="1200" b="0" dirty="0">
                          <a:latin typeface="Arial" panose="020B0604020202020204" pitchFamily="34" charset="0"/>
                          <a:cs typeface="Arial" panose="020B0604020202020204" pitchFamily="34" charset="0"/>
                        </a:rPr>
                        <a:t> spécifiques du </a:t>
                      </a:r>
                      <a:r>
                        <a:rPr lang="fr-FR" sz="1200" b="0" dirty="0" smtClean="0">
                          <a:latin typeface="Arial" panose="020B0604020202020204" pitchFamily="34" charset="0"/>
                          <a:cs typeface="Arial" panose="020B0604020202020204" pitchFamily="34" charset="0"/>
                        </a:rPr>
                        <a:t>côté de l’apprenant</a:t>
                      </a:r>
                      <a:endParaRPr lang="fr-FR" sz="1200" b="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fr-FR" sz="1200" b="0" dirty="0">
                        <a:latin typeface="Arial" panose="020B0604020202020204" pitchFamily="34" charset="0"/>
                        <a:cs typeface="Arial" panose="020B0604020202020204" pitchFamily="34" charset="0"/>
                      </a:endParaRPr>
                    </a:p>
                    <a:p>
                      <a:pPr marL="361950" lvl="1" indent="-171450" algn="l" defTabSz="914400" rtl="0" eaLnBrk="1" latinLnBrk="0" hangingPunct="1">
                        <a:buFont typeface="Arial" panose="020B0604020202020204" pitchFamily="34" charset="0"/>
                        <a:buChar char="-"/>
                      </a:pPr>
                      <a:r>
                        <a:rPr lang="fr-FR" sz="1200" b="0" kern="1200" dirty="0" smtClean="0">
                          <a:solidFill>
                            <a:schemeClr val="dk1"/>
                          </a:solidFill>
                          <a:latin typeface="Arial" panose="020B0604020202020204" pitchFamily="34" charset="0"/>
                          <a:ea typeface="+mn-ea"/>
                          <a:cs typeface="Arial" panose="020B0604020202020204" pitchFamily="34" charset="0"/>
                        </a:rPr>
                        <a:t>Objectifs</a:t>
                      </a:r>
                      <a:r>
                        <a:rPr lang="fr-FR" sz="1200" b="0" kern="1200" baseline="0" dirty="0" smtClean="0">
                          <a:solidFill>
                            <a:schemeClr val="dk1"/>
                          </a:solidFill>
                          <a:latin typeface="Arial" panose="020B0604020202020204" pitchFamily="34" charset="0"/>
                          <a:ea typeface="+mn-ea"/>
                          <a:cs typeface="Arial" panose="020B0604020202020204" pitchFamily="34" charset="0"/>
                        </a:rPr>
                        <a:t> </a:t>
                      </a:r>
                      <a:r>
                        <a:rPr lang="fr-FR" sz="1200" b="0" kern="1200" dirty="0" smtClean="0">
                          <a:solidFill>
                            <a:schemeClr val="dk1"/>
                          </a:solidFill>
                          <a:latin typeface="Arial" panose="020B0604020202020204" pitchFamily="34" charset="0"/>
                          <a:ea typeface="+mn-ea"/>
                          <a:cs typeface="Arial" panose="020B0604020202020204" pitchFamily="34" charset="0"/>
                        </a:rPr>
                        <a:t>quantifiables </a:t>
                      </a:r>
                      <a:r>
                        <a:rPr lang="fr-FR" sz="1200" b="0" kern="1200" dirty="0">
                          <a:solidFill>
                            <a:schemeClr val="dk1"/>
                          </a:solidFill>
                          <a:latin typeface="Arial" panose="020B0604020202020204" pitchFamily="34" charset="0"/>
                          <a:ea typeface="+mn-ea"/>
                          <a:cs typeface="Arial" panose="020B0604020202020204" pitchFamily="34" charset="0"/>
                        </a:rPr>
                        <a:t>et mesurables, comportent un critère sur mesure de performance de </a:t>
                      </a:r>
                      <a:r>
                        <a:rPr lang="fr-FR" sz="1200" b="0" kern="1200" dirty="0" smtClean="0">
                          <a:solidFill>
                            <a:schemeClr val="dk1"/>
                          </a:solidFill>
                          <a:latin typeface="Arial" panose="020B0604020202020204" pitchFamily="34" charset="0"/>
                          <a:ea typeface="+mn-ea"/>
                          <a:cs typeface="Arial" panose="020B0604020202020204" pitchFamily="34" charset="0"/>
                        </a:rPr>
                        <a:t>l’apprenant </a:t>
                      </a:r>
                      <a:r>
                        <a:rPr lang="fr-FR" sz="1200" b="0" kern="1200" dirty="0">
                          <a:solidFill>
                            <a:schemeClr val="dk1"/>
                          </a:solidFill>
                          <a:latin typeface="Arial" panose="020B0604020202020204" pitchFamily="34" charset="0"/>
                          <a:ea typeface="+mn-ea"/>
                          <a:cs typeface="Arial" panose="020B0604020202020204" pitchFamily="34" charset="0"/>
                        </a:rPr>
                        <a:t>(comportements observables</a:t>
                      </a:r>
                      <a:r>
                        <a:rPr lang="fr-FR" sz="1200" b="0" kern="1200" dirty="0" smtClean="0">
                          <a:solidFill>
                            <a:schemeClr val="dk1"/>
                          </a:solidFill>
                          <a:latin typeface="Arial" panose="020B0604020202020204" pitchFamily="34" charset="0"/>
                          <a:ea typeface="+mn-ea"/>
                          <a:cs typeface="Arial" panose="020B0604020202020204" pitchFamily="34" charset="0"/>
                        </a:rPr>
                        <a:t>).</a:t>
                      </a:r>
                    </a:p>
                    <a:p>
                      <a:pPr marL="1905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dirty="0">
                        <a:latin typeface="Arial" panose="020B0604020202020204" pitchFamily="34" charset="0"/>
                        <a:cs typeface="Arial" panose="020B0604020202020204" pitchFamily="34" charset="0"/>
                      </a:endParaRPr>
                    </a:p>
                    <a:p>
                      <a:pPr marL="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dirty="0">
                          <a:latin typeface="Arial" panose="020B0604020202020204" pitchFamily="34" charset="0"/>
                          <a:cs typeface="Arial" panose="020B0604020202020204" pitchFamily="34" charset="0"/>
                        </a:rPr>
                        <a:t>L’énoncé commence avec :</a:t>
                      </a:r>
                    </a:p>
                    <a:p>
                      <a:pPr marL="361950" lvl="1" indent="-171450" algn="l" defTabSz="914400" rtl="0" eaLnBrk="1" latinLnBrk="0" hangingPunct="1">
                        <a:buFont typeface="Arial" panose="020B0604020202020204" pitchFamily="34" charset="0"/>
                        <a:buChar char="-"/>
                      </a:pPr>
                      <a:endParaRPr lang="fr-FR" sz="1200" b="0" kern="1200" dirty="0">
                        <a:solidFill>
                          <a:schemeClr val="dk1"/>
                        </a:solidFill>
                        <a:latin typeface="Arial" panose="020B0604020202020204" pitchFamily="34" charset="0"/>
                        <a:ea typeface="+mn-ea"/>
                        <a:cs typeface="Arial" panose="020B0604020202020204" pitchFamily="34" charset="0"/>
                      </a:endParaRPr>
                    </a:p>
                    <a:p>
                      <a:pPr marL="0" lvl="1" indent="-171450" algn="l" defTabSz="914400" rtl="0" eaLnBrk="1" latinLnBrk="0" hangingPunct="1">
                        <a:buFont typeface="Arial" panose="020B0604020202020204" pitchFamily="34" charset="0"/>
                        <a:buChar char="-"/>
                      </a:pPr>
                      <a:r>
                        <a:rPr lang="fr-FR" sz="1200" b="1" kern="1200" dirty="0">
                          <a:solidFill>
                            <a:schemeClr val="dk1"/>
                          </a:solidFill>
                          <a:latin typeface="Arial" panose="020B0604020202020204" pitchFamily="34" charset="0"/>
                          <a:ea typeface="+mn-ea"/>
                          <a:cs typeface="Arial" panose="020B0604020202020204" pitchFamily="34" charset="0"/>
                        </a:rPr>
                        <a:t>« L’apprenant sera capable de... »</a:t>
                      </a:r>
                    </a:p>
                    <a:p>
                      <a:pPr marL="0" lvl="1" indent="0" algn="l" defTabSz="914400" rtl="0" eaLnBrk="1" latinLnBrk="0" hangingPunct="1">
                        <a:buFont typeface="Arial" panose="020B0604020202020204" pitchFamily="34" charset="0"/>
                        <a:buNone/>
                      </a:pPr>
                      <a:endParaRPr lang="fr-FR" sz="1200" b="1" kern="1200" dirty="0" smtClean="0">
                        <a:solidFill>
                          <a:schemeClr val="dk1"/>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smtClean="0">
                          <a:solidFill>
                            <a:schemeClr val="dk1"/>
                          </a:solidFill>
                          <a:latin typeface="Arial" panose="020B0604020202020204" pitchFamily="34" charset="0"/>
                          <a:ea typeface="+mn-ea"/>
                          <a:cs typeface="Arial" panose="020B0604020202020204" pitchFamily="34" charset="0"/>
                        </a:rPr>
                        <a:t>« Être capable de » + verbes d’actions (Taxonomie de Bloom).</a:t>
                      </a:r>
                    </a:p>
                    <a:p>
                      <a:pPr marL="0" lvl="1" indent="0" algn="l" defTabSz="914400" rtl="0" eaLnBrk="1" latinLnBrk="0" hangingPunct="1">
                        <a:buFont typeface="Arial" panose="020B0604020202020204" pitchFamily="34" charset="0"/>
                        <a:buNone/>
                      </a:pPr>
                      <a:endParaRPr lang="fr-FR" sz="12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78524966"/>
                  </a:ext>
                </a:extLst>
              </a:tr>
              <a:tr h="741680">
                <a:tc gridSpan="2">
                  <a:txBody>
                    <a:bodyPr/>
                    <a:lstStyle/>
                    <a:p>
                      <a:r>
                        <a:rPr lang="fr-FR" dirty="0"/>
                        <a:t>Ressources et outils</a:t>
                      </a:r>
                    </a:p>
                    <a:p>
                      <a:endParaRPr lang="fr-FR" dirty="0"/>
                    </a:p>
                    <a:p>
                      <a:pPr marL="285750" indent="-285750">
                        <a:buFont typeface="Wingdings" panose="05000000000000000000" pitchFamily="2" charset="2"/>
                        <a:buChar char="§"/>
                      </a:pPr>
                      <a:r>
                        <a:rPr lang="fr-FR" sz="1200" dirty="0">
                          <a:latin typeface="Arial" panose="020B0604020202020204" pitchFamily="34" charset="0"/>
                          <a:cs typeface="Arial" panose="020B0604020202020204" pitchFamily="34" charset="0"/>
                        </a:rPr>
                        <a:t>Applications hors ligne / logiciels (traitement audio, présentations, cartes mentales, tableaux de comparaison, etc.)</a:t>
                      </a:r>
                    </a:p>
                    <a:p>
                      <a:pPr marL="285750" indent="-285750">
                        <a:buFont typeface="Wingdings" panose="05000000000000000000" pitchFamily="2" charset="2"/>
                        <a:buChar char="§"/>
                      </a:pPr>
                      <a:r>
                        <a:rPr lang="fr-FR" sz="1200" dirty="0">
                          <a:latin typeface="Arial" panose="020B0604020202020204" pitchFamily="34" charset="0"/>
                          <a:cs typeface="Arial" panose="020B0604020202020204" pitchFamily="34" charset="0"/>
                        </a:rPr>
                        <a:t>Applications en ligne (plateformes pédagogiques, Quiz en ligne, etc.) .</a:t>
                      </a:r>
                    </a:p>
                    <a:p>
                      <a:pPr marL="285750" indent="-285750">
                        <a:buFont typeface="Wingdings" panose="05000000000000000000" pitchFamily="2" charset="2"/>
                        <a:buChar char="§"/>
                      </a:pPr>
                      <a:r>
                        <a:rPr lang="fr-FR" sz="1200" dirty="0">
                          <a:latin typeface="Arial" panose="020B0604020202020204" pitchFamily="34" charset="0"/>
                          <a:cs typeface="Arial" panose="020B0604020202020204" pitchFamily="34" charset="0"/>
                        </a:rPr>
                        <a:t>Documents complémentaires (textes, dessins, vidéos, etc.)</a:t>
                      </a:r>
                    </a:p>
                  </a:txBody>
                  <a:tcPr/>
                </a:tc>
                <a:tc hMerge="1">
                  <a:txBody>
                    <a:bodyPr/>
                    <a:lstStyle/>
                    <a:p>
                      <a:endParaRPr lang="fr-FR" dirty="0"/>
                    </a:p>
                  </a:txBody>
                  <a:tcPr/>
                </a:tc>
                <a:extLst>
                  <a:ext uri="{0D108BD9-81ED-4DB2-BD59-A6C34878D82A}">
                    <a16:rowId xmlns:a16="http://schemas.microsoft.com/office/drawing/2014/main" val="1919475252"/>
                  </a:ext>
                </a:extLst>
              </a:tr>
            </a:tbl>
          </a:graphicData>
        </a:graphic>
      </p:graphicFrame>
    </p:spTree>
    <p:extLst>
      <p:ext uri="{BB962C8B-B14F-4D97-AF65-F5344CB8AC3E}">
        <p14:creationId xmlns:p14="http://schemas.microsoft.com/office/powerpoint/2010/main" val="40618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6366D-96FB-4A5D-AFAB-2B7E17CF5376}"/>
              </a:ext>
            </a:extLst>
          </p:cNvPr>
          <p:cNvSpPr>
            <a:spLocks noGrp="1"/>
          </p:cNvSpPr>
          <p:nvPr>
            <p:ph type="title"/>
          </p:nvPr>
        </p:nvSpPr>
        <p:spPr/>
        <p:txBody>
          <a:bodyPr/>
          <a:lstStyle/>
          <a:p>
            <a:r>
              <a:rPr lang="fr-FR" dirty="0">
                <a:solidFill>
                  <a:srgbClr val="C00000"/>
                </a:solidFill>
              </a:rPr>
              <a:t>AVANT</a:t>
            </a:r>
            <a:r>
              <a:rPr lang="fr-FR" dirty="0"/>
              <a:t> : Préparer la matière pédagogique</a:t>
            </a:r>
          </a:p>
        </p:txBody>
      </p:sp>
      <p:sp>
        <p:nvSpPr>
          <p:cNvPr id="3" name="Espace réservé du contenu 2">
            <a:extLst>
              <a:ext uri="{FF2B5EF4-FFF2-40B4-BE49-F238E27FC236}">
                <a16:creationId xmlns:a16="http://schemas.microsoft.com/office/drawing/2014/main" id="{B93F5830-AD80-482A-83E7-D8ED3F3481F8}"/>
              </a:ext>
            </a:extLst>
          </p:cNvPr>
          <p:cNvSpPr>
            <a:spLocks noGrp="1"/>
          </p:cNvSpPr>
          <p:nvPr>
            <p:ph idx="1"/>
          </p:nvPr>
        </p:nvSpPr>
        <p:spPr>
          <a:xfrm>
            <a:off x="765820" y="1124744"/>
            <a:ext cx="7128792" cy="5472608"/>
          </a:xfrm>
        </p:spPr>
        <p:txBody>
          <a:bodyPr>
            <a:normAutofit lnSpcReduction="10000"/>
          </a:bodyPr>
          <a:lstStyle/>
          <a:p>
            <a:pPr>
              <a:lnSpc>
                <a:spcPct val="100000"/>
              </a:lnSpc>
              <a:spcBef>
                <a:spcPts val="600"/>
              </a:spcBef>
            </a:pPr>
            <a:r>
              <a:rPr lang="fr-FR" sz="2400" dirty="0"/>
              <a:t>Webservices : Vidéos, Quiz, etc.</a:t>
            </a:r>
            <a:endParaRPr lang="fr-FR" sz="1800" dirty="0"/>
          </a:p>
          <a:p>
            <a:pPr lvl="1"/>
            <a:r>
              <a:rPr lang="fr-FR" sz="1800" b="1" dirty="0" err="1">
                <a:hlinkClick r:id="rId2"/>
              </a:rPr>
              <a:t>Visme</a:t>
            </a:r>
            <a:r>
              <a:rPr lang="fr-FR" sz="1800" dirty="0"/>
              <a:t> : Créer des animations, slides et infographies de manière très intuitive (gratuit).</a:t>
            </a:r>
          </a:p>
          <a:p>
            <a:pPr lvl="1"/>
            <a:r>
              <a:rPr lang="fr-FR" sz="1800" b="1" dirty="0" err="1">
                <a:hlinkClick r:id="rId3"/>
              </a:rPr>
              <a:t>EdPuzzle</a:t>
            </a:r>
            <a:r>
              <a:rPr lang="fr-FR" sz="1800" b="1" dirty="0"/>
              <a:t> </a:t>
            </a:r>
            <a:r>
              <a:rPr lang="fr-FR" sz="1800" dirty="0"/>
              <a:t>: Créer des montages de vidéos avec questions interactives et suivi des réponses</a:t>
            </a:r>
          </a:p>
          <a:p>
            <a:pPr lvl="1"/>
            <a:r>
              <a:rPr lang="fr-FR" sz="1800" b="1" dirty="0" err="1">
                <a:hlinkClick r:id="rId4"/>
              </a:rPr>
              <a:t>Aww</a:t>
            </a:r>
            <a:r>
              <a:rPr lang="fr-FR" sz="1800" dirty="0"/>
              <a:t> : Tableau blanc en ligne collaboratif.</a:t>
            </a:r>
          </a:p>
          <a:p>
            <a:pPr lvl="1"/>
            <a:r>
              <a:rPr lang="fr-FR" sz="1800" b="1" dirty="0" err="1">
                <a:hlinkClick r:id="rId5"/>
              </a:rPr>
              <a:t>Educreations</a:t>
            </a:r>
            <a:r>
              <a:rPr lang="fr-FR" sz="1800" dirty="0"/>
              <a:t> : Tableau blanc en ligne (aussi disponible en app), avec enregistrement de vidéo, insertion d’images, partage en mode privé,</a:t>
            </a:r>
          </a:p>
          <a:p>
            <a:pPr lvl="1" algn="just"/>
            <a:r>
              <a:rPr lang="fr-FR" sz="1800" b="1" dirty="0">
                <a:effectLst/>
                <a:hlinkClick r:id="rId6"/>
              </a:rPr>
              <a:t>Sophia</a:t>
            </a:r>
            <a:r>
              <a:rPr lang="fr-FR" sz="1800" dirty="0">
                <a:effectLst/>
              </a:rPr>
              <a:t> : Créer des pages Web “tutoriels” avec possibilité de créer des groupes.</a:t>
            </a:r>
          </a:p>
          <a:p>
            <a:pPr lvl="1" algn="just"/>
            <a:r>
              <a:rPr lang="fr-FR" sz="1800" b="1" dirty="0" err="1">
                <a:effectLst/>
                <a:hlinkClick r:id="rId7"/>
              </a:rPr>
              <a:t>Weebly</a:t>
            </a:r>
            <a:r>
              <a:rPr lang="fr-FR" sz="1800" dirty="0">
                <a:effectLst/>
              </a:rPr>
              <a:t> : Créez en moins d’une heure un site web pour partager des ressources avec les apprenants.</a:t>
            </a:r>
          </a:p>
          <a:p>
            <a:pPr lvl="1" algn="just"/>
            <a:r>
              <a:rPr lang="fr-FR" sz="1800" b="1" dirty="0" err="1">
                <a:effectLst/>
                <a:hlinkClick r:id="rId8" tooltip="Evernote"/>
              </a:rPr>
              <a:t>Evernote</a:t>
            </a:r>
            <a:r>
              <a:rPr lang="fr-FR" sz="1800" dirty="0">
                <a:effectLst/>
              </a:rPr>
              <a:t> : Organiser les cours et les documents par matière et par chapitre.</a:t>
            </a:r>
          </a:p>
          <a:p>
            <a:pPr lvl="1" algn="just"/>
            <a:r>
              <a:rPr lang="fr-FR" sz="1800" b="1" dirty="0">
                <a:hlinkClick r:id="rId9"/>
              </a:rPr>
              <a:t>Opale</a:t>
            </a:r>
            <a:r>
              <a:rPr lang="fr-FR" sz="1800" dirty="0"/>
              <a:t> : Créer des contenus de cours standardisés.</a:t>
            </a:r>
          </a:p>
          <a:p>
            <a:pPr lvl="1" algn="just"/>
            <a:r>
              <a:rPr lang="fr-FR" sz="1800" b="1" dirty="0" err="1">
                <a:effectLst/>
                <a:hlinkClick r:id="rId10"/>
              </a:rPr>
              <a:t>Logiquiz</a:t>
            </a:r>
            <a:r>
              <a:rPr lang="fr-FR" sz="1800" dirty="0">
                <a:effectLst/>
              </a:rPr>
              <a:t> : Créer des vidéos interactives et des Quiz en mode H5P</a:t>
            </a:r>
          </a:p>
          <a:p>
            <a:pPr lvl="1" algn="just"/>
            <a:r>
              <a:rPr lang="fr-FR" sz="1800" dirty="0"/>
              <a:t>…</a:t>
            </a:r>
            <a:endParaRPr lang="fr-FR" sz="1800" dirty="0">
              <a:effectLst/>
            </a:endParaRPr>
          </a:p>
          <a:p>
            <a:pPr lvl="1"/>
            <a:endParaRPr lang="fr-FR" dirty="0"/>
          </a:p>
          <a:p>
            <a:pPr lvl="1">
              <a:lnSpc>
                <a:spcPct val="100000"/>
              </a:lnSpc>
              <a:spcBef>
                <a:spcPts val="600"/>
              </a:spcBef>
            </a:pPr>
            <a:endParaRPr lang="fr-FR" sz="1800" dirty="0"/>
          </a:p>
        </p:txBody>
      </p:sp>
      <p:sp>
        <p:nvSpPr>
          <p:cNvPr id="6" name="Rectangle : coins arrondis 5">
            <a:extLst>
              <a:ext uri="{FF2B5EF4-FFF2-40B4-BE49-F238E27FC236}">
                <a16:creationId xmlns:a16="http://schemas.microsoft.com/office/drawing/2014/main" id="{E499E609-CBB4-45D5-9E23-60676AC3E5AE}"/>
              </a:ext>
            </a:extLst>
          </p:cNvPr>
          <p:cNvSpPr/>
          <p:nvPr/>
        </p:nvSpPr>
        <p:spPr>
          <a:xfrm>
            <a:off x="8686700" y="800708"/>
            <a:ext cx="3024336" cy="52565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200" dirty="0"/>
              <a:t>CARACTÉRISTIQUES D’UNE BONNE VIDÉO PÉDAGOGIQUE :</a:t>
            </a:r>
          </a:p>
          <a:p>
            <a:endParaRPr lang="fr-FR" sz="1200" dirty="0"/>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Les vidéos les plus courtes sont davantage appréciées : l’engagement des apprenants diminue après 6 minutes</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La présence du visage de l’enseignant, superposé ou, mieux, en alternance, au long de la présentation est davantage appréciée qu’une présentation seule</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Un cadre informel ou contextualisé d’enregistrement est préféré à un enregistrement en studio</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Les enregistrements sur tablette recueillent davantage l’assentiment des participants qu’un PowerPoint seul</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Les vidéos dans lesquelles l’enseignant traduit son enthousiasme sont davantage appréciées</a:t>
            </a:r>
          </a:p>
        </p:txBody>
      </p:sp>
    </p:spTree>
    <p:extLst>
      <p:ext uri="{BB962C8B-B14F-4D97-AF65-F5344CB8AC3E}">
        <p14:creationId xmlns:p14="http://schemas.microsoft.com/office/powerpoint/2010/main" val="44916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6366D-96FB-4A5D-AFAB-2B7E17CF5376}"/>
              </a:ext>
            </a:extLst>
          </p:cNvPr>
          <p:cNvSpPr>
            <a:spLocks noGrp="1"/>
          </p:cNvSpPr>
          <p:nvPr>
            <p:ph type="title"/>
          </p:nvPr>
        </p:nvSpPr>
        <p:spPr/>
        <p:txBody>
          <a:bodyPr>
            <a:normAutofit fontScale="90000"/>
          </a:bodyPr>
          <a:lstStyle/>
          <a:p>
            <a:r>
              <a:rPr lang="fr-FR" dirty="0">
                <a:solidFill>
                  <a:srgbClr val="00B050"/>
                </a:solidFill>
              </a:rPr>
              <a:t>PENDANT</a:t>
            </a:r>
            <a:r>
              <a:rPr lang="fr-FR" dirty="0"/>
              <a:t> : techniques d’animation </a:t>
            </a:r>
            <a:r>
              <a:rPr lang="fr-FR" dirty="0" smtClean="0"/>
              <a:t>présentielle (physique ou virtuelle)</a:t>
            </a:r>
            <a:endParaRPr lang="fr-FR" dirty="0"/>
          </a:p>
        </p:txBody>
      </p:sp>
      <p:sp>
        <p:nvSpPr>
          <p:cNvPr id="3" name="Espace réservé du contenu 2">
            <a:extLst>
              <a:ext uri="{FF2B5EF4-FFF2-40B4-BE49-F238E27FC236}">
                <a16:creationId xmlns:a16="http://schemas.microsoft.com/office/drawing/2014/main" id="{B93F5830-AD80-482A-83E7-D8ED3F3481F8}"/>
              </a:ext>
            </a:extLst>
          </p:cNvPr>
          <p:cNvSpPr>
            <a:spLocks noGrp="1"/>
          </p:cNvSpPr>
          <p:nvPr>
            <p:ph idx="1"/>
          </p:nvPr>
        </p:nvSpPr>
        <p:spPr>
          <a:xfrm>
            <a:off x="765819" y="1124744"/>
            <a:ext cx="6120681" cy="2088811"/>
          </a:xfrm>
        </p:spPr>
        <p:txBody>
          <a:bodyPr>
            <a:normAutofit fontScale="92500" lnSpcReduction="10000"/>
          </a:bodyPr>
          <a:lstStyle/>
          <a:p>
            <a:pPr>
              <a:lnSpc>
                <a:spcPct val="100000"/>
              </a:lnSpc>
              <a:spcBef>
                <a:spcPts val="600"/>
              </a:spcBef>
            </a:pPr>
            <a:r>
              <a:rPr lang="fr-FR" sz="2400" dirty="0"/>
              <a:t>Activités collaboratives</a:t>
            </a:r>
          </a:p>
          <a:p>
            <a:pPr lvl="1"/>
            <a:r>
              <a:rPr lang="fr-FR" sz="1400" dirty="0"/>
              <a:t>Rendre les apprenants actifs,</a:t>
            </a:r>
          </a:p>
          <a:p>
            <a:pPr lvl="1"/>
            <a:r>
              <a:rPr lang="fr-FR" sz="1400" dirty="0"/>
              <a:t>Maintenir leur intérêt,</a:t>
            </a:r>
          </a:p>
          <a:p>
            <a:pPr lvl="1"/>
            <a:r>
              <a:rPr lang="fr-FR" sz="1400" dirty="0"/>
              <a:t>Favoriser le débat entre pairs,</a:t>
            </a:r>
          </a:p>
          <a:p>
            <a:pPr lvl="1"/>
            <a:r>
              <a:rPr lang="fr-FR" sz="1400" dirty="0"/>
              <a:t>Développer l’esprit critique et l’apprentissage en profondeur.</a:t>
            </a:r>
          </a:p>
          <a:p>
            <a:r>
              <a:rPr lang="fr-FR" sz="2400" dirty="0"/>
              <a:t>Interactions </a:t>
            </a:r>
            <a:r>
              <a:rPr lang="fr-FR" sz="2400" dirty="0" smtClean="0"/>
              <a:t>instantanés</a:t>
            </a:r>
            <a:endParaRPr lang="fr-FR" sz="2400" dirty="0"/>
          </a:p>
          <a:p>
            <a:pPr marL="777240" lvl="3" indent="0">
              <a:buNone/>
            </a:pPr>
            <a:endParaRPr lang="fr-FR" dirty="0"/>
          </a:p>
        </p:txBody>
      </p:sp>
      <p:sp>
        <p:nvSpPr>
          <p:cNvPr id="4" name="Rectangle : coins arrondis 3">
            <a:extLst>
              <a:ext uri="{FF2B5EF4-FFF2-40B4-BE49-F238E27FC236}">
                <a16:creationId xmlns:a16="http://schemas.microsoft.com/office/drawing/2014/main" id="{3E8D7621-EB5B-455F-8C0E-8D6C45CB3BFB}"/>
              </a:ext>
            </a:extLst>
          </p:cNvPr>
          <p:cNvSpPr/>
          <p:nvPr/>
        </p:nvSpPr>
        <p:spPr>
          <a:xfrm>
            <a:off x="981844" y="3753036"/>
            <a:ext cx="2376264" cy="30243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marL="0" lvl="2" algn="ctr"/>
            <a:r>
              <a:rPr lang="fr-FR" sz="1400" b="1" dirty="0" err="1">
                <a:solidFill>
                  <a:schemeClr val="tx1"/>
                </a:solidFill>
                <a:latin typeface="Arial Narrow" panose="020B0606020202030204" pitchFamily="34" charset="0"/>
              </a:rPr>
              <a:t>THINK</a:t>
            </a:r>
            <a:r>
              <a:rPr lang="fr-FR" sz="1400" b="1" dirty="0">
                <a:solidFill>
                  <a:schemeClr val="tx1"/>
                </a:solidFill>
                <a:latin typeface="Arial Narrow" panose="020B0606020202030204" pitchFamily="34" charset="0"/>
              </a:rPr>
              <a:t>-PAIR-SHARE</a:t>
            </a:r>
          </a:p>
          <a:p>
            <a:pPr marL="171450" lvl="3"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lvl="3" indent="-171450">
              <a:buFont typeface="Wingdings" panose="05000000000000000000" pitchFamily="2" charset="2"/>
              <a:buChar char="§"/>
            </a:pPr>
            <a:r>
              <a:rPr lang="fr-FR" sz="1100" dirty="0">
                <a:solidFill>
                  <a:schemeClr val="tx1"/>
                </a:solidFill>
                <a:latin typeface="Arial Narrow" panose="020B0606020202030204" pitchFamily="34" charset="0"/>
              </a:rPr>
              <a:t>UN: les apprenants réfléchissent individuellement à une question posée par l’enseignant et notent leur réponse par écrit</a:t>
            </a:r>
          </a:p>
          <a:p>
            <a:pPr marL="171450" lvl="3"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lvl="3" indent="-171450">
              <a:buFont typeface="Wingdings" panose="05000000000000000000" pitchFamily="2" charset="2"/>
              <a:buChar char="§"/>
            </a:pPr>
            <a:r>
              <a:rPr lang="fr-FR" sz="1100" dirty="0">
                <a:solidFill>
                  <a:schemeClr val="tx1"/>
                </a:solidFill>
                <a:latin typeface="Arial Narrow" panose="020B0606020202030204" pitchFamily="34" charset="0"/>
              </a:rPr>
              <a:t>DEUX: les apprenants comparent leur réponse avec leur(s) voisin(s) et cherchent à trouver une solution qui fait consensus</a:t>
            </a:r>
          </a:p>
          <a:p>
            <a:pPr marL="171450" lvl="3"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lvl="3" indent="-171450">
              <a:buFont typeface="Wingdings" panose="05000000000000000000" pitchFamily="2" charset="2"/>
              <a:buChar char="§"/>
            </a:pPr>
            <a:r>
              <a:rPr lang="fr-FR" sz="1100" dirty="0">
                <a:solidFill>
                  <a:schemeClr val="tx1"/>
                </a:solidFill>
                <a:latin typeface="Arial Narrow" panose="020B0606020202030204" pitchFamily="34" charset="0"/>
              </a:rPr>
              <a:t>TOUS: L’enseignant interroge les groupes d’apprenants, note les réponses au tableau et anime la discussion plénière.</a:t>
            </a:r>
          </a:p>
        </p:txBody>
      </p:sp>
      <p:sp>
        <p:nvSpPr>
          <p:cNvPr id="5" name="Rectangle : avec coins arrondis en diagonale 4">
            <a:extLst>
              <a:ext uri="{FF2B5EF4-FFF2-40B4-BE49-F238E27FC236}">
                <a16:creationId xmlns:a16="http://schemas.microsoft.com/office/drawing/2014/main" id="{9FE10505-6BB1-4390-B128-11125EE8CEBF}"/>
              </a:ext>
            </a:extLst>
          </p:cNvPr>
          <p:cNvSpPr/>
          <p:nvPr/>
        </p:nvSpPr>
        <p:spPr>
          <a:xfrm>
            <a:off x="3502125" y="3753036"/>
            <a:ext cx="2448272" cy="3024336"/>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fr-FR" sz="1400" b="1" dirty="0" err="1">
                <a:solidFill>
                  <a:schemeClr val="tx1"/>
                </a:solidFill>
                <a:latin typeface="Arial Narrow" panose="020B0606020202030204" pitchFamily="34" charset="0"/>
              </a:rPr>
              <a:t>JIGSAW</a:t>
            </a:r>
            <a:r>
              <a:rPr lang="fr-FR" sz="1400" b="1" dirty="0">
                <a:solidFill>
                  <a:schemeClr val="tx1"/>
                </a:solidFill>
                <a:latin typeface="Arial Narrow" panose="020B0606020202030204" pitchFamily="34" charset="0"/>
              </a:rPr>
              <a:t> (OU PUZZLE)</a:t>
            </a:r>
          </a:p>
          <a:p>
            <a:pPr algn="just"/>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L’enseignant prépare une série de questions ou une série de ressources à consulter après avoir mis les apprenants en groupes.</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Groupe expert: chaque groupe reçoit une question et des ressources à approfondir </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Groupe apprentissage : les groupes sont ensuite réorganisés de manière à être composés d’apprenants issus de chaque groupe d’expertise, en vue d’un partage avec les autres.</a:t>
            </a:r>
          </a:p>
        </p:txBody>
      </p:sp>
      <p:sp>
        <p:nvSpPr>
          <p:cNvPr id="7" name="Rectangle : avec coins rognés en diagonale 6">
            <a:extLst>
              <a:ext uri="{FF2B5EF4-FFF2-40B4-BE49-F238E27FC236}">
                <a16:creationId xmlns:a16="http://schemas.microsoft.com/office/drawing/2014/main" id="{AFBD1F50-62C3-4A3C-948F-5A8CD32A57F3}"/>
              </a:ext>
            </a:extLst>
          </p:cNvPr>
          <p:cNvSpPr/>
          <p:nvPr/>
        </p:nvSpPr>
        <p:spPr>
          <a:xfrm>
            <a:off x="6094412" y="3753036"/>
            <a:ext cx="2304256" cy="3024336"/>
          </a:xfrm>
          <a:prstGeom prst="snip2Diag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t" anchorCtr="0"/>
          <a:lstStyle/>
          <a:p>
            <a:pPr algn="ctr"/>
            <a:r>
              <a:rPr lang="fr-FR" sz="1400" dirty="0"/>
              <a:t>LE MINI-QUIZ</a:t>
            </a:r>
          </a:p>
          <a:p>
            <a:endParaRPr lang="fr-FR" sz="1050" dirty="0"/>
          </a:p>
          <a:p>
            <a:pPr marL="171450" indent="-171450">
              <a:buFont typeface="Wingdings" panose="05000000000000000000" pitchFamily="2" charset="2"/>
              <a:buChar char="§"/>
            </a:pPr>
            <a:r>
              <a:rPr lang="fr-FR" sz="1050" dirty="0"/>
              <a:t>L’enseignant prépare des QCM dans ses diapositives.</a:t>
            </a:r>
          </a:p>
          <a:p>
            <a:pPr marL="171450" indent="-171450">
              <a:buFont typeface="Wingdings" panose="05000000000000000000" pitchFamily="2" charset="2"/>
              <a:buChar char="§"/>
            </a:pPr>
            <a:r>
              <a:rPr lang="fr-FR" sz="1050" dirty="0"/>
              <a:t>La question et les différentes propositions de réponses sont affichées.</a:t>
            </a:r>
          </a:p>
          <a:p>
            <a:pPr marL="171450" indent="-171450">
              <a:buFont typeface="Wingdings" panose="05000000000000000000" pitchFamily="2" charset="2"/>
              <a:buChar char="§"/>
            </a:pPr>
            <a:r>
              <a:rPr lang="fr-FR" sz="1050" dirty="0"/>
              <a:t>Les apprenants votent (boitiers de vote, outils web ou cartons).</a:t>
            </a:r>
          </a:p>
          <a:p>
            <a:pPr marL="171450" indent="-171450">
              <a:buFont typeface="Wingdings" panose="05000000000000000000" pitchFamily="2" charset="2"/>
              <a:buChar char="§"/>
            </a:pPr>
            <a:r>
              <a:rPr lang="fr-FR" sz="1050" dirty="0"/>
              <a:t>En fonction du nombre de bonnes réponses,  l’enseignant peut clarifier les éléments mal compris.</a:t>
            </a:r>
          </a:p>
        </p:txBody>
      </p:sp>
      <p:sp>
        <p:nvSpPr>
          <p:cNvPr id="8" name="Rectangle : avec coin arrondi et coin rogné en haut 7">
            <a:extLst>
              <a:ext uri="{FF2B5EF4-FFF2-40B4-BE49-F238E27FC236}">
                <a16:creationId xmlns:a16="http://schemas.microsoft.com/office/drawing/2014/main" id="{667DCC44-366E-47E0-B2B6-8227A6CA2ED5}"/>
              </a:ext>
            </a:extLst>
          </p:cNvPr>
          <p:cNvSpPr/>
          <p:nvPr/>
        </p:nvSpPr>
        <p:spPr>
          <a:xfrm>
            <a:off x="7709761" y="1232756"/>
            <a:ext cx="3627623" cy="2196244"/>
          </a:xfrm>
          <a:prstGeom prst="snip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fr-FR" sz="1400" b="1" dirty="0">
                <a:latin typeface="Arial Narrow" panose="020B0606020202030204" pitchFamily="34" charset="0"/>
              </a:rPr>
              <a:t>LA CARTE CONCEPTUELLE</a:t>
            </a:r>
          </a:p>
          <a:p>
            <a:endParaRPr lang="fr-FR" sz="800" dirty="0">
              <a:latin typeface="Arial Narrow" panose="020B0606020202030204" pitchFamily="34" charset="0"/>
            </a:endParaRPr>
          </a:p>
          <a:p>
            <a:pPr marL="171450" indent="-171450">
              <a:buFont typeface="Wingdings" panose="05000000000000000000" pitchFamily="2" charset="2"/>
              <a:buChar char="§"/>
            </a:pPr>
            <a:r>
              <a:rPr lang="fr-FR" sz="1100" dirty="0">
                <a:latin typeface="Arial Narrow" panose="020B0606020202030204" pitchFamily="34" charset="0"/>
              </a:rPr>
              <a:t>Après avoir couvert un bloc important de matière dans le cours (thème, unité, chapitres, etc.) l’enseignant invite les apprenants à construire une représentation de ce qu’ils ont appris à l’aide d’une carte conceptuelle</a:t>
            </a:r>
          </a:p>
          <a:p>
            <a:pPr marL="171450" indent="-171450">
              <a:buFont typeface="Wingdings" panose="05000000000000000000" pitchFamily="2" charset="2"/>
              <a:buChar char="§"/>
            </a:pPr>
            <a:r>
              <a:rPr lang="fr-FR" sz="1100" dirty="0">
                <a:latin typeface="Arial Narrow" panose="020B0606020202030204" pitchFamily="34" charset="0"/>
              </a:rPr>
              <a:t>En binômes, les apprenants font un premier brainstorming des concepts importants appris et des liens entre ces concepts </a:t>
            </a:r>
          </a:p>
          <a:p>
            <a:pPr marL="171450" indent="-171450">
              <a:buFont typeface="Wingdings" panose="05000000000000000000" pitchFamily="2" charset="2"/>
              <a:buChar char="§"/>
            </a:pPr>
            <a:r>
              <a:rPr lang="fr-FR" sz="1100" dirty="0">
                <a:latin typeface="Arial Narrow" panose="020B0606020202030204" pitchFamily="34" charset="0"/>
              </a:rPr>
              <a:t>L’enseignant circule entre les équipes pour observer le travail en cours et répondre aux questions.</a:t>
            </a:r>
          </a:p>
        </p:txBody>
      </p:sp>
      <p:sp>
        <p:nvSpPr>
          <p:cNvPr id="9" name="Rectangle : avec coins arrondis en diagonale 8">
            <a:extLst>
              <a:ext uri="{FF2B5EF4-FFF2-40B4-BE49-F238E27FC236}">
                <a16:creationId xmlns:a16="http://schemas.microsoft.com/office/drawing/2014/main" id="{15346E40-F4E1-43EF-B5E5-E28AEC83E55D}"/>
              </a:ext>
            </a:extLst>
          </p:cNvPr>
          <p:cNvSpPr/>
          <p:nvPr/>
        </p:nvSpPr>
        <p:spPr>
          <a:xfrm>
            <a:off x="8659477" y="3753036"/>
            <a:ext cx="2403486" cy="3024336"/>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tx1"/>
                </a:solidFill>
                <a:latin typeface="Arial Narrow" panose="020B0606020202030204" pitchFamily="34" charset="0"/>
              </a:rPr>
              <a:t>LE PHILIPPS 6/6</a:t>
            </a:r>
          </a:p>
          <a:p>
            <a:pPr algn="ct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L’enseignant forme des groupes de 6 apprenants qui ont 6 minutes pour chercher une solution à un problème posé.</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Un rapporteur de chaque groupe expose ensuite la solution au grand groupe </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Sur la base des apports de tous les groupes, chaque groupe rédige une synthèse.</a:t>
            </a:r>
          </a:p>
        </p:txBody>
      </p:sp>
      <p:sp>
        <p:nvSpPr>
          <p:cNvPr id="11" name="ZoneTexte 10">
            <a:extLst>
              <a:ext uri="{FF2B5EF4-FFF2-40B4-BE49-F238E27FC236}">
                <a16:creationId xmlns:a16="http://schemas.microsoft.com/office/drawing/2014/main" id="{EB9864D4-BED1-4441-BBB9-59110CBC1FDA}"/>
              </a:ext>
            </a:extLst>
          </p:cNvPr>
          <p:cNvSpPr txBox="1"/>
          <p:nvPr/>
        </p:nvSpPr>
        <p:spPr>
          <a:xfrm>
            <a:off x="4002575" y="3213555"/>
            <a:ext cx="3055004"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100" dirty="0">
                <a:latin typeface="Arial Narrow" panose="020B0606020202030204" pitchFamily="34" charset="0"/>
              </a:rPr>
              <a:t>La visualisation des réponses est immédiate, gérée par un logiciel ad hoc utilisé sur l’ordinateur du professeur.</a:t>
            </a:r>
          </a:p>
        </p:txBody>
      </p:sp>
      <p:sp>
        <p:nvSpPr>
          <p:cNvPr id="13" name="ZoneTexte 12">
            <a:extLst>
              <a:ext uri="{FF2B5EF4-FFF2-40B4-BE49-F238E27FC236}">
                <a16:creationId xmlns:a16="http://schemas.microsoft.com/office/drawing/2014/main" id="{4720FBAC-9B4D-4F36-80B0-E28A65E6B2E7}"/>
              </a:ext>
            </a:extLst>
          </p:cNvPr>
          <p:cNvSpPr txBox="1"/>
          <p:nvPr/>
        </p:nvSpPr>
        <p:spPr>
          <a:xfrm>
            <a:off x="1196783" y="3213556"/>
            <a:ext cx="2292555"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defPPr rtl="0">
              <a:defRPr lang="fr-fr"/>
            </a:defPPr>
            <a:lvl1pPr>
              <a:defRPr sz="1100">
                <a:latin typeface="Arial Narrow" panose="020B0606020202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lvl="3"/>
            <a:r>
              <a:rPr lang="fr-FR" sz="1100" dirty="0">
                <a:latin typeface="Arial Narrow" panose="020B0606020202030204" pitchFamily="34" charset="0"/>
              </a:rPr>
              <a:t>Boitiers de vote / tablette /  Smartphone / Sur site web / Pancartes à QR code / …</a:t>
            </a:r>
          </a:p>
        </p:txBody>
      </p:sp>
      <p:sp>
        <p:nvSpPr>
          <p:cNvPr id="14" name="Flèche : bas 13">
            <a:extLst>
              <a:ext uri="{FF2B5EF4-FFF2-40B4-BE49-F238E27FC236}">
                <a16:creationId xmlns:a16="http://schemas.microsoft.com/office/drawing/2014/main" id="{7292CB99-33F1-4683-B023-8A738A054418}"/>
              </a:ext>
            </a:extLst>
          </p:cNvPr>
          <p:cNvSpPr/>
          <p:nvPr/>
        </p:nvSpPr>
        <p:spPr>
          <a:xfrm rot="16200000">
            <a:off x="3559463" y="3273338"/>
            <a:ext cx="476065" cy="26614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3358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13599-71D0-45D1-91E3-B56FCB841C1E}"/>
              </a:ext>
            </a:extLst>
          </p:cNvPr>
          <p:cNvSpPr>
            <a:spLocks noGrp="1"/>
          </p:cNvSpPr>
          <p:nvPr>
            <p:ph type="title"/>
          </p:nvPr>
        </p:nvSpPr>
        <p:spPr/>
        <p:txBody>
          <a:bodyPr/>
          <a:lstStyle/>
          <a:p>
            <a:r>
              <a:rPr lang="fr-FR" dirty="0">
                <a:solidFill>
                  <a:srgbClr val="00B050"/>
                </a:solidFill>
              </a:rPr>
              <a:t>PENDANT</a:t>
            </a:r>
            <a:r>
              <a:rPr lang="fr-FR" dirty="0"/>
              <a:t> : techniques d’animation présentielle</a:t>
            </a:r>
          </a:p>
        </p:txBody>
      </p:sp>
      <p:sp>
        <p:nvSpPr>
          <p:cNvPr id="3" name="Espace réservé du contenu 2">
            <a:extLst>
              <a:ext uri="{FF2B5EF4-FFF2-40B4-BE49-F238E27FC236}">
                <a16:creationId xmlns:a16="http://schemas.microsoft.com/office/drawing/2014/main" id="{02023619-B361-4268-81C9-0FEBE14277D5}"/>
              </a:ext>
            </a:extLst>
          </p:cNvPr>
          <p:cNvSpPr>
            <a:spLocks noGrp="1"/>
          </p:cNvSpPr>
          <p:nvPr>
            <p:ph idx="1"/>
          </p:nvPr>
        </p:nvSpPr>
        <p:spPr>
          <a:xfrm>
            <a:off x="765820" y="1124744"/>
            <a:ext cx="4680520" cy="5400600"/>
          </a:xfrm>
        </p:spPr>
        <p:txBody>
          <a:bodyPr>
            <a:normAutofit lnSpcReduction="10000"/>
          </a:bodyPr>
          <a:lstStyle/>
          <a:p>
            <a:pPr>
              <a:spcBef>
                <a:spcPts val="600"/>
              </a:spcBef>
            </a:pPr>
            <a:r>
              <a:rPr lang="fr-FR" sz="2800" b="1" i="1" dirty="0">
                <a:latin typeface="Arial Narrow" panose="020B0606020202030204" pitchFamily="34" charset="0"/>
              </a:rPr>
              <a:t>Modes de pédagogie actives :</a:t>
            </a:r>
          </a:p>
          <a:p>
            <a:pPr lvl="1">
              <a:spcBef>
                <a:spcPts val="600"/>
              </a:spcBef>
            </a:pPr>
            <a:r>
              <a:rPr lang="fr-FR" b="1" i="1" dirty="0">
                <a:latin typeface="Arial Narrow" panose="020B0606020202030204" pitchFamily="34" charset="0"/>
              </a:rPr>
              <a:t>Exposé interactif</a:t>
            </a:r>
          </a:p>
          <a:p>
            <a:pPr lvl="1">
              <a:spcBef>
                <a:spcPts val="600"/>
              </a:spcBef>
            </a:pPr>
            <a:r>
              <a:rPr lang="fr-FR" b="1" i="1" dirty="0">
                <a:latin typeface="Arial Narrow" panose="020B0606020202030204" pitchFamily="34" charset="0"/>
              </a:rPr>
              <a:t>Quiz start-up / synthèse</a:t>
            </a:r>
          </a:p>
          <a:p>
            <a:pPr lvl="1">
              <a:spcBef>
                <a:spcPts val="600"/>
              </a:spcBef>
            </a:pPr>
            <a:r>
              <a:rPr lang="fr-FR" b="1" i="1" dirty="0">
                <a:latin typeface="Arial Narrow" panose="020B0606020202030204" pitchFamily="34" charset="0"/>
              </a:rPr>
              <a:t>Film pédagogique</a:t>
            </a:r>
          </a:p>
          <a:p>
            <a:pPr lvl="1">
              <a:spcBef>
                <a:spcPts val="600"/>
              </a:spcBef>
            </a:pPr>
            <a:r>
              <a:rPr lang="fr-FR" b="1" i="1" dirty="0">
                <a:latin typeface="Arial Narrow" panose="020B0606020202030204" pitchFamily="34" charset="0"/>
              </a:rPr>
              <a:t>Brainstorming pédagogique</a:t>
            </a:r>
          </a:p>
          <a:p>
            <a:pPr lvl="1">
              <a:spcBef>
                <a:spcPts val="600"/>
              </a:spcBef>
            </a:pPr>
            <a:r>
              <a:rPr lang="fr-FR" b="1" i="1" dirty="0">
                <a:latin typeface="Arial Narrow" panose="020B0606020202030204" pitchFamily="34" charset="0"/>
              </a:rPr>
              <a:t>Puzzle pédagogique</a:t>
            </a:r>
          </a:p>
          <a:p>
            <a:pPr lvl="1">
              <a:spcBef>
                <a:spcPts val="600"/>
              </a:spcBef>
            </a:pPr>
            <a:r>
              <a:rPr lang="fr-FR" b="1" i="1" dirty="0">
                <a:latin typeface="Arial Narrow" panose="020B0606020202030204" pitchFamily="34" charset="0"/>
              </a:rPr>
              <a:t>Exercice d’application</a:t>
            </a:r>
          </a:p>
          <a:p>
            <a:pPr lvl="1">
              <a:spcBef>
                <a:spcPts val="600"/>
              </a:spcBef>
            </a:pPr>
            <a:r>
              <a:rPr lang="fr-FR" b="1" i="1" dirty="0">
                <a:latin typeface="Arial Narrow" panose="020B0606020202030204" pitchFamily="34" charset="0"/>
              </a:rPr>
              <a:t>Exercice d’analyse critique</a:t>
            </a:r>
          </a:p>
          <a:p>
            <a:pPr lvl="1">
              <a:spcBef>
                <a:spcPts val="600"/>
              </a:spcBef>
            </a:pPr>
            <a:r>
              <a:rPr lang="fr-FR" b="1" i="1" dirty="0">
                <a:latin typeface="Arial Narrow" panose="020B0606020202030204" pitchFamily="34" charset="0"/>
              </a:rPr>
              <a:t>Étude de cas</a:t>
            </a:r>
          </a:p>
          <a:p>
            <a:pPr lvl="1">
              <a:spcBef>
                <a:spcPts val="600"/>
              </a:spcBef>
            </a:pPr>
            <a:r>
              <a:rPr lang="fr-FR" b="1" i="1" dirty="0">
                <a:latin typeface="Arial Narrow" panose="020B0606020202030204" pitchFamily="34" charset="0"/>
              </a:rPr>
              <a:t>Remue-méninge</a:t>
            </a:r>
          </a:p>
          <a:p>
            <a:pPr lvl="1">
              <a:spcBef>
                <a:spcPts val="600"/>
              </a:spcBef>
            </a:pPr>
            <a:r>
              <a:rPr lang="fr-FR" b="1" i="1" dirty="0">
                <a:latin typeface="Arial Narrow" panose="020B0606020202030204" pitchFamily="34" charset="0"/>
              </a:rPr>
              <a:t>Jeux de rôles</a:t>
            </a:r>
          </a:p>
          <a:p>
            <a:pPr lvl="1">
              <a:spcBef>
                <a:spcPts val="600"/>
              </a:spcBef>
            </a:pPr>
            <a:r>
              <a:rPr lang="fr-FR" b="1" i="1" dirty="0">
                <a:latin typeface="Arial Narrow" panose="020B0606020202030204" pitchFamily="34" charset="0"/>
              </a:rPr>
              <a:t>Une démo</a:t>
            </a:r>
          </a:p>
          <a:p>
            <a:pPr lvl="1">
              <a:spcBef>
                <a:spcPts val="600"/>
              </a:spcBef>
            </a:pPr>
            <a:r>
              <a:rPr lang="fr-FR" b="1" i="1" dirty="0">
                <a:latin typeface="Arial Narrow" panose="020B0606020202030204" pitchFamily="34" charset="0"/>
              </a:rPr>
              <a:t>Un retour d’expérience</a:t>
            </a:r>
          </a:p>
          <a:p>
            <a:pPr lvl="1">
              <a:spcBef>
                <a:spcPts val="600"/>
              </a:spcBef>
            </a:pPr>
            <a:r>
              <a:rPr lang="fr-FR" b="1" i="1" dirty="0">
                <a:latin typeface="Arial Narrow" panose="020B0606020202030204" pitchFamily="34" charset="0"/>
              </a:rPr>
              <a:t>Groupe d’échange de meilleures pratiques</a:t>
            </a:r>
          </a:p>
          <a:p>
            <a:pPr lvl="1">
              <a:spcBef>
                <a:spcPts val="600"/>
              </a:spcBef>
            </a:pPr>
            <a:r>
              <a:rPr lang="fr-FR" b="1" i="1" dirty="0">
                <a:latin typeface="Arial Narrow" panose="020B0606020202030204" pitchFamily="34" charset="0"/>
              </a:rPr>
              <a:t>Co-coaching ou co-développement</a:t>
            </a:r>
          </a:p>
          <a:p>
            <a:pPr lvl="1">
              <a:spcBef>
                <a:spcPts val="600"/>
              </a:spcBef>
            </a:pPr>
            <a:r>
              <a:rPr lang="fr-FR" b="1" i="1" dirty="0">
                <a:latin typeface="Arial Narrow" panose="020B0606020202030204" pitchFamily="34" charset="0"/>
              </a:rPr>
              <a:t>Réveil pédagogique</a:t>
            </a:r>
          </a:p>
          <a:p>
            <a:pPr lvl="1">
              <a:spcBef>
                <a:spcPts val="600"/>
              </a:spcBef>
            </a:pPr>
            <a:r>
              <a:rPr lang="fr-FR" b="1" i="1" dirty="0">
                <a:latin typeface="Arial Narrow" panose="020B0606020202030204" pitchFamily="34" charset="0"/>
              </a:rPr>
              <a:t>Témoignage</a:t>
            </a:r>
          </a:p>
          <a:p>
            <a:pPr lvl="1">
              <a:spcBef>
                <a:spcPts val="600"/>
              </a:spcBef>
            </a:pPr>
            <a:r>
              <a:rPr lang="fr-FR" b="1" i="1" dirty="0">
                <a:latin typeface="Arial Narrow" panose="020B0606020202030204" pitchFamily="34" charset="0"/>
              </a:rPr>
              <a:t>..</a:t>
            </a:r>
            <a:endParaRPr lang="fr-FR" dirty="0">
              <a:latin typeface="Arial Narrow" panose="020B0606020202030204" pitchFamily="34" charset="0"/>
            </a:endParaRPr>
          </a:p>
          <a:p>
            <a:endParaRPr lang="fr-FR" sz="4000" dirty="0">
              <a:latin typeface="Arial Narrow" panose="020B0606020202030204" pitchFamily="34" charset="0"/>
            </a:endParaRPr>
          </a:p>
        </p:txBody>
      </p:sp>
      <p:grpSp>
        <p:nvGrpSpPr>
          <p:cNvPr id="10" name="Groupe 9">
            <a:extLst>
              <a:ext uri="{FF2B5EF4-FFF2-40B4-BE49-F238E27FC236}">
                <a16:creationId xmlns:a16="http://schemas.microsoft.com/office/drawing/2014/main" id="{0B9616CD-EE91-49D6-96E8-4A5FBA28F435}"/>
              </a:ext>
            </a:extLst>
          </p:cNvPr>
          <p:cNvGrpSpPr/>
          <p:nvPr/>
        </p:nvGrpSpPr>
        <p:grpSpPr>
          <a:xfrm>
            <a:off x="4870276" y="1656184"/>
            <a:ext cx="6836662" cy="4138627"/>
            <a:chOff x="4870276" y="1656184"/>
            <a:chExt cx="6836662" cy="4138627"/>
          </a:xfrm>
        </p:grpSpPr>
        <p:pic>
          <p:nvPicPr>
            <p:cNvPr id="7" name="Image 6">
              <a:extLst>
                <a:ext uri="{FF2B5EF4-FFF2-40B4-BE49-F238E27FC236}">
                  <a16:creationId xmlns:a16="http://schemas.microsoft.com/office/drawing/2014/main" id="{A5E52A86-8260-48D8-864F-60F31F80F268}"/>
                </a:ext>
              </a:extLst>
            </p:cNvPr>
            <p:cNvPicPr>
              <a:picLocks noChangeAspect="1"/>
            </p:cNvPicPr>
            <p:nvPr/>
          </p:nvPicPr>
          <p:blipFill>
            <a:blip r:embed="rId2"/>
            <a:stretch>
              <a:fillRect/>
            </a:stretch>
          </p:blipFill>
          <p:spPr>
            <a:xfrm>
              <a:off x="4870276" y="1656184"/>
              <a:ext cx="6836662" cy="4077072"/>
            </a:xfrm>
            <a:prstGeom prst="rect">
              <a:avLst/>
            </a:prstGeom>
          </p:spPr>
        </p:pic>
        <p:sp>
          <p:nvSpPr>
            <p:cNvPr id="9" name="ZoneTexte 8">
              <a:extLst>
                <a:ext uri="{FF2B5EF4-FFF2-40B4-BE49-F238E27FC236}">
                  <a16:creationId xmlns:a16="http://schemas.microsoft.com/office/drawing/2014/main" id="{9E335BEC-CD1E-40C2-B77A-CDD3C6CF5AEF}"/>
                </a:ext>
              </a:extLst>
            </p:cNvPr>
            <p:cNvSpPr txBox="1"/>
            <p:nvPr/>
          </p:nvSpPr>
          <p:spPr>
            <a:xfrm>
              <a:off x="9550796" y="5548590"/>
              <a:ext cx="1703512" cy="246221"/>
            </a:xfrm>
            <a:prstGeom prst="rect">
              <a:avLst/>
            </a:prstGeom>
            <a:noFill/>
          </p:spPr>
          <p:txBody>
            <a:bodyPr wrap="square">
              <a:spAutoFit/>
            </a:bodyPr>
            <a:lstStyle/>
            <a:p>
              <a:pPr algn="r"/>
              <a:r>
                <a:rPr lang="fr-FR" sz="1000" dirty="0"/>
                <a:t>Source : </a:t>
              </a:r>
              <a:r>
                <a:rPr lang="fr-FR" sz="1000" dirty="0">
                  <a:hlinkClick r:id="rId3"/>
                </a:rPr>
                <a:t>Learning by </a:t>
              </a:r>
              <a:r>
                <a:rPr lang="fr-FR" sz="1000" dirty="0" err="1">
                  <a:hlinkClick r:id="rId3"/>
                </a:rPr>
                <a:t>doing</a:t>
              </a:r>
              <a:endParaRPr lang="fr-FR" sz="1000" dirty="0"/>
            </a:p>
          </p:txBody>
        </p:sp>
      </p:grpSp>
    </p:spTree>
    <p:extLst>
      <p:ext uri="{BB962C8B-B14F-4D97-AF65-F5344CB8AC3E}">
        <p14:creationId xmlns:p14="http://schemas.microsoft.com/office/powerpoint/2010/main" val="1239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13C12-1934-4612-952B-0594BF466138}"/>
              </a:ext>
            </a:extLst>
          </p:cNvPr>
          <p:cNvSpPr>
            <a:spLocks noGrp="1"/>
          </p:cNvSpPr>
          <p:nvPr>
            <p:ph type="title"/>
          </p:nvPr>
        </p:nvSpPr>
        <p:spPr/>
        <p:txBody>
          <a:bodyPr/>
          <a:lstStyle/>
          <a:p>
            <a:r>
              <a:rPr lang="fr-FR" dirty="0"/>
              <a:t>Une définition pour commencer !</a:t>
            </a:r>
          </a:p>
        </p:txBody>
      </p:sp>
      <p:sp>
        <p:nvSpPr>
          <p:cNvPr id="6" name="ZoneTexte 5">
            <a:extLst>
              <a:ext uri="{FF2B5EF4-FFF2-40B4-BE49-F238E27FC236}">
                <a16:creationId xmlns:a16="http://schemas.microsoft.com/office/drawing/2014/main" id="{5E39B87B-E1B2-4774-93CB-577EC19151A5}"/>
              </a:ext>
            </a:extLst>
          </p:cNvPr>
          <p:cNvSpPr txBox="1"/>
          <p:nvPr/>
        </p:nvSpPr>
        <p:spPr>
          <a:xfrm>
            <a:off x="2422004" y="2136338"/>
            <a:ext cx="6096000" cy="2585323"/>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dirty="0">
                <a:latin typeface="Abadi" panose="020B0604020104020204" pitchFamily="34" charset="0"/>
              </a:rPr>
              <a:t>« Le concept de classe inversée décrit un renversement de l’enseignement traditionnel. Les apprenants prennent connaissance de la matière en dehors de la classe, principalement au travers de lectures ou de vidéos. Le temps de la classe est alors consacré à un travail plus profond d’assimilation des connaissances au travers de méthodes pédagogiques comme la résolution de problèmes, les discussions ou les débats. »</a:t>
            </a:r>
          </a:p>
          <a:p>
            <a:pPr algn="r"/>
            <a:r>
              <a:rPr lang="fr-FR" i="1" dirty="0">
                <a:latin typeface="Abadi" panose="020B0604020104020204" pitchFamily="34" charset="0"/>
              </a:rPr>
              <a:t>Université Vanderbilt, USA</a:t>
            </a:r>
          </a:p>
        </p:txBody>
      </p:sp>
    </p:spTree>
    <p:extLst>
      <p:ext uri="{BB962C8B-B14F-4D97-AF65-F5344CB8AC3E}">
        <p14:creationId xmlns:p14="http://schemas.microsoft.com/office/powerpoint/2010/main" val="228663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6366D-96FB-4A5D-AFAB-2B7E17CF5376}"/>
              </a:ext>
            </a:extLst>
          </p:cNvPr>
          <p:cNvSpPr>
            <a:spLocks noGrp="1"/>
          </p:cNvSpPr>
          <p:nvPr>
            <p:ph type="title"/>
          </p:nvPr>
        </p:nvSpPr>
        <p:spPr/>
        <p:txBody>
          <a:bodyPr/>
          <a:lstStyle/>
          <a:p>
            <a:r>
              <a:rPr lang="fr-FR" dirty="0">
                <a:solidFill>
                  <a:srgbClr val="00B050"/>
                </a:solidFill>
              </a:rPr>
              <a:t>PENDANT</a:t>
            </a:r>
            <a:r>
              <a:rPr lang="fr-FR" dirty="0"/>
              <a:t> : techniques d’animation présentielle</a:t>
            </a:r>
          </a:p>
        </p:txBody>
      </p:sp>
      <p:sp>
        <p:nvSpPr>
          <p:cNvPr id="3" name="Espace réservé du contenu 2">
            <a:extLst>
              <a:ext uri="{FF2B5EF4-FFF2-40B4-BE49-F238E27FC236}">
                <a16:creationId xmlns:a16="http://schemas.microsoft.com/office/drawing/2014/main" id="{B93F5830-AD80-482A-83E7-D8ED3F3481F8}"/>
              </a:ext>
            </a:extLst>
          </p:cNvPr>
          <p:cNvSpPr>
            <a:spLocks noGrp="1"/>
          </p:cNvSpPr>
          <p:nvPr>
            <p:ph idx="1"/>
          </p:nvPr>
        </p:nvSpPr>
        <p:spPr>
          <a:xfrm>
            <a:off x="765819" y="1583372"/>
            <a:ext cx="3240361" cy="4725948"/>
          </a:xfrm>
        </p:spPr>
        <p:txBody>
          <a:bodyPr>
            <a:normAutofit/>
          </a:bodyPr>
          <a:lstStyle/>
          <a:p>
            <a:r>
              <a:rPr lang="fr-FR" sz="2800" dirty="0"/>
              <a:t>Techniques de rétroaction en classe (TRC) :</a:t>
            </a:r>
          </a:p>
          <a:p>
            <a:pPr lvl="1"/>
            <a:r>
              <a:rPr lang="fr-FR" sz="1800" dirty="0"/>
              <a:t>Temps d’arrêt courts pour sonder la compréhension ;</a:t>
            </a:r>
          </a:p>
          <a:p>
            <a:pPr lvl="1"/>
            <a:r>
              <a:rPr lang="fr-FR" sz="1800" dirty="0"/>
              <a:t>Une multitude de variantes possibles (environ 50),</a:t>
            </a:r>
          </a:p>
          <a:p>
            <a:pPr lvl="1"/>
            <a:r>
              <a:rPr lang="fr-FR" sz="1800" dirty="0"/>
              <a:t>Durée entre 5 et 20 minutes pour la plupart,</a:t>
            </a:r>
          </a:p>
          <a:p>
            <a:pPr lvl="1"/>
            <a:r>
              <a:rPr lang="fr-FR" sz="1800" dirty="0"/>
              <a:t>Formatives : sans notes,</a:t>
            </a:r>
          </a:p>
          <a:p>
            <a:pPr lvl="1"/>
            <a:r>
              <a:rPr lang="fr-FR" sz="1800" dirty="0"/>
              <a:t>Spécifiques au contexte,</a:t>
            </a:r>
          </a:p>
          <a:p>
            <a:pPr lvl="2"/>
            <a:endParaRPr lang="fr-FR" sz="1600" dirty="0"/>
          </a:p>
          <a:p>
            <a:pPr lvl="2"/>
            <a:endParaRPr lang="fr-FR" sz="1600" dirty="0"/>
          </a:p>
          <a:p>
            <a:pPr lvl="2"/>
            <a:endParaRPr lang="fr-FR" sz="1600" dirty="0"/>
          </a:p>
          <a:p>
            <a:pPr marL="777240" lvl="3" indent="0">
              <a:buNone/>
            </a:pPr>
            <a:endParaRPr lang="fr-FR" sz="1400" dirty="0"/>
          </a:p>
        </p:txBody>
      </p:sp>
      <p:graphicFrame>
        <p:nvGraphicFramePr>
          <p:cNvPr id="6" name="Tableau 9">
            <a:extLst>
              <a:ext uri="{FF2B5EF4-FFF2-40B4-BE49-F238E27FC236}">
                <a16:creationId xmlns:a16="http://schemas.microsoft.com/office/drawing/2014/main" id="{ABB3F326-9D63-4EF0-A194-101A0D095057}"/>
              </a:ext>
            </a:extLst>
          </p:cNvPr>
          <p:cNvGraphicFramePr>
            <a:graphicFrameLocks noGrp="1"/>
          </p:cNvGraphicFramePr>
          <p:nvPr>
            <p:extLst>
              <p:ext uri="{D42A27DB-BD31-4B8C-83A1-F6EECF244321}">
                <p14:modId xmlns:p14="http://schemas.microsoft.com/office/powerpoint/2010/main" val="1661997686"/>
              </p:ext>
            </p:extLst>
          </p:nvPr>
        </p:nvGraphicFramePr>
        <p:xfrm>
          <a:off x="4006180" y="1569680"/>
          <a:ext cx="7848870" cy="4739640"/>
        </p:xfrm>
        <a:graphic>
          <a:graphicData uri="http://schemas.openxmlformats.org/drawingml/2006/table">
            <a:tbl>
              <a:tblPr firstRow="1" bandRow="1">
                <a:tableStyleId>{5C22544A-7EE6-4342-B048-85BDC9FD1C3A}</a:tableStyleId>
              </a:tblPr>
              <a:tblGrid>
                <a:gridCol w="2616290">
                  <a:extLst>
                    <a:ext uri="{9D8B030D-6E8A-4147-A177-3AD203B41FA5}">
                      <a16:colId xmlns:a16="http://schemas.microsoft.com/office/drawing/2014/main" val="537539466"/>
                    </a:ext>
                  </a:extLst>
                </a:gridCol>
                <a:gridCol w="2616290">
                  <a:extLst>
                    <a:ext uri="{9D8B030D-6E8A-4147-A177-3AD203B41FA5}">
                      <a16:colId xmlns:a16="http://schemas.microsoft.com/office/drawing/2014/main" val="2258212668"/>
                    </a:ext>
                  </a:extLst>
                </a:gridCol>
                <a:gridCol w="2616290">
                  <a:extLst>
                    <a:ext uri="{9D8B030D-6E8A-4147-A177-3AD203B41FA5}">
                      <a16:colId xmlns:a16="http://schemas.microsoft.com/office/drawing/2014/main" val="3103047475"/>
                    </a:ext>
                  </a:extLst>
                </a:gridCol>
              </a:tblGrid>
              <a:tr h="185420">
                <a:tc gridSpan="3">
                  <a:txBody>
                    <a:bodyPr/>
                    <a:lstStyle/>
                    <a:p>
                      <a:pPr algn="ctr"/>
                      <a:r>
                        <a:rPr lang="fr-FR" dirty="0"/>
                        <a:t>Exemples de </a:t>
                      </a:r>
                      <a:r>
                        <a:rPr lang="fr-FR" dirty="0" err="1"/>
                        <a:t>TCR</a:t>
                      </a:r>
                      <a:endParaRPr lang="fr-FR" dirty="0"/>
                    </a:p>
                  </a:txBody>
                  <a:tcPr>
                    <a:solidFill>
                      <a:schemeClr val="accent1">
                        <a:lumMod val="50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89217976"/>
                  </a:ext>
                </a:extLst>
              </a:tr>
              <a:tr h="370840">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SONDAGE SUR LES CONNAISSANCES</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Objectif</a:t>
                      </a:r>
                      <a:r>
                        <a:rPr lang="fr-FR" sz="1100" kern="1200" dirty="0">
                          <a:solidFill>
                            <a:schemeClr val="dk1"/>
                          </a:solidFill>
                          <a:effectLst/>
                          <a:latin typeface="Arial Narrow" panose="020B0606020202030204" pitchFamily="34" charset="0"/>
                          <a:ea typeface="+mn-ea"/>
                          <a:cs typeface="+mn-cs"/>
                        </a:rPr>
                        <a:t> : identifier sommairement les connaissances antérieures des apprenants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Modalité</a:t>
                      </a:r>
                      <a:r>
                        <a:rPr lang="fr-FR" sz="1100" kern="1200" dirty="0">
                          <a:solidFill>
                            <a:schemeClr val="dk1"/>
                          </a:solidFill>
                          <a:effectLst/>
                          <a:latin typeface="Arial Narrow" panose="020B0606020202030204" pitchFamily="34" charset="0"/>
                          <a:ea typeface="+mn-ea"/>
                          <a:cs typeface="+mn-cs"/>
                        </a:rPr>
                        <a:t> : individuellement, voter en ligne ou un court QCM (</a:t>
                      </a:r>
                      <a:r>
                        <a:rPr lang="fr-FR" sz="1100" kern="1200" dirty="0" err="1">
                          <a:solidFill>
                            <a:schemeClr val="dk1"/>
                          </a:solidFill>
                          <a:effectLst/>
                          <a:latin typeface="Arial Narrow" panose="020B0606020202030204" pitchFamily="34" charset="0"/>
                          <a:ea typeface="+mn-ea"/>
                          <a:cs typeface="+mn-cs"/>
                          <a:hlinkClick r:id="rId2"/>
                        </a:rPr>
                        <a:t>Woodclap</a:t>
                      </a:r>
                      <a:r>
                        <a:rPr lang="fr-FR" sz="1100" kern="1200" dirty="0">
                          <a:solidFill>
                            <a:schemeClr val="dk1"/>
                          </a:solidFill>
                          <a:effectLst/>
                          <a:latin typeface="Arial Narrow" panose="020B0606020202030204" pitchFamily="34" charset="0"/>
                          <a:ea typeface="+mn-ea"/>
                          <a:cs typeface="+mn-cs"/>
                        </a:rPr>
                        <a:t>)</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Durée</a:t>
                      </a:r>
                      <a:r>
                        <a:rPr lang="fr-FR" sz="1100" kern="1200" dirty="0">
                          <a:solidFill>
                            <a:schemeClr val="dk1"/>
                          </a:solidFill>
                          <a:effectLst/>
                          <a:latin typeface="Arial Narrow" panose="020B0606020202030204" pitchFamily="34" charset="0"/>
                          <a:ea typeface="+mn-ea"/>
                          <a:cs typeface="+mn-cs"/>
                        </a:rPr>
                        <a:t> : </a:t>
                      </a:r>
                      <a:r>
                        <a:rPr lang="fr-FR" sz="1100" b="1" kern="1200" dirty="0">
                          <a:solidFill>
                            <a:srgbClr val="C00000"/>
                          </a:solidFill>
                          <a:effectLst/>
                          <a:latin typeface="Arial Narrow" panose="020B0606020202030204" pitchFamily="34" charset="0"/>
                          <a:ea typeface="+mn-ea"/>
                          <a:cs typeface="+mn-cs"/>
                        </a:rPr>
                        <a:t>10 minutes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Exemple</a:t>
                      </a:r>
                      <a:r>
                        <a:rPr lang="fr-FR" sz="1100" kern="1200" dirty="0">
                          <a:solidFill>
                            <a:schemeClr val="dk1"/>
                          </a:solidFill>
                          <a:effectLst/>
                          <a:latin typeface="Arial Narrow" panose="020B0606020202030204" pitchFamily="34" charset="0"/>
                          <a:ea typeface="+mn-ea"/>
                          <a:cs typeface="+mn-cs"/>
                        </a:rPr>
                        <a:t> : « Définir avec vos propres mots le terme suivant »</a:t>
                      </a:r>
                      <a:endParaRPr lang="fr-FR" sz="1100" dirty="0">
                        <a:latin typeface="Arial Narrow" panose="020B0606020202030204" pitchFamily="34" charset="0"/>
                      </a:endParaRP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GRILLE DES ‘POUR’ OU ‘CONTRE’</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Objectif</a:t>
                      </a:r>
                      <a:r>
                        <a:rPr lang="fr-FR" sz="1100" kern="1200" dirty="0">
                          <a:solidFill>
                            <a:schemeClr val="dk1"/>
                          </a:solidFill>
                          <a:effectLst/>
                          <a:latin typeface="Arial Narrow" panose="020B0606020202030204" pitchFamily="34" charset="0"/>
                          <a:ea typeface="+mn-ea"/>
                          <a:cs typeface="+mn-cs"/>
                        </a:rPr>
                        <a:t> : lister rapidement les pour et les contre d'une situation donnée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Modalité</a:t>
                      </a:r>
                      <a:r>
                        <a:rPr lang="fr-FR" sz="1100" kern="1200" dirty="0">
                          <a:solidFill>
                            <a:schemeClr val="dk1"/>
                          </a:solidFill>
                          <a:effectLst/>
                          <a:latin typeface="Arial Narrow" panose="020B0606020202030204" pitchFamily="34" charset="0"/>
                          <a:ea typeface="+mn-ea"/>
                          <a:cs typeface="+mn-cs"/>
                        </a:rPr>
                        <a:t> : en équipe, après affichage d’une question, lister les pour et les contre,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Durée</a:t>
                      </a:r>
                      <a:r>
                        <a:rPr lang="fr-FR" sz="1100" kern="1200" dirty="0">
                          <a:solidFill>
                            <a:schemeClr val="dk1"/>
                          </a:solidFill>
                          <a:effectLst/>
                          <a:latin typeface="Arial Narrow" panose="020B0606020202030204" pitchFamily="34" charset="0"/>
                          <a:ea typeface="+mn-ea"/>
                          <a:cs typeface="+mn-cs"/>
                        </a:rPr>
                        <a:t> </a:t>
                      </a:r>
                      <a:r>
                        <a:rPr lang="fr-FR" sz="1100" b="1" kern="1200" dirty="0">
                          <a:solidFill>
                            <a:srgbClr val="C00000"/>
                          </a:solidFill>
                          <a:effectLst/>
                          <a:latin typeface="Arial Narrow" panose="020B0606020202030204" pitchFamily="34" charset="0"/>
                          <a:ea typeface="+mn-ea"/>
                          <a:cs typeface="+mn-cs"/>
                        </a:rPr>
                        <a:t>: 5 minutes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Exemple</a:t>
                      </a:r>
                      <a:r>
                        <a:rPr lang="fr-FR" sz="1100" kern="1200" dirty="0">
                          <a:solidFill>
                            <a:schemeClr val="dk1"/>
                          </a:solidFill>
                          <a:effectLst/>
                          <a:latin typeface="Arial Narrow" panose="020B0606020202030204" pitchFamily="34" charset="0"/>
                          <a:ea typeface="+mn-ea"/>
                          <a:cs typeface="+mn-cs"/>
                        </a:rPr>
                        <a:t> : « Brièvement, listez trois à cinq avantages et inconvénients»</a:t>
                      </a:r>
                      <a:endParaRPr lang="fr-FR" sz="1100" dirty="0">
                        <a:latin typeface="Arial Narrow" panose="020B0606020202030204" pitchFamily="34" charset="0"/>
                      </a:endParaRP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CITER DES CAS PRATIQUES</a:t>
                      </a:r>
                    </a:p>
                    <a:p>
                      <a:pPr marL="171450" indent="-171450">
                        <a:buFont typeface="Wingdings" panose="05000000000000000000" pitchFamily="2" charset="2"/>
                        <a:buChar char="§"/>
                      </a:pPr>
                      <a:r>
                        <a:rPr lang="fr-FR" sz="1100" b="1" dirty="0">
                          <a:latin typeface="Arial Narrow" panose="020B0606020202030204" pitchFamily="34" charset="0"/>
                        </a:rPr>
                        <a:t>Objectif</a:t>
                      </a:r>
                      <a:r>
                        <a:rPr lang="fr-FR" sz="1100" dirty="0">
                          <a:latin typeface="Arial Narrow" panose="020B0606020202030204" pitchFamily="34" charset="0"/>
                        </a:rPr>
                        <a:t> :  faire le lien entre les principes exposés et leurs applications pratiques </a:t>
                      </a:r>
                    </a:p>
                    <a:p>
                      <a:pPr marL="171450" indent="-171450">
                        <a:buFont typeface="Wingdings" panose="05000000000000000000" pitchFamily="2" charset="2"/>
                        <a:buChar char="§"/>
                      </a:pPr>
                      <a:r>
                        <a:rPr lang="fr-FR" sz="1100" b="1" dirty="0">
                          <a:latin typeface="Arial Narrow" panose="020B0606020202030204" pitchFamily="34" charset="0"/>
                        </a:rPr>
                        <a:t>Modalité</a:t>
                      </a:r>
                      <a:r>
                        <a:rPr lang="fr-FR" sz="1100" dirty="0">
                          <a:latin typeface="Arial Narrow" panose="020B0606020202030204" pitchFamily="34" charset="0"/>
                        </a:rPr>
                        <a:t> : en groupe, «proposer au moins deux exemples d’application concrète des principes exposés(</a:t>
                      </a:r>
                      <a:r>
                        <a:rPr lang="fr-FR" sz="1100" dirty="0" err="1">
                          <a:latin typeface="Arial Narrow" panose="020B0606020202030204" pitchFamily="34" charset="0"/>
                        </a:rPr>
                        <a:t>Wooclap</a:t>
                      </a:r>
                      <a:r>
                        <a:rPr lang="fr-FR" sz="1100" dirty="0">
                          <a:latin typeface="Arial Narrow" panose="020B0606020202030204" pitchFamily="34" charset="0"/>
                        </a:rPr>
                        <a:t>, forum/chat/base de données) » </a:t>
                      </a:r>
                    </a:p>
                    <a:p>
                      <a:pPr marL="171450" indent="-171450">
                        <a:buFont typeface="Wingdings" panose="05000000000000000000" pitchFamily="2" charset="2"/>
                        <a:buChar char="§"/>
                      </a:pPr>
                      <a:r>
                        <a:rPr lang="fr-FR" sz="1100" b="1" dirty="0">
                          <a:latin typeface="Arial Narrow" panose="020B0606020202030204" pitchFamily="34" charset="0"/>
                        </a:rPr>
                        <a:t>Durée</a:t>
                      </a:r>
                      <a:r>
                        <a:rPr lang="fr-FR" sz="1100" dirty="0">
                          <a:latin typeface="Arial Narrow" panose="020B0606020202030204" pitchFamily="34" charset="0"/>
                        </a:rPr>
                        <a:t> : </a:t>
                      </a:r>
                      <a:r>
                        <a:rPr lang="fr-FR" sz="1100" b="1" dirty="0">
                          <a:solidFill>
                            <a:srgbClr val="C00000"/>
                          </a:solidFill>
                          <a:latin typeface="Arial Narrow" panose="020B0606020202030204" pitchFamily="34" charset="0"/>
                        </a:rPr>
                        <a:t>5 minutes</a:t>
                      </a:r>
                    </a:p>
                    <a:p>
                      <a:pPr marL="0" algn="ctr" defTabSz="914400" rtl="0" eaLnBrk="1" latinLnBrk="0" hangingPunct="1"/>
                      <a:endParaRPr lang="fr-FR" sz="1100" kern="120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60217516"/>
                  </a:ext>
                </a:extLst>
              </a:tr>
              <a:tr h="1483360">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VIDÉOS INTERACTIVES</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Objectif</a:t>
                      </a:r>
                      <a:r>
                        <a:rPr lang="fr-FR" sz="1100" kern="1200" dirty="0">
                          <a:solidFill>
                            <a:schemeClr val="dk1"/>
                          </a:solidFill>
                          <a:latin typeface="Arial Narrow" panose="020B0606020202030204" pitchFamily="34" charset="0"/>
                          <a:ea typeface="+mn-ea"/>
                          <a:cs typeface="+mn-cs"/>
                        </a:rPr>
                        <a:t> : reformuler les messages d'une vidéo </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Modalité</a:t>
                      </a:r>
                      <a:r>
                        <a:rPr lang="fr-FR" sz="1100" kern="1200" dirty="0">
                          <a:solidFill>
                            <a:schemeClr val="dk1"/>
                          </a:solidFill>
                          <a:latin typeface="Arial Narrow" panose="020B0606020202030204" pitchFamily="34" charset="0"/>
                          <a:ea typeface="+mn-ea"/>
                          <a:cs typeface="+mn-cs"/>
                        </a:rPr>
                        <a:t> : inviter à prendre des notes pendant la diffusion de une courte vidéo, proposer une activité au choix </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Durée</a:t>
                      </a:r>
                      <a:r>
                        <a:rPr lang="fr-FR" sz="1100" kern="1200" dirty="0">
                          <a:solidFill>
                            <a:schemeClr val="dk1"/>
                          </a:solidFill>
                          <a:latin typeface="Arial Narrow" panose="020B0606020202030204" pitchFamily="34" charset="0"/>
                          <a:ea typeface="+mn-ea"/>
                          <a:cs typeface="+mn-cs"/>
                        </a:rPr>
                        <a:t> : </a:t>
                      </a:r>
                      <a:r>
                        <a:rPr lang="fr-FR" sz="1100" b="1" kern="1200" dirty="0">
                          <a:solidFill>
                            <a:srgbClr val="C00000"/>
                          </a:solidFill>
                          <a:latin typeface="Arial Narrow" panose="020B0606020202030204" pitchFamily="34" charset="0"/>
                          <a:ea typeface="+mn-ea"/>
                          <a:cs typeface="+mn-cs"/>
                        </a:rPr>
                        <a:t>5 à 15 minutes</a:t>
                      </a:r>
                      <a:r>
                        <a:rPr lang="fr-FR" sz="1100" kern="1200" dirty="0">
                          <a:solidFill>
                            <a:schemeClr val="dk1"/>
                          </a:solidFill>
                          <a:latin typeface="Arial Narrow" panose="020B0606020202030204" pitchFamily="34" charset="0"/>
                          <a:ea typeface="+mn-ea"/>
                          <a:cs typeface="+mn-cs"/>
                        </a:rPr>
                        <a:t> </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Exemple :</a:t>
                      </a:r>
                      <a:r>
                        <a:rPr lang="fr-FR" sz="1100" kern="1200" dirty="0">
                          <a:solidFill>
                            <a:schemeClr val="dk1"/>
                          </a:solidFill>
                          <a:latin typeface="Arial Narrow" panose="020B0606020202030204" pitchFamily="34" charset="0"/>
                          <a:ea typeface="+mn-ea"/>
                          <a:cs typeface="+mn-cs"/>
                        </a:rPr>
                        <a:t> </a:t>
                      </a:r>
                    </a:p>
                    <a:p>
                      <a:pPr marL="266700" lvl="1" indent="-85725">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a) Chacun note les idées clés puis quelques volontaires répondent à chaque point par Chat, forum, Zoom)</a:t>
                      </a:r>
                    </a:p>
                    <a:p>
                      <a:pPr marL="266700" lvl="1" indent="-85725">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B) Demander à chaque groupe de porter son attention sur un point puis comparaison des réponses via forum) puis restitution collective </a:t>
                      </a:r>
                    </a:p>
                    <a:p>
                      <a:pPr algn="ctr"/>
                      <a:endParaRPr lang="fr-FR" sz="1100" b="1" dirty="0">
                        <a:solidFill>
                          <a:srgbClr val="C00000"/>
                        </a:solidFill>
                        <a:latin typeface="Arial Narrow" panose="020B0606020202030204" pitchFamily="34" charset="0"/>
                      </a:endParaRP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RÉSUMÉ AU VOL</a:t>
                      </a:r>
                    </a:p>
                    <a:p>
                      <a:pPr marL="171450" indent="-171450">
                        <a:buFont typeface="Wingdings" panose="05000000000000000000" pitchFamily="2" charset="2"/>
                        <a:buChar char="§"/>
                      </a:pPr>
                      <a:r>
                        <a:rPr lang="fr-FR" sz="1100" b="1" dirty="0">
                          <a:latin typeface="Arial Narrow" panose="020B0606020202030204" pitchFamily="34" charset="0"/>
                        </a:rPr>
                        <a:t>Objectif</a:t>
                      </a:r>
                      <a:r>
                        <a:rPr lang="fr-FR" sz="1100" dirty="0">
                          <a:latin typeface="Arial Narrow" panose="020B0606020202030204" pitchFamily="34" charset="0"/>
                        </a:rPr>
                        <a:t> : résumer activement et collectivement </a:t>
                      </a:r>
                    </a:p>
                    <a:p>
                      <a:pPr marL="171450" indent="-171450">
                        <a:buFont typeface="Wingdings" panose="05000000000000000000" pitchFamily="2" charset="2"/>
                        <a:buChar char="§"/>
                      </a:pPr>
                      <a:r>
                        <a:rPr lang="fr-FR" sz="1100" b="1" dirty="0">
                          <a:latin typeface="Arial Narrow" panose="020B0606020202030204" pitchFamily="34" charset="0"/>
                        </a:rPr>
                        <a:t>Modalité</a:t>
                      </a:r>
                      <a:r>
                        <a:rPr lang="fr-FR" sz="1100" dirty="0">
                          <a:latin typeface="Arial Narrow" panose="020B0606020202030204" pitchFamily="34" charset="0"/>
                        </a:rPr>
                        <a:t> :  </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1°) en 3 minutes, individuellement, noter 5 mots-clés retenus suite à un exposé (</a:t>
                      </a:r>
                      <a:r>
                        <a:rPr lang="fr-FR" sz="1100" kern="1200" dirty="0" err="1">
                          <a:solidFill>
                            <a:schemeClr val="dk1"/>
                          </a:solidFill>
                          <a:latin typeface="Arial Narrow" panose="020B0606020202030204" pitchFamily="34" charset="0"/>
                          <a:ea typeface="+mn-ea"/>
                          <a:cs typeface="+mn-cs"/>
                          <a:hlinkClick r:id="rId3"/>
                        </a:rPr>
                        <a:t>etherpad</a:t>
                      </a:r>
                      <a:r>
                        <a:rPr lang="fr-FR" sz="1100" kern="1200" dirty="0">
                          <a:solidFill>
                            <a:schemeClr val="dk1"/>
                          </a:solidFill>
                          <a:latin typeface="Arial Narrow" panose="020B0606020202030204" pitchFamily="34" charset="0"/>
                          <a:ea typeface="+mn-ea"/>
                          <a:cs typeface="+mn-cs"/>
                        </a:rPr>
                        <a:t>),</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2°) en 4 minutes, en équipe, sélectionner 10 mots clés,</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3°) en 8 minutes, l’équipe fait un résumé comportant ces 10 mots clés dans un texte de 7 lignes maximum (</a:t>
                      </a:r>
                      <a:r>
                        <a:rPr lang="fr-FR" sz="1100" kern="1200" dirty="0" err="1">
                          <a:solidFill>
                            <a:schemeClr val="dk1"/>
                          </a:solidFill>
                          <a:latin typeface="Arial Narrow" panose="020B0606020202030204" pitchFamily="34" charset="0"/>
                          <a:ea typeface="+mn-ea"/>
                          <a:cs typeface="+mn-cs"/>
                          <a:hlinkClick r:id="rId3"/>
                        </a:rPr>
                        <a:t>etherpad</a:t>
                      </a:r>
                      <a:r>
                        <a:rPr lang="fr-FR" sz="1100" kern="1200" dirty="0">
                          <a:solidFill>
                            <a:schemeClr val="dk1"/>
                          </a:solidFill>
                          <a:latin typeface="Arial Narrow" panose="020B0606020202030204" pitchFamily="34" charset="0"/>
                          <a:ea typeface="+mn-ea"/>
                          <a:cs typeface="+mn-cs"/>
                        </a:rPr>
                        <a:t>),</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4°) lire quelques résumés,</a:t>
                      </a:r>
                    </a:p>
                    <a:p>
                      <a:pPr marL="171450" indent="-171450">
                        <a:buFont typeface="Wingdings" panose="05000000000000000000" pitchFamily="2" charset="2"/>
                        <a:buChar char="§"/>
                      </a:pPr>
                      <a:r>
                        <a:rPr lang="fr-FR" sz="1100" b="1" dirty="0">
                          <a:latin typeface="Arial Narrow" panose="020B0606020202030204" pitchFamily="34" charset="0"/>
                        </a:rPr>
                        <a:t>Durée</a:t>
                      </a:r>
                      <a:r>
                        <a:rPr lang="fr-FR" sz="1100" dirty="0">
                          <a:latin typeface="Arial Narrow" panose="020B0606020202030204" pitchFamily="34" charset="0"/>
                        </a:rPr>
                        <a:t> : </a:t>
                      </a:r>
                      <a:r>
                        <a:rPr lang="fr-FR" sz="1100" b="1" dirty="0">
                          <a:solidFill>
                            <a:srgbClr val="C00000"/>
                          </a:solidFill>
                          <a:latin typeface="Arial Narrow" panose="020B0606020202030204" pitchFamily="34" charset="0"/>
                        </a:rPr>
                        <a:t>20 minutes</a:t>
                      </a: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L'ASPECT LE MOINS CLAIR</a:t>
                      </a:r>
                    </a:p>
                    <a:p>
                      <a:pPr marL="171450" indent="-171450">
                        <a:buFont typeface="Wingdings" panose="05000000000000000000" pitchFamily="2" charset="2"/>
                        <a:buChar char="§"/>
                      </a:pPr>
                      <a:r>
                        <a:rPr lang="fr-FR" sz="1100" b="1" dirty="0">
                          <a:latin typeface="Arial Narrow" panose="020B0606020202030204" pitchFamily="34" charset="0"/>
                        </a:rPr>
                        <a:t>Objectif</a:t>
                      </a:r>
                      <a:r>
                        <a:rPr lang="fr-FR" sz="1100" dirty="0">
                          <a:latin typeface="Arial Narrow" panose="020B0606020202030204" pitchFamily="34" charset="0"/>
                        </a:rPr>
                        <a:t> : mettre en évidence un point qui reste confus par rapport aux apprentissages proposés </a:t>
                      </a:r>
                    </a:p>
                    <a:p>
                      <a:pPr marL="171450" indent="-171450">
                        <a:buFont typeface="Wingdings" panose="05000000000000000000" pitchFamily="2" charset="2"/>
                        <a:buChar char="§"/>
                      </a:pPr>
                      <a:r>
                        <a:rPr lang="fr-FR" sz="1100" b="1" dirty="0">
                          <a:latin typeface="Arial Narrow" panose="020B0606020202030204" pitchFamily="34" charset="0"/>
                        </a:rPr>
                        <a:t>Modalité</a:t>
                      </a:r>
                      <a:r>
                        <a:rPr lang="fr-FR" sz="1100" dirty="0">
                          <a:latin typeface="Arial Narrow" panose="020B0606020202030204" pitchFamily="34" charset="0"/>
                        </a:rPr>
                        <a:t> : individuellement, sur post-it (</a:t>
                      </a:r>
                      <a:r>
                        <a:rPr lang="fr-FR" sz="1100" dirty="0" err="1">
                          <a:latin typeface="Arial Narrow" panose="020B0606020202030204" pitchFamily="34" charset="0"/>
                        </a:rPr>
                        <a:t>framemo</a:t>
                      </a:r>
                      <a:r>
                        <a:rPr lang="fr-FR" sz="1100" dirty="0">
                          <a:latin typeface="Arial Narrow" panose="020B0606020202030204" pitchFamily="34" charset="0"/>
                        </a:rPr>
                        <a:t>) : «Par rapport à la présentation, à la lecture que vous avez faite, à la discussion qui a eu lieu ou à la vidéo que vous avez vue, qu'est-ce qui reste le moins clair ?» </a:t>
                      </a:r>
                    </a:p>
                    <a:p>
                      <a:pPr marL="171450" indent="-171450">
                        <a:buFont typeface="Wingdings" panose="05000000000000000000" pitchFamily="2" charset="2"/>
                        <a:buChar char="§"/>
                      </a:pPr>
                      <a:r>
                        <a:rPr lang="fr-FR" sz="1100" b="1" dirty="0">
                          <a:latin typeface="Arial Narrow" panose="020B0606020202030204" pitchFamily="34" charset="0"/>
                        </a:rPr>
                        <a:t>Durée</a:t>
                      </a:r>
                      <a:r>
                        <a:rPr lang="fr-FR" sz="1100" dirty="0">
                          <a:latin typeface="Arial Narrow" panose="020B0606020202030204" pitchFamily="34" charset="0"/>
                        </a:rPr>
                        <a:t> : </a:t>
                      </a:r>
                      <a:r>
                        <a:rPr lang="fr-FR" sz="1100" b="1" dirty="0">
                          <a:solidFill>
                            <a:srgbClr val="C00000"/>
                          </a:solidFill>
                          <a:latin typeface="Arial Narrow" panose="020B0606020202030204" pitchFamily="34" charset="0"/>
                        </a:rPr>
                        <a:t>1 minute</a:t>
                      </a:r>
                    </a:p>
                  </a:txBody>
                  <a:tcPr/>
                </a:tc>
                <a:extLst>
                  <a:ext uri="{0D108BD9-81ED-4DB2-BD59-A6C34878D82A}">
                    <a16:rowId xmlns:a16="http://schemas.microsoft.com/office/drawing/2014/main" val="3773370431"/>
                  </a:ext>
                </a:extLst>
              </a:tr>
            </a:tbl>
          </a:graphicData>
        </a:graphic>
      </p:graphicFrame>
    </p:spTree>
    <p:extLst>
      <p:ext uri="{BB962C8B-B14F-4D97-AF65-F5344CB8AC3E}">
        <p14:creationId xmlns:p14="http://schemas.microsoft.com/office/powerpoint/2010/main" val="32738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543F8-59F4-4C7E-9329-700832D41873}"/>
              </a:ext>
            </a:extLst>
          </p:cNvPr>
          <p:cNvSpPr>
            <a:spLocks noGrp="1"/>
          </p:cNvSpPr>
          <p:nvPr>
            <p:ph type="title"/>
          </p:nvPr>
        </p:nvSpPr>
        <p:spPr/>
        <p:txBody>
          <a:bodyPr/>
          <a:lstStyle/>
          <a:p>
            <a:r>
              <a:rPr lang="fr-FR" dirty="0">
                <a:solidFill>
                  <a:srgbClr val="00B050"/>
                </a:solidFill>
              </a:rPr>
              <a:t>PENDANT</a:t>
            </a:r>
            <a:r>
              <a:rPr lang="fr-FR" dirty="0"/>
              <a:t> : Évaluation des apprentissages</a:t>
            </a:r>
          </a:p>
        </p:txBody>
      </p:sp>
      <p:sp>
        <p:nvSpPr>
          <p:cNvPr id="3" name="Espace réservé du contenu 2">
            <a:extLst>
              <a:ext uri="{FF2B5EF4-FFF2-40B4-BE49-F238E27FC236}">
                <a16:creationId xmlns:a16="http://schemas.microsoft.com/office/drawing/2014/main" id="{D2CDFA6D-9A58-4AD4-AC7D-006610AE1F27}"/>
              </a:ext>
            </a:extLst>
          </p:cNvPr>
          <p:cNvSpPr>
            <a:spLocks noGrp="1"/>
          </p:cNvSpPr>
          <p:nvPr>
            <p:ph idx="1"/>
          </p:nvPr>
        </p:nvSpPr>
        <p:spPr>
          <a:xfrm>
            <a:off x="765820" y="1124744"/>
            <a:ext cx="6696744" cy="5256584"/>
          </a:xfrm>
        </p:spPr>
        <p:txBody>
          <a:bodyPr>
            <a:normAutofit/>
          </a:bodyPr>
          <a:lstStyle/>
          <a:p>
            <a:r>
              <a:rPr lang="fr-FR" dirty="0"/>
              <a:t>Évaluation essentiellement formative : </a:t>
            </a:r>
          </a:p>
          <a:p>
            <a:pPr lvl="1"/>
            <a:r>
              <a:rPr lang="fr-FR" dirty="0"/>
              <a:t>Réalisée en cycle court,</a:t>
            </a:r>
          </a:p>
          <a:p>
            <a:pPr lvl="1"/>
            <a:r>
              <a:rPr lang="fr-FR" dirty="0"/>
              <a:t>Porte sur le processus et non seulement sur le produit,</a:t>
            </a:r>
          </a:p>
          <a:p>
            <a:pPr lvl="1"/>
            <a:r>
              <a:rPr lang="fr-FR" dirty="0"/>
              <a:t>Élargie à d’autres acteurs : </a:t>
            </a:r>
          </a:p>
          <a:p>
            <a:pPr lvl="2"/>
            <a:r>
              <a:rPr lang="fr-FR" dirty="0"/>
              <a:t>L’auto-évaluation (apprenant), </a:t>
            </a:r>
          </a:p>
          <a:p>
            <a:pPr lvl="2"/>
            <a:r>
              <a:rPr lang="fr-FR" dirty="0"/>
              <a:t>L’apprenant-Enseignant (</a:t>
            </a:r>
            <a:r>
              <a:rPr lang="fr-FR" dirty="0" err="1"/>
              <a:t>co</a:t>
            </a:r>
            <a:r>
              <a:rPr lang="fr-FR" dirty="0"/>
              <a:t>-évaluation), </a:t>
            </a:r>
          </a:p>
          <a:p>
            <a:pPr lvl="2"/>
            <a:r>
              <a:rPr lang="fr-FR" dirty="0"/>
              <a:t>Les pairs (évaluation par les pairs),</a:t>
            </a:r>
          </a:p>
          <a:p>
            <a:r>
              <a:rPr lang="fr-FR" dirty="0"/>
              <a:t>Stratégies d’évaluation inversée :</a:t>
            </a:r>
          </a:p>
          <a:p>
            <a:pPr lvl="1"/>
            <a:endParaRPr lang="fr-FR" dirty="0"/>
          </a:p>
        </p:txBody>
      </p:sp>
      <p:sp>
        <p:nvSpPr>
          <p:cNvPr id="4" name="Rectangle : coins arrondis 3">
            <a:extLst>
              <a:ext uri="{FF2B5EF4-FFF2-40B4-BE49-F238E27FC236}">
                <a16:creationId xmlns:a16="http://schemas.microsoft.com/office/drawing/2014/main" id="{FC32BC6B-9203-4263-8336-05987DE4A079}"/>
              </a:ext>
            </a:extLst>
          </p:cNvPr>
          <p:cNvSpPr/>
          <p:nvPr/>
        </p:nvSpPr>
        <p:spPr>
          <a:xfrm>
            <a:off x="1053852" y="3852187"/>
            <a:ext cx="4752528" cy="1521029"/>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fr-FR" sz="1200" b="1" dirty="0">
                <a:solidFill>
                  <a:srgbClr val="002060"/>
                </a:solidFill>
                <a:latin typeface="Arial Narrow" panose="020B0606020202030204" pitchFamily="34" charset="0"/>
              </a:rPr>
              <a:t>LE FEED-BACK FORMATIF</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Interaction entre l’enseignant et l’apprenant est l’outil de co-construction des connaissances,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Rôle de l’enseignant : répondre aux questions, recadrer, offrir des éclairages différents, etc.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Il est en position de donner un certain nombre de feedbacks formatifs visant à orienter, guider, rectifier...</a:t>
            </a:r>
          </a:p>
        </p:txBody>
      </p:sp>
      <p:sp>
        <p:nvSpPr>
          <p:cNvPr id="5" name="Rectangle : coins arrondis 4">
            <a:extLst>
              <a:ext uri="{FF2B5EF4-FFF2-40B4-BE49-F238E27FC236}">
                <a16:creationId xmlns:a16="http://schemas.microsoft.com/office/drawing/2014/main" id="{E13C10B3-AB21-44D6-AB02-309276B377EA}"/>
              </a:ext>
            </a:extLst>
          </p:cNvPr>
          <p:cNvSpPr/>
          <p:nvPr/>
        </p:nvSpPr>
        <p:spPr>
          <a:xfrm>
            <a:off x="1053852" y="5489848"/>
            <a:ext cx="4752528" cy="1368152"/>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fr-FR" sz="1200" b="1" dirty="0">
                <a:solidFill>
                  <a:srgbClr val="002060"/>
                </a:solidFill>
                <a:latin typeface="Arial Narrow" panose="020B0606020202030204" pitchFamily="34" charset="0"/>
              </a:rPr>
              <a:t>LE « JUST-IN-TIME </a:t>
            </a:r>
            <a:r>
              <a:rPr lang="fr-FR" sz="1200" b="1" dirty="0" err="1">
                <a:solidFill>
                  <a:srgbClr val="002060"/>
                </a:solidFill>
                <a:latin typeface="Arial Narrow" panose="020B0606020202030204" pitchFamily="34" charset="0"/>
              </a:rPr>
              <a:t>TEACHING</a:t>
            </a:r>
            <a:r>
              <a:rPr lang="fr-FR" sz="1200" b="1" dirty="0">
                <a:solidFill>
                  <a:srgbClr val="002060"/>
                </a:solidFill>
                <a:latin typeface="Arial Narrow" panose="020B0606020202030204" pitchFamily="34" charset="0"/>
              </a:rPr>
              <a:t>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Une variante du feedback formatif.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Avant le cours : Sonder les apprenants pour recalibrer l’intervention pédagogique en fonction des besoins,</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Permet à l’enseignant pendant le cours d’évaluer la compréhension du cours et réagir rapidement.</a:t>
            </a:r>
          </a:p>
        </p:txBody>
      </p:sp>
      <p:graphicFrame>
        <p:nvGraphicFramePr>
          <p:cNvPr id="8" name="Diagramme 7">
            <a:extLst>
              <a:ext uri="{FF2B5EF4-FFF2-40B4-BE49-F238E27FC236}">
                <a16:creationId xmlns:a16="http://schemas.microsoft.com/office/drawing/2014/main" id="{CB3A1439-870B-47F2-B302-ED6E44B251E2}"/>
              </a:ext>
            </a:extLst>
          </p:cNvPr>
          <p:cNvGraphicFramePr/>
          <p:nvPr>
            <p:extLst>
              <p:ext uri="{D42A27DB-BD31-4B8C-83A1-F6EECF244321}">
                <p14:modId xmlns:p14="http://schemas.microsoft.com/office/powerpoint/2010/main" val="1953675686"/>
              </p:ext>
            </p:extLst>
          </p:nvPr>
        </p:nvGraphicFramePr>
        <p:xfrm>
          <a:off x="4870276" y="1143851"/>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6119087C-F0CA-47DB-BDBB-C171DB575A81}"/>
              </a:ext>
            </a:extLst>
          </p:cNvPr>
          <p:cNvSpPr txBox="1"/>
          <p:nvPr/>
        </p:nvSpPr>
        <p:spPr>
          <a:xfrm>
            <a:off x="7462564" y="6636781"/>
            <a:ext cx="1872208" cy="230832"/>
          </a:xfrm>
          <a:prstGeom prst="rect">
            <a:avLst/>
          </a:prstGeom>
          <a:noFill/>
        </p:spPr>
        <p:txBody>
          <a:bodyPr wrap="square">
            <a:spAutoFit/>
          </a:bodyPr>
          <a:lstStyle/>
          <a:p>
            <a:r>
              <a:rPr lang="fr-FR" sz="900" dirty="0"/>
              <a:t>Source : </a:t>
            </a:r>
            <a:r>
              <a:rPr lang="fr-FR" sz="900" dirty="0">
                <a:hlinkClick r:id="rId7"/>
              </a:rPr>
              <a:t>Les carnets du </a:t>
            </a:r>
            <a:r>
              <a:rPr lang="fr-FR" sz="900" dirty="0" err="1">
                <a:hlinkClick r:id="rId7"/>
              </a:rPr>
              <a:t>LLL</a:t>
            </a:r>
            <a:r>
              <a:rPr lang="fr-FR" sz="900" dirty="0"/>
              <a:t> </a:t>
            </a:r>
          </a:p>
        </p:txBody>
      </p:sp>
      <p:sp>
        <p:nvSpPr>
          <p:cNvPr id="7" name="ZoneTexte 6">
            <a:extLst>
              <a:ext uri="{FF2B5EF4-FFF2-40B4-BE49-F238E27FC236}">
                <a16:creationId xmlns:a16="http://schemas.microsoft.com/office/drawing/2014/main" id="{FE4A87FE-9D18-42A7-8B79-5BCE28F3694C}"/>
              </a:ext>
            </a:extLst>
          </p:cNvPr>
          <p:cNvSpPr txBox="1"/>
          <p:nvPr/>
        </p:nvSpPr>
        <p:spPr>
          <a:xfrm>
            <a:off x="6558756" y="1087552"/>
            <a:ext cx="4896544" cy="338554"/>
          </a:xfrm>
          <a:prstGeom prst="rect">
            <a:avLst/>
          </a:prstGeom>
          <a:noFill/>
        </p:spPr>
        <p:txBody>
          <a:bodyPr wrap="square">
            <a:spAutoFit/>
          </a:bodyPr>
          <a:lstStyle/>
          <a:p>
            <a:pPr algn="ctr"/>
            <a:r>
              <a:rPr lang="fr-FR" sz="1600" dirty="0"/>
              <a:t>Quatre dispositifs d’évaluation pour la classe inversée</a:t>
            </a:r>
          </a:p>
        </p:txBody>
      </p:sp>
    </p:spTree>
    <p:extLst>
      <p:ext uri="{BB962C8B-B14F-4D97-AF65-F5344CB8AC3E}">
        <p14:creationId xmlns:p14="http://schemas.microsoft.com/office/powerpoint/2010/main" val="38592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CBC17-899E-44FA-8619-4D2A8919EAB2}"/>
              </a:ext>
            </a:extLst>
          </p:cNvPr>
          <p:cNvSpPr>
            <a:spLocks noGrp="1"/>
          </p:cNvSpPr>
          <p:nvPr>
            <p:ph type="title"/>
          </p:nvPr>
        </p:nvSpPr>
        <p:spPr/>
        <p:txBody>
          <a:bodyPr>
            <a:normAutofit/>
          </a:bodyPr>
          <a:lstStyle/>
          <a:p>
            <a:r>
              <a:rPr lang="fr-FR" dirty="0">
                <a:solidFill>
                  <a:srgbClr val="7030A0"/>
                </a:solidFill>
              </a:rPr>
              <a:t>APRÈS</a:t>
            </a:r>
            <a:r>
              <a:rPr lang="fr-FR" dirty="0"/>
              <a:t> : consolidation, remédiation, évaluation</a:t>
            </a:r>
          </a:p>
        </p:txBody>
      </p:sp>
      <p:sp>
        <p:nvSpPr>
          <p:cNvPr id="3" name="Espace réservé du contenu 2">
            <a:extLst>
              <a:ext uri="{FF2B5EF4-FFF2-40B4-BE49-F238E27FC236}">
                <a16:creationId xmlns:a16="http://schemas.microsoft.com/office/drawing/2014/main" id="{BF654CF9-E046-47A9-9DF1-4CD0A4E1213E}"/>
              </a:ext>
            </a:extLst>
          </p:cNvPr>
          <p:cNvSpPr>
            <a:spLocks noGrp="1"/>
          </p:cNvSpPr>
          <p:nvPr>
            <p:ph idx="1"/>
          </p:nvPr>
        </p:nvSpPr>
        <p:spPr/>
        <p:txBody>
          <a:bodyPr>
            <a:normAutofit/>
          </a:bodyPr>
          <a:lstStyle/>
          <a:p>
            <a:r>
              <a:rPr lang="fr-FR" b="1" dirty="0"/>
              <a:t>Besoin d’approfondir l’apprentissage par des pratiques additionnelles après la classe par des exercices individuels ou collectifs :</a:t>
            </a:r>
          </a:p>
          <a:p>
            <a:endParaRPr lang="fr-FR" b="1" dirty="0"/>
          </a:p>
          <a:p>
            <a:pPr lvl="1"/>
            <a:r>
              <a:rPr lang="fr-FR" dirty="0"/>
              <a:t>Utiliser les forums des plateformes d’enseignement ou les médias sociaux pour élaborer les idées développées en classe,</a:t>
            </a:r>
          </a:p>
          <a:p>
            <a:pPr lvl="1"/>
            <a:r>
              <a:rPr lang="fr-FR" dirty="0"/>
              <a:t>Mettre des problèmes additionnels sur la plateforme d’enseignement pour que les apprenants puissent pratiquer individuellement,</a:t>
            </a:r>
          </a:p>
          <a:p>
            <a:pPr lvl="1"/>
            <a:r>
              <a:rPr lang="fr-FR" dirty="0"/>
              <a:t>Créer des exercices qui permettent aux apprenants d’appliquer le contenu dans des contextes différents ou des situations nouvelles.</a:t>
            </a:r>
          </a:p>
          <a:p>
            <a:pPr lvl="1"/>
            <a:r>
              <a:rPr lang="fr-FR" dirty="0"/>
              <a:t>Recommander des lectures complémentaires sur le sujet,</a:t>
            </a:r>
          </a:p>
          <a:p>
            <a:pPr lvl="1"/>
            <a:r>
              <a:rPr lang="fr-FR" dirty="0"/>
              <a:t>Encourager les apprenants à créer des groupes d’apprentissage informel,</a:t>
            </a:r>
          </a:p>
          <a:p>
            <a:pPr lvl="1"/>
            <a:r>
              <a:rPr lang="fr-FR" dirty="0"/>
              <a:t>Développer des groupes animés par des pairs pour travailler des problèmes additionnels,</a:t>
            </a:r>
          </a:p>
          <a:p>
            <a:pPr lvl="1"/>
            <a:r>
              <a:rPr lang="fr-FR" dirty="0"/>
              <a:t>Etc.</a:t>
            </a:r>
          </a:p>
          <a:p>
            <a:endParaRPr lang="fr-FR" dirty="0"/>
          </a:p>
          <a:p>
            <a:endParaRPr lang="fr-FR" dirty="0"/>
          </a:p>
        </p:txBody>
      </p:sp>
    </p:spTree>
    <p:extLst>
      <p:ext uri="{BB962C8B-B14F-4D97-AF65-F5344CB8AC3E}">
        <p14:creationId xmlns:p14="http://schemas.microsoft.com/office/powerpoint/2010/main" val="27727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6CF8D-B4F6-40B2-A6F7-FD975AF5A0B3}"/>
              </a:ext>
            </a:extLst>
          </p:cNvPr>
          <p:cNvSpPr>
            <a:spLocks noGrp="1"/>
          </p:cNvSpPr>
          <p:nvPr>
            <p:ph type="title"/>
          </p:nvPr>
        </p:nvSpPr>
        <p:spPr>
          <a:xfrm>
            <a:off x="621804" y="533400"/>
            <a:ext cx="10729192" cy="519336"/>
          </a:xfrm>
        </p:spPr>
        <p:txBody>
          <a:bodyPr/>
          <a:lstStyle/>
          <a:p>
            <a:r>
              <a:rPr lang="fr-FR" dirty="0"/>
              <a:t>Risques d’une classe inversée</a:t>
            </a:r>
          </a:p>
        </p:txBody>
      </p:sp>
      <p:sp>
        <p:nvSpPr>
          <p:cNvPr id="3" name="Espace réservé du contenu 2">
            <a:extLst>
              <a:ext uri="{FF2B5EF4-FFF2-40B4-BE49-F238E27FC236}">
                <a16:creationId xmlns:a16="http://schemas.microsoft.com/office/drawing/2014/main" id="{04F4C37D-B914-4FE0-8AC2-1BDD1D74D06F}"/>
              </a:ext>
            </a:extLst>
          </p:cNvPr>
          <p:cNvSpPr>
            <a:spLocks noGrp="1"/>
          </p:cNvSpPr>
          <p:nvPr>
            <p:ph idx="1"/>
          </p:nvPr>
        </p:nvSpPr>
        <p:spPr>
          <a:xfrm>
            <a:off x="765820" y="1412776"/>
            <a:ext cx="9145016" cy="4968552"/>
          </a:xfrm>
        </p:spPr>
        <p:txBody>
          <a:bodyPr>
            <a:normAutofit/>
          </a:bodyPr>
          <a:lstStyle/>
          <a:p>
            <a:r>
              <a:rPr lang="fr-FR" dirty="0"/>
              <a:t>Du côté des enseignants :</a:t>
            </a:r>
          </a:p>
          <a:p>
            <a:pPr lvl="1"/>
            <a:r>
              <a:rPr lang="fr-FR" dirty="0"/>
              <a:t>Une erreur fréquente : trop se concentrer sur la création de cours magistraux en mode vidéo au dépend des activités en classe,</a:t>
            </a:r>
          </a:p>
          <a:p>
            <a:pPr lvl="1"/>
            <a:r>
              <a:rPr lang="fr-FR" dirty="0"/>
              <a:t>Se figer sur un seul modèle d’inversion des cours et un ou quelques modèles de </a:t>
            </a:r>
            <a:r>
              <a:rPr lang="fr-FR" dirty="0" err="1"/>
              <a:t>TRC</a:t>
            </a:r>
            <a:r>
              <a:rPr lang="fr-FR" dirty="0"/>
              <a:t> (Techniques de Rétroaction en Classe)</a:t>
            </a:r>
          </a:p>
          <a:p>
            <a:r>
              <a:rPr lang="fr-FR" dirty="0"/>
              <a:t>Du côté des apprenants :</a:t>
            </a:r>
          </a:p>
          <a:p>
            <a:pPr lvl="1"/>
            <a:r>
              <a:rPr lang="fr-FR" dirty="0"/>
              <a:t>Un changement complet des règles que beaucoup vont rejeter,</a:t>
            </a:r>
          </a:p>
          <a:p>
            <a:pPr lvl="1"/>
            <a:r>
              <a:rPr lang="fr-FR" dirty="0"/>
              <a:t>Le passage d’un statut passif (réceptif) à un statut actif crée des réticences,</a:t>
            </a:r>
          </a:p>
          <a:p>
            <a:pPr lvl="1"/>
            <a:r>
              <a:rPr lang="fr-FR" dirty="0"/>
              <a:t>Le passage de compétences cognitives procédurales voire de mémorisation à des compétences cognitives plus complexes ou transversales (6 niveaux de Bloom),</a:t>
            </a:r>
          </a:p>
          <a:p>
            <a:pPr lvl="1"/>
            <a:endParaRPr lang="fr-FR" dirty="0"/>
          </a:p>
        </p:txBody>
      </p:sp>
      <p:sp>
        <p:nvSpPr>
          <p:cNvPr id="5" name="ZoneTexte 4">
            <a:extLst>
              <a:ext uri="{FF2B5EF4-FFF2-40B4-BE49-F238E27FC236}">
                <a16:creationId xmlns:a16="http://schemas.microsoft.com/office/drawing/2014/main" id="{182DE4AC-80E1-4F37-866A-C874323290B2}"/>
              </a:ext>
            </a:extLst>
          </p:cNvPr>
          <p:cNvSpPr txBox="1"/>
          <p:nvPr/>
        </p:nvSpPr>
        <p:spPr>
          <a:xfrm>
            <a:off x="2494012" y="5229200"/>
            <a:ext cx="6096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65760" lvl="1" indent="0" algn="ctr">
              <a:buNone/>
            </a:pPr>
            <a:r>
              <a:rPr lang="fr-FR" i="0" dirty="0"/>
              <a:t>La classe inversée est un état d’esprit pour l’enseignant et l’apprenant</a:t>
            </a:r>
          </a:p>
        </p:txBody>
      </p:sp>
    </p:spTree>
    <p:extLst>
      <p:ext uri="{BB962C8B-B14F-4D97-AF65-F5344CB8AC3E}">
        <p14:creationId xmlns:p14="http://schemas.microsoft.com/office/powerpoint/2010/main" val="308842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résumer</a:t>
            </a:r>
            <a:endParaRPr lang="fr-FR" dirty="0"/>
          </a:p>
        </p:txBody>
      </p:sp>
      <p:sp>
        <p:nvSpPr>
          <p:cNvPr id="3" name="Espace réservé du contenu 2"/>
          <p:cNvSpPr>
            <a:spLocks noGrp="1"/>
          </p:cNvSpPr>
          <p:nvPr>
            <p:ph idx="1"/>
          </p:nvPr>
        </p:nvSpPr>
        <p:spPr>
          <a:xfrm>
            <a:off x="909836" y="1628800"/>
            <a:ext cx="3564396" cy="4464496"/>
          </a:xfrm>
        </p:spPr>
        <p:txBody>
          <a:bodyPr/>
          <a:lstStyle/>
          <a:p>
            <a:r>
              <a:rPr lang="fr-FR" dirty="0" smtClean="0"/>
              <a:t>Une classe inversée englobe toutes les modalités d’apprentissage :</a:t>
            </a:r>
          </a:p>
          <a:p>
            <a:pPr lvl="1"/>
            <a:r>
              <a:rPr lang="fr-FR" dirty="0" smtClean="0"/>
              <a:t>Classe présentielle</a:t>
            </a:r>
          </a:p>
          <a:p>
            <a:pPr lvl="1"/>
            <a:r>
              <a:rPr lang="fr-FR" dirty="0" smtClean="0"/>
              <a:t>Classe virtuelle</a:t>
            </a:r>
          </a:p>
          <a:p>
            <a:pPr lvl="1"/>
            <a:r>
              <a:rPr lang="fr-FR" dirty="0" smtClean="0"/>
              <a:t>Mode synchrone</a:t>
            </a:r>
          </a:p>
          <a:p>
            <a:pPr lvl="1"/>
            <a:r>
              <a:rPr lang="fr-FR" dirty="0" smtClean="0"/>
              <a:t>Mode asynchrone</a:t>
            </a:r>
          </a:p>
          <a:p>
            <a:r>
              <a:rPr lang="fr-FR" dirty="0" smtClean="0"/>
              <a:t>La pédagogie active </a:t>
            </a:r>
            <a:r>
              <a:rPr lang="fr-FR" sz="2400" dirty="0" smtClean="0">
                <a:solidFill>
                  <a:srgbClr val="FF0000"/>
                </a:solidFill>
              </a:rPr>
              <a:t>- -</a:t>
            </a:r>
            <a:r>
              <a:rPr lang="fr-FR" dirty="0" smtClean="0"/>
              <a:t>intervient dans toutes les modalités d’apprentissage</a:t>
            </a:r>
          </a:p>
          <a:p>
            <a:endParaRPr lang="fr-FR" dirty="0"/>
          </a:p>
        </p:txBody>
      </p:sp>
      <p:sp>
        <p:nvSpPr>
          <p:cNvPr id="4" name="Ellipse 3"/>
          <p:cNvSpPr/>
          <p:nvPr/>
        </p:nvSpPr>
        <p:spPr>
          <a:xfrm>
            <a:off x="5410336" y="1052736"/>
            <a:ext cx="5184576" cy="5256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effectLst>
                  <a:outerShdw blurRad="38100" dist="38100" dir="2700000" algn="tl">
                    <a:srgbClr val="000000">
                      <a:alpha val="43137"/>
                    </a:srgbClr>
                  </a:outerShdw>
                </a:effectLst>
              </a:rPr>
              <a:t>Classe inversée</a:t>
            </a:r>
            <a:endParaRPr lang="fr-FR" b="1" dirty="0">
              <a:effectLst>
                <a:outerShdw blurRad="38100" dist="38100" dir="2700000" algn="tl">
                  <a:srgbClr val="000000">
                    <a:alpha val="43137"/>
                  </a:srgbClr>
                </a:outerShdw>
              </a:effectLst>
            </a:endParaRPr>
          </a:p>
        </p:txBody>
      </p:sp>
      <p:sp>
        <p:nvSpPr>
          <p:cNvPr id="6" name="Ellipse 5"/>
          <p:cNvSpPr/>
          <p:nvPr/>
        </p:nvSpPr>
        <p:spPr>
          <a:xfrm>
            <a:off x="6418448" y="3933056"/>
            <a:ext cx="3168352" cy="23762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Classe virtuelle</a:t>
            </a:r>
            <a:endParaRPr lang="fr-FR" dirty="0"/>
          </a:p>
        </p:txBody>
      </p:sp>
      <p:sp>
        <p:nvSpPr>
          <p:cNvPr id="7" name="Ellipse 6"/>
          <p:cNvSpPr/>
          <p:nvPr/>
        </p:nvSpPr>
        <p:spPr>
          <a:xfrm>
            <a:off x="6490456" y="1052736"/>
            <a:ext cx="3096344" cy="237626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Classe présentielle</a:t>
            </a:r>
            <a:endParaRPr lang="fr-FR" dirty="0"/>
          </a:p>
        </p:txBody>
      </p:sp>
      <p:sp>
        <p:nvSpPr>
          <p:cNvPr id="8" name="Ellipse 7"/>
          <p:cNvSpPr/>
          <p:nvPr/>
        </p:nvSpPr>
        <p:spPr>
          <a:xfrm>
            <a:off x="4762264" y="2466231"/>
            <a:ext cx="2376264" cy="23762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Mode synchrone</a:t>
            </a:r>
            <a:endParaRPr lang="fr-FR" dirty="0"/>
          </a:p>
        </p:txBody>
      </p:sp>
      <p:sp>
        <p:nvSpPr>
          <p:cNvPr id="9" name="Ellipse 8"/>
          <p:cNvSpPr/>
          <p:nvPr/>
        </p:nvSpPr>
        <p:spPr>
          <a:xfrm>
            <a:off x="8830716" y="2501280"/>
            <a:ext cx="2376264" cy="23762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Mode Asynchrone</a:t>
            </a:r>
            <a:endParaRPr lang="fr-FR" dirty="0"/>
          </a:p>
        </p:txBody>
      </p:sp>
      <p:sp>
        <p:nvSpPr>
          <p:cNvPr id="10" name="Ellipse 9"/>
          <p:cNvSpPr/>
          <p:nvPr/>
        </p:nvSpPr>
        <p:spPr>
          <a:xfrm>
            <a:off x="6202424" y="2024844"/>
            <a:ext cx="3672408" cy="3672408"/>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095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Pratiques d’outils : découverte collaborative</a:t>
            </a:r>
            <a:endParaRPr lang="fr-FR" dirty="0"/>
          </a:p>
        </p:txBody>
      </p:sp>
      <p:sp>
        <p:nvSpPr>
          <p:cNvPr id="3" name="Espace réservé du contenu 2"/>
          <p:cNvSpPr>
            <a:spLocks noGrp="1"/>
          </p:cNvSpPr>
          <p:nvPr>
            <p:ph idx="1"/>
          </p:nvPr>
        </p:nvSpPr>
        <p:spPr>
          <a:xfrm>
            <a:off x="765820" y="1124744"/>
            <a:ext cx="10873208" cy="5256584"/>
          </a:xfrm>
        </p:spPr>
        <p:txBody>
          <a:bodyPr>
            <a:normAutofit/>
          </a:bodyPr>
          <a:lstStyle/>
          <a:p>
            <a:r>
              <a:rPr lang="fr-FR" sz="2400" dirty="0" err="1" smtClean="0"/>
              <a:t>WoodClap</a:t>
            </a:r>
            <a:r>
              <a:rPr lang="fr-FR" sz="2400" dirty="0"/>
              <a:t> : </a:t>
            </a:r>
            <a:r>
              <a:rPr lang="fr-FR" sz="2400" dirty="0">
                <a:hlinkClick r:id="rId2"/>
              </a:rPr>
              <a:t>https://www.wooclap.com</a:t>
            </a:r>
            <a:r>
              <a:rPr lang="fr-FR" sz="2400" dirty="0" smtClean="0">
                <a:hlinkClick r:id="rId2"/>
              </a:rPr>
              <a:t>/</a:t>
            </a:r>
            <a:endParaRPr lang="fr-FR" sz="2400" dirty="0" smtClean="0"/>
          </a:p>
          <a:p>
            <a:pPr lvl="1"/>
            <a:r>
              <a:rPr lang="fr-FR" sz="1800" dirty="0" smtClean="0"/>
              <a:t>S’inscrire</a:t>
            </a:r>
          </a:p>
          <a:p>
            <a:pPr lvl="1"/>
            <a:r>
              <a:rPr lang="fr-FR" sz="1800" dirty="0" smtClean="0"/>
              <a:t>Créer un évènement</a:t>
            </a:r>
          </a:p>
          <a:p>
            <a:pPr lvl="1"/>
            <a:r>
              <a:rPr lang="fr-FR" sz="1800" dirty="0" smtClean="0"/>
              <a:t>Partager le lien</a:t>
            </a:r>
          </a:p>
          <a:p>
            <a:r>
              <a:rPr lang="fr-FR" sz="2400" dirty="0" err="1" smtClean="0"/>
              <a:t>Framapad</a:t>
            </a:r>
            <a:r>
              <a:rPr lang="fr-FR" sz="2400" dirty="0"/>
              <a:t>: </a:t>
            </a:r>
            <a:r>
              <a:rPr lang="fr-FR" sz="2400" dirty="0">
                <a:hlinkClick r:id="rId3"/>
              </a:rPr>
              <a:t>https://framapad.org/abc/fr</a:t>
            </a:r>
            <a:r>
              <a:rPr lang="fr-FR" sz="2400" dirty="0" smtClean="0">
                <a:hlinkClick r:id="rId3"/>
              </a:rPr>
              <a:t>/</a:t>
            </a:r>
            <a:r>
              <a:rPr lang="fr-FR" sz="2400" dirty="0" smtClean="0"/>
              <a:t> </a:t>
            </a:r>
            <a:endParaRPr lang="fr-FR" sz="2400" dirty="0"/>
          </a:p>
          <a:p>
            <a:pPr lvl="1"/>
            <a:r>
              <a:rPr lang="fr-FR" sz="1800" dirty="0" smtClean="0"/>
              <a:t>Lancer un brainstorming sur un sujet</a:t>
            </a:r>
          </a:p>
          <a:p>
            <a:pPr lvl="1"/>
            <a:r>
              <a:rPr lang="fr-FR" sz="1800" dirty="0" smtClean="0"/>
              <a:t>Inviter des participants à contribuer</a:t>
            </a:r>
          </a:p>
        </p:txBody>
      </p:sp>
    </p:spTree>
    <p:extLst>
      <p:ext uri="{BB962C8B-B14F-4D97-AF65-F5344CB8AC3E}">
        <p14:creationId xmlns:p14="http://schemas.microsoft.com/office/powerpoint/2010/main" val="187069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D4243-609B-4020-9E3A-7B32C416FF16}"/>
              </a:ext>
            </a:extLst>
          </p:cNvPr>
          <p:cNvSpPr>
            <a:spLocks noGrp="1"/>
          </p:cNvSpPr>
          <p:nvPr>
            <p:ph type="title"/>
          </p:nvPr>
        </p:nvSpPr>
        <p:spPr/>
        <p:txBody>
          <a:bodyPr/>
          <a:lstStyle/>
          <a:p>
            <a:r>
              <a:rPr lang="fr-FR" dirty="0"/>
              <a:t>Méthode transmissive Vs méthode active</a:t>
            </a:r>
          </a:p>
        </p:txBody>
      </p:sp>
      <p:sp>
        <p:nvSpPr>
          <p:cNvPr id="4" name="Espace réservé du contenu 2">
            <a:extLst>
              <a:ext uri="{FF2B5EF4-FFF2-40B4-BE49-F238E27FC236}">
                <a16:creationId xmlns:a16="http://schemas.microsoft.com/office/drawing/2014/main" id="{411B9ED0-7B66-4487-8105-0443660E0150}"/>
              </a:ext>
            </a:extLst>
          </p:cNvPr>
          <p:cNvSpPr txBox="1">
            <a:spLocks/>
          </p:cNvSpPr>
          <p:nvPr/>
        </p:nvSpPr>
        <p:spPr>
          <a:xfrm>
            <a:off x="6094412" y="4077072"/>
            <a:ext cx="4824536" cy="230425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3" panose="05040102010807070707" pitchFamily="18" charset="2"/>
              <a:buChar char=""/>
              <a:defRPr sz="1600" i="1"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Wingdings" panose="05000000000000000000" pitchFamily="2" charset="2"/>
              <a:buChar char="§"/>
              <a:defRPr sz="1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endParaRPr lang="fr-FR" dirty="0"/>
          </a:p>
        </p:txBody>
      </p:sp>
      <p:graphicFrame>
        <p:nvGraphicFramePr>
          <p:cNvPr id="5" name="Tableau 5">
            <a:extLst>
              <a:ext uri="{FF2B5EF4-FFF2-40B4-BE49-F238E27FC236}">
                <a16:creationId xmlns:a16="http://schemas.microsoft.com/office/drawing/2014/main" id="{B2A90878-51F2-413F-8AA8-370EE68EFBE9}"/>
              </a:ext>
            </a:extLst>
          </p:cNvPr>
          <p:cNvGraphicFramePr>
            <a:graphicFrameLocks noGrp="1"/>
          </p:cNvGraphicFramePr>
          <p:nvPr>
            <p:extLst>
              <p:ext uri="{D42A27DB-BD31-4B8C-83A1-F6EECF244321}">
                <p14:modId xmlns:p14="http://schemas.microsoft.com/office/powerpoint/2010/main" val="1228426163"/>
              </p:ext>
            </p:extLst>
          </p:nvPr>
        </p:nvGraphicFramePr>
        <p:xfrm>
          <a:off x="909836" y="1629670"/>
          <a:ext cx="9793088" cy="3261360"/>
        </p:xfrm>
        <a:graphic>
          <a:graphicData uri="http://schemas.openxmlformats.org/drawingml/2006/table">
            <a:tbl>
              <a:tblPr firstRow="1" bandRow="1">
                <a:tableStyleId>{E8034E78-7F5D-4C2E-B375-FC64B27BC917}</a:tableStyleId>
              </a:tblPr>
              <a:tblGrid>
                <a:gridCol w="4896544">
                  <a:extLst>
                    <a:ext uri="{9D8B030D-6E8A-4147-A177-3AD203B41FA5}">
                      <a16:colId xmlns:a16="http://schemas.microsoft.com/office/drawing/2014/main" val="3049581187"/>
                    </a:ext>
                  </a:extLst>
                </a:gridCol>
                <a:gridCol w="4896544">
                  <a:extLst>
                    <a:ext uri="{9D8B030D-6E8A-4147-A177-3AD203B41FA5}">
                      <a16:colId xmlns:a16="http://schemas.microsoft.com/office/drawing/2014/main" val="3717789288"/>
                    </a:ext>
                  </a:extLst>
                </a:gridCol>
              </a:tblGrid>
              <a:tr h="2880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Classe classique : Méthode transmissive</a:t>
                      </a:r>
                      <a:endParaRPr lang="fr-FR"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Classe inversée : Méthode active</a:t>
                      </a:r>
                      <a:endParaRPr lang="fr-FR" sz="18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9910456"/>
                  </a:ext>
                </a:extLst>
              </a:tr>
              <a:tr h="288032">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solidFill>
                            <a:schemeClr val="tx1"/>
                          </a:solidFill>
                          <a:latin typeface="Arial Narrow" panose="020B0606020202030204" pitchFamily="34" charset="0"/>
                        </a:rPr>
                        <a:t>Un enseignant transmet jusqu’à 80% des connaissances acquises en classe,</a:t>
                      </a:r>
                      <a:endParaRPr lang="fr-FR" sz="14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solidFill>
                            <a:schemeClr val="tx1"/>
                          </a:solidFill>
                          <a:latin typeface="Arial Narrow" panose="020B0606020202030204" pitchFamily="34" charset="0"/>
                        </a:rPr>
                        <a:t>Un enseignant transmet entre 5 et 10%,</a:t>
                      </a:r>
                      <a:endParaRPr lang="fr-FR" sz="14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0471136"/>
                  </a:ext>
                </a:extLst>
              </a:tr>
              <a:tr h="288032">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solidFill>
                            <a:schemeClr val="tx1"/>
                          </a:solidFill>
                          <a:latin typeface="Arial Narrow" panose="020B0606020202030204" pitchFamily="34" charset="0"/>
                        </a:rPr>
                        <a:t>L’enseignant est transmetteur de connaissances,</a:t>
                      </a:r>
                      <a:endParaRPr lang="fr-FR" sz="14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solidFill>
                            <a:schemeClr val="tx1"/>
                          </a:solidFill>
                          <a:latin typeface="Arial Narrow" panose="020B0606020202030204" pitchFamily="34" charset="0"/>
                        </a:rPr>
                        <a:t>L’enseignant est accompagnateur, facilitateur d’apprentissage,</a:t>
                      </a:r>
                      <a:endParaRPr lang="fr-FR" sz="14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3489990"/>
                  </a:ext>
                </a:extLst>
              </a:tr>
              <a:tr h="352086">
                <a:tc>
                  <a:txBody>
                    <a:bodyPr/>
                    <a:lstStyle/>
                    <a:p>
                      <a:pPr marL="171450" indent="-171450">
                        <a:buFont typeface="Wingdings" panose="05000000000000000000" pitchFamily="2" charset="2"/>
                        <a:buChar char="§"/>
                      </a:pPr>
                      <a:r>
                        <a:rPr lang="fr-FR" sz="1400" dirty="0">
                          <a:solidFill>
                            <a:schemeClr val="tx1"/>
                          </a:solidFill>
                          <a:latin typeface="Arial Narrow" panose="020B0606020202030204" pitchFamily="34" charset="0"/>
                        </a:rPr>
                        <a:t>L’apprenant est réceptacle d’un savoir transmis (simple auditeur récepteur),</a:t>
                      </a:r>
                      <a:endParaRPr lang="fr-FR" sz="14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171450" indent="-171450">
                        <a:buFont typeface="Wingdings" panose="05000000000000000000" pitchFamily="2" charset="2"/>
                        <a:buChar char="§"/>
                      </a:pPr>
                      <a:r>
                        <a:rPr lang="fr-FR" sz="1400" dirty="0">
                          <a:solidFill>
                            <a:schemeClr val="tx1"/>
                          </a:solidFill>
                          <a:latin typeface="Arial Narrow" panose="020B0606020202030204" pitchFamily="34" charset="0"/>
                        </a:rPr>
                        <a:t>L’apprenant est acteur actif dans l’élaboration de ses connaissances,</a:t>
                      </a:r>
                      <a:endParaRPr lang="fr-FR" sz="14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4001495"/>
                  </a:ext>
                </a:extLst>
              </a:tr>
              <a:tr h="352086">
                <a:tc>
                  <a:txBody>
                    <a:bodyPr/>
                    <a:lstStyle/>
                    <a:p>
                      <a:pPr marL="171450" indent="-171450">
                        <a:buFont typeface="Wingdings" panose="05000000000000000000" pitchFamily="2" charset="2"/>
                        <a:buChar char="§"/>
                      </a:pPr>
                      <a:r>
                        <a:rPr lang="fr-FR" sz="1400" dirty="0">
                          <a:solidFill>
                            <a:schemeClr val="tx1"/>
                          </a:solidFill>
                          <a:latin typeface="Arial Narrow" panose="020B0606020202030204" pitchFamily="34" charset="0"/>
                        </a:rPr>
                        <a:t>La relation enseignant-apprenant et verticale, unidirectionnelle (quasi monologue) et dans un flux continu (</a:t>
                      </a:r>
                      <a:r>
                        <a:rPr lang="fr-FR" sz="1400" dirty="0" err="1">
                          <a:solidFill>
                            <a:schemeClr val="tx1"/>
                          </a:solidFill>
                          <a:latin typeface="Arial Narrow" panose="020B0606020202030204" pitchFamily="34" charset="0"/>
                        </a:rPr>
                        <a:t>e,g</a:t>
                      </a:r>
                      <a:r>
                        <a:rPr lang="fr-FR" sz="1400" dirty="0">
                          <a:solidFill>
                            <a:schemeClr val="tx1"/>
                          </a:solidFill>
                          <a:latin typeface="Arial Narrow" panose="020B0606020202030204" pitchFamily="34" charset="0"/>
                        </a:rPr>
                        <a:t>. cours d’amphis),</a:t>
                      </a:r>
                      <a:endParaRPr lang="fr-FR" sz="14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marL="171450" indent="-171450">
                        <a:buFont typeface="Wingdings" panose="05000000000000000000" pitchFamily="2" charset="2"/>
                        <a:buChar char="§"/>
                      </a:pPr>
                      <a:r>
                        <a:rPr lang="fr-FR" sz="1400" dirty="0">
                          <a:solidFill>
                            <a:schemeClr val="tx1"/>
                          </a:solidFill>
                          <a:latin typeface="Arial Narrow" panose="020B0606020202030204" pitchFamily="34" charset="0"/>
                        </a:rPr>
                        <a:t>La relation enseignant-apprenant est horizontale, bidirectionnelle (interactive) et alternante (jeu de rôles),</a:t>
                      </a:r>
                      <a:endParaRPr lang="fr-FR" sz="14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1782086"/>
                  </a:ext>
                </a:extLst>
              </a:tr>
              <a:tr h="352086">
                <a:tc>
                  <a:txBody>
                    <a:bodyPr/>
                    <a:lstStyle/>
                    <a:p>
                      <a:pPr marL="171450" indent="-171450">
                        <a:buFont typeface="Wingdings" panose="05000000000000000000" pitchFamily="2" charset="2"/>
                        <a:buChar char="§"/>
                      </a:pPr>
                      <a:r>
                        <a:rPr lang="fr-FR" sz="1400" dirty="0">
                          <a:solidFill>
                            <a:schemeClr val="tx1"/>
                          </a:solidFill>
                          <a:latin typeface="Arial Narrow" panose="020B0606020202030204" pitchFamily="34" charset="0"/>
                        </a:rPr>
                        <a:t>L’enseignement est centré sur comment bien transmettre des informations,</a:t>
                      </a:r>
                      <a:endParaRPr lang="fr-FR" sz="14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171450" indent="-171450" algn="l" defTabSz="914400" rtl="0" eaLnBrk="1" latinLnBrk="0" hangingPunct="1">
                        <a:buFont typeface="Wingdings" panose="05000000000000000000" pitchFamily="2" charset="2"/>
                        <a:buChar char="§"/>
                      </a:pPr>
                      <a:r>
                        <a:rPr lang="fr-FR" sz="1400" kern="1200" dirty="0">
                          <a:solidFill>
                            <a:schemeClr val="tx1"/>
                          </a:solidFill>
                          <a:latin typeface="Arial Narrow" panose="020B0606020202030204" pitchFamily="34" charset="0"/>
                        </a:rPr>
                        <a:t>L’enseignement est centrée sur comment mieux faire </a:t>
                      </a:r>
                      <a:r>
                        <a:rPr lang="fr-FR" sz="1400" kern="1200" dirty="0" smtClean="0">
                          <a:solidFill>
                            <a:schemeClr val="tx1"/>
                          </a:solidFill>
                          <a:latin typeface="Arial Narrow" panose="020B0606020202030204" pitchFamily="34" charset="0"/>
                        </a:rPr>
                        <a:t>pour que l’apprenant</a:t>
                      </a:r>
                      <a:r>
                        <a:rPr lang="fr-FR" sz="1400" kern="1200" baseline="0" dirty="0" smtClean="0">
                          <a:solidFill>
                            <a:schemeClr val="tx1"/>
                          </a:solidFill>
                          <a:latin typeface="Arial Narrow" panose="020B0606020202030204" pitchFamily="34" charset="0"/>
                        </a:rPr>
                        <a:t> gagne plus d’autonomie</a:t>
                      </a:r>
                      <a:r>
                        <a:rPr lang="fr-FR" sz="1400" kern="1200" dirty="0" smtClean="0">
                          <a:solidFill>
                            <a:schemeClr val="tx1"/>
                          </a:solidFill>
                          <a:latin typeface="Arial Narrow" panose="020B0606020202030204" pitchFamily="34" charset="0"/>
                        </a:rPr>
                        <a:t>,</a:t>
                      </a:r>
                      <a:endParaRPr lang="fr-FR" sz="1400" kern="1200" dirty="0">
                        <a:solidFill>
                          <a:schemeClr val="tx1"/>
                        </a:solidFill>
                        <a:latin typeface="Arial Narrow" panose="020B060602020203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47314948"/>
                  </a:ext>
                </a:extLst>
              </a:tr>
              <a:tr h="352086">
                <a:tc>
                  <a:txBody>
                    <a:bodyPr/>
                    <a:lstStyle/>
                    <a:p>
                      <a:pPr marL="171450" indent="-171450">
                        <a:buFont typeface="Wingdings" panose="05000000000000000000" pitchFamily="2" charset="2"/>
                        <a:buChar char="§"/>
                      </a:pPr>
                      <a:r>
                        <a:rPr lang="fr-FR" sz="1400" dirty="0">
                          <a:solidFill>
                            <a:schemeClr val="tx1"/>
                          </a:solidFill>
                          <a:latin typeface="Arial Narrow" panose="020B0606020202030204" pitchFamily="34" charset="0"/>
                          <a:cs typeface="Arial" panose="020B0604020202020204" pitchFamily="34" charset="0"/>
                        </a:rPr>
                        <a:t>L’ordre : l’enseignant fixe les règles et les apprenants sont évalués sur un produit : la copie d’examen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latinLnBrk="0" hangingPunct="1">
                        <a:buFont typeface="Wingdings" panose="05000000000000000000" pitchFamily="2" charset="2"/>
                        <a:buChar char="§"/>
                      </a:pPr>
                      <a:r>
                        <a:rPr lang="fr-FR" sz="1400" dirty="0" smtClean="0">
                          <a:solidFill>
                            <a:schemeClr val="tx1"/>
                          </a:solidFill>
                          <a:latin typeface="Arial Narrow" panose="020B0606020202030204" pitchFamily="34" charset="0"/>
                          <a:cs typeface="Arial" panose="020B0604020202020204" pitchFamily="34" charset="0"/>
                        </a:rPr>
                        <a:t>Le désordre </a:t>
                      </a:r>
                      <a:r>
                        <a:rPr lang="fr-FR" sz="1400" dirty="0">
                          <a:solidFill>
                            <a:schemeClr val="tx1"/>
                          </a:solidFill>
                          <a:latin typeface="Arial Narrow" panose="020B0606020202030204" pitchFamily="34" charset="0"/>
                          <a:cs typeface="Arial" panose="020B0604020202020204" pitchFamily="34" charset="0"/>
                        </a:rPr>
                        <a:t>: un dispositif où l’apprenant manipule des ressources, seul ou en groupe. Ce qui importe c’est le processus</a:t>
                      </a:r>
                      <a:endParaRPr lang="fr-FR" sz="1400" kern="1200" dirty="0">
                        <a:solidFill>
                          <a:schemeClr val="tx1"/>
                        </a:solidFill>
                        <a:latin typeface="Arial Narrow" panose="020B060602020203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1131682"/>
                  </a:ext>
                </a:extLst>
              </a:tr>
            </a:tbl>
          </a:graphicData>
        </a:graphic>
      </p:graphicFrame>
      <p:sp>
        <p:nvSpPr>
          <p:cNvPr id="7" name="ZoneTexte 6">
            <a:extLst>
              <a:ext uri="{FF2B5EF4-FFF2-40B4-BE49-F238E27FC236}">
                <a16:creationId xmlns:a16="http://schemas.microsoft.com/office/drawing/2014/main" id="{4A36F329-B109-4553-A827-EA2935CCF131}"/>
              </a:ext>
            </a:extLst>
          </p:cNvPr>
          <p:cNvSpPr txBox="1"/>
          <p:nvPr/>
        </p:nvSpPr>
        <p:spPr>
          <a:xfrm>
            <a:off x="934887" y="5320579"/>
            <a:ext cx="9793088" cy="646331"/>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a:solidFill>
                  <a:schemeClr val="bg1"/>
                </a:solidFill>
                <a:latin typeface="Arial Narrow" panose="020B0606020202030204" pitchFamily="34" charset="0"/>
              </a:rPr>
              <a:t>Tout enseignant peut expérimenter la classe inversée de façons infinies, à petite ou grande échelle, selon son temps, ses possibilités, sa créativité, son contexte de travail, le type d’apprenant qu’il a en face de lui.</a:t>
            </a:r>
          </a:p>
        </p:txBody>
      </p:sp>
    </p:spTree>
    <p:extLst>
      <p:ext uri="{BB962C8B-B14F-4D97-AF65-F5344CB8AC3E}">
        <p14:creationId xmlns:p14="http://schemas.microsoft.com/office/powerpoint/2010/main" val="422888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84051-5FC4-431A-AE5B-0A20DCEF859F}"/>
              </a:ext>
            </a:extLst>
          </p:cNvPr>
          <p:cNvSpPr>
            <a:spLocks noGrp="1"/>
          </p:cNvSpPr>
          <p:nvPr>
            <p:ph type="title"/>
          </p:nvPr>
        </p:nvSpPr>
        <p:spPr/>
        <p:txBody>
          <a:bodyPr/>
          <a:lstStyle/>
          <a:p>
            <a:r>
              <a:rPr lang="fr-FR" dirty="0"/>
              <a:t>Deux types de classe inversée</a:t>
            </a:r>
          </a:p>
        </p:txBody>
      </p:sp>
      <p:graphicFrame>
        <p:nvGraphicFramePr>
          <p:cNvPr id="4" name="Tableau 4">
            <a:extLst>
              <a:ext uri="{FF2B5EF4-FFF2-40B4-BE49-F238E27FC236}">
                <a16:creationId xmlns:a16="http://schemas.microsoft.com/office/drawing/2014/main" id="{B132A91B-A5B1-46DE-80CB-D93AF25A3C9D}"/>
              </a:ext>
            </a:extLst>
          </p:cNvPr>
          <p:cNvGraphicFramePr>
            <a:graphicFrameLocks noGrp="1"/>
          </p:cNvGraphicFramePr>
          <p:nvPr>
            <p:extLst>
              <p:ext uri="{D42A27DB-BD31-4B8C-83A1-F6EECF244321}">
                <p14:modId xmlns:p14="http://schemas.microsoft.com/office/powerpoint/2010/main" val="1349240393"/>
              </p:ext>
            </p:extLst>
          </p:nvPr>
        </p:nvGraphicFramePr>
        <p:xfrm>
          <a:off x="837828" y="1340768"/>
          <a:ext cx="10297144" cy="5410200"/>
        </p:xfrm>
        <a:graphic>
          <a:graphicData uri="http://schemas.openxmlformats.org/drawingml/2006/table">
            <a:tbl>
              <a:tblPr firstRow="1" bandRow="1">
                <a:tableStyleId>{EB9631B5-78F2-41C9-869B-9F39066F8104}</a:tableStyleId>
              </a:tblPr>
              <a:tblGrid>
                <a:gridCol w="5148572">
                  <a:extLst>
                    <a:ext uri="{9D8B030D-6E8A-4147-A177-3AD203B41FA5}">
                      <a16:colId xmlns:a16="http://schemas.microsoft.com/office/drawing/2014/main" val="177299494"/>
                    </a:ext>
                  </a:extLst>
                </a:gridCol>
                <a:gridCol w="5148572">
                  <a:extLst>
                    <a:ext uri="{9D8B030D-6E8A-4147-A177-3AD203B41FA5}">
                      <a16:colId xmlns:a16="http://schemas.microsoft.com/office/drawing/2014/main" val="893043720"/>
                    </a:ext>
                  </a:extLst>
                </a:gridCol>
              </a:tblGrid>
              <a:tr h="370840">
                <a:tc>
                  <a:txBody>
                    <a:bodyPr/>
                    <a:lstStyle/>
                    <a:p>
                      <a:pPr algn="ctr"/>
                      <a:r>
                        <a:rPr lang="fr-FR" dirty="0"/>
                        <a:t>Le TYPE 1  :  modèle standard</a:t>
                      </a:r>
                    </a:p>
                  </a:txBody>
                  <a:tcPr/>
                </a:tc>
                <a:tc>
                  <a:txBody>
                    <a:bodyPr/>
                    <a:lstStyle/>
                    <a:p>
                      <a:pPr algn="ctr"/>
                      <a:r>
                        <a:rPr lang="fr-FR" dirty="0"/>
                        <a:t>Le type 2 : modèle enrichi</a:t>
                      </a:r>
                    </a:p>
                  </a:txBody>
                  <a:tcPr/>
                </a:tc>
                <a:extLst>
                  <a:ext uri="{0D108BD9-81ED-4DB2-BD59-A6C34878D82A}">
                    <a16:rowId xmlns:a16="http://schemas.microsoft.com/office/drawing/2014/main" val="1123395380"/>
                  </a:ext>
                </a:extLst>
              </a:tr>
              <a:tr h="370840">
                <a:tc>
                  <a:txBody>
                    <a:bodyPr/>
                    <a:lstStyle/>
                    <a:p>
                      <a:pPr marL="285750" indent="-285750">
                        <a:buFont typeface="Wingdings" panose="05000000000000000000" pitchFamily="2" charset="2"/>
                        <a:buChar char="§"/>
                      </a:pPr>
                      <a:r>
                        <a:rPr lang="fr-FR" dirty="0">
                          <a:latin typeface="Arial Narrow" panose="020B0606020202030204" pitchFamily="34" charset="0"/>
                        </a:rPr>
                        <a:t>Les ressources sont </a:t>
                      </a:r>
                      <a:r>
                        <a:rPr lang="fr-FR" dirty="0">
                          <a:effectLst>
                            <a:outerShdw blurRad="38100" dist="38100" dir="2700000" algn="tl">
                              <a:srgbClr val="000000">
                                <a:alpha val="43137"/>
                              </a:srgbClr>
                            </a:outerShdw>
                          </a:effectLst>
                          <a:latin typeface="Arial Narrow" panose="020B0606020202030204" pitchFamily="34" charset="0"/>
                        </a:rPr>
                        <a:t>fournies par l’enseignant </a:t>
                      </a:r>
                      <a:r>
                        <a:rPr lang="fr-FR" dirty="0">
                          <a:latin typeface="Arial Narrow" panose="020B0606020202030204" pitchFamily="34" charset="0"/>
                        </a:rPr>
                        <a:t>pour être consultées hors-classe,</a:t>
                      </a:r>
                    </a:p>
                    <a:p>
                      <a:pPr marL="285750" indent="-285750">
                        <a:buFont typeface="Wingdings" panose="05000000000000000000" pitchFamily="2" charset="2"/>
                        <a:buChar char="§"/>
                      </a:pPr>
                      <a:r>
                        <a:rPr lang="fr-FR" dirty="0">
                          <a:latin typeface="Arial Narrow" panose="020B0606020202030204" pitchFamily="34" charset="0"/>
                        </a:rPr>
                        <a:t>Le savoir est donc </a:t>
                      </a:r>
                      <a:r>
                        <a:rPr lang="fr-FR" sz="1800" kern="1200" dirty="0">
                          <a:solidFill>
                            <a:schemeClr val="dk1"/>
                          </a:solidFill>
                          <a:latin typeface="Arial Narrow" panose="020B0606020202030204" pitchFamily="34" charset="0"/>
                          <a:ea typeface="+mn-ea"/>
                          <a:cs typeface="+mn-cs"/>
                        </a:rPr>
                        <a:t>externalisé</a:t>
                      </a:r>
                      <a:r>
                        <a:rPr lang="fr-FR" dirty="0">
                          <a:latin typeface="Arial Narrow" panose="020B0606020202030204" pitchFamily="34" charset="0"/>
                        </a:rPr>
                        <a:t>, en particulier </a:t>
                      </a:r>
                      <a:r>
                        <a:rPr lang="fr-FR" dirty="0" smtClean="0">
                          <a:latin typeface="Arial Narrow" panose="020B0606020202030204" pitchFamily="34" charset="0"/>
                        </a:rPr>
                        <a:t>grâce au </a:t>
                      </a:r>
                      <a:r>
                        <a:rPr lang="fr-FR" dirty="0">
                          <a:latin typeface="Arial Narrow" panose="020B0606020202030204" pitchFamily="34" charset="0"/>
                        </a:rPr>
                        <a:t>numérique, </a:t>
                      </a:r>
                    </a:p>
                    <a:p>
                      <a:pPr marL="285750" indent="-285750">
                        <a:buFont typeface="Wingdings" panose="05000000000000000000" pitchFamily="2" charset="2"/>
                        <a:buChar char="§"/>
                      </a:pPr>
                      <a:r>
                        <a:rPr lang="fr-FR" dirty="0">
                          <a:latin typeface="Arial Narrow" panose="020B0606020202030204" pitchFamily="34" charset="0"/>
                        </a:rPr>
                        <a:t>Le travail de classe est un accompagnement des pratiques d’apprentissages, individuelles et/ou </a:t>
                      </a:r>
                      <a:r>
                        <a:rPr lang="fr-FR" dirty="0" smtClean="0">
                          <a:latin typeface="Arial Narrow" panose="020B0606020202030204" pitchFamily="34" charset="0"/>
                        </a:rPr>
                        <a:t>collaboratives (beaucoup moins de transmission théorique),</a:t>
                      </a:r>
                      <a:endParaRPr lang="fr-FR" dirty="0">
                        <a:latin typeface="Arial Narrow" panose="020B0606020202030204" pitchFamily="34" charset="0"/>
                      </a:endParaRPr>
                    </a:p>
                  </a:txBody>
                  <a:tcPr/>
                </a:tc>
                <a:tc>
                  <a:txBody>
                    <a:bodyPr/>
                    <a:lstStyle/>
                    <a:p>
                      <a:pPr marL="285750" indent="-285750">
                        <a:buFont typeface="Wingdings" panose="05000000000000000000" pitchFamily="2" charset="2"/>
                        <a:buChar char="§"/>
                      </a:pPr>
                      <a:r>
                        <a:rPr lang="fr-FR" dirty="0">
                          <a:latin typeface="Arial Narrow" panose="020B0606020202030204" pitchFamily="34" charset="0"/>
                        </a:rPr>
                        <a:t>Les apprenants sont invités à aller </a:t>
                      </a:r>
                      <a:r>
                        <a:rPr lang="fr-FR" dirty="0">
                          <a:effectLst>
                            <a:outerShdw blurRad="38100" dist="38100" dir="2700000" algn="tl">
                              <a:srgbClr val="000000">
                                <a:alpha val="43137"/>
                              </a:srgbClr>
                            </a:outerShdw>
                          </a:effectLst>
                          <a:latin typeface="Arial Narrow" panose="020B0606020202030204" pitchFamily="34" charset="0"/>
                        </a:rPr>
                        <a:t>chercher par eux-mêmes </a:t>
                      </a:r>
                      <a:r>
                        <a:rPr lang="fr-FR" dirty="0">
                          <a:latin typeface="Arial Narrow" panose="020B0606020202030204" pitchFamily="34" charset="0"/>
                        </a:rPr>
                        <a:t>les informations en ligne ou dans leurs contextes d’origine (sur terrain : enquête, exploration, étude de cas, …), </a:t>
                      </a:r>
                    </a:p>
                    <a:p>
                      <a:pPr marL="285750" indent="-285750">
                        <a:buFont typeface="Wingdings" panose="05000000000000000000" pitchFamily="2" charset="2"/>
                        <a:buChar char="§"/>
                      </a:pPr>
                      <a:r>
                        <a:rPr lang="fr-FR" dirty="0">
                          <a:latin typeface="Arial Narrow" panose="020B0606020202030204" pitchFamily="34" charset="0"/>
                        </a:rPr>
                        <a:t>Ils se documentent individuellement sur la thématique qui leur a été proposée et se préparent pour en discuter en classe, </a:t>
                      </a:r>
                    </a:p>
                    <a:p>
                      <a:pPr marL="285750" indent="-285750">
                        <a:buFont typeface="Wingdings" panose="05000000000000000000" pitchFamily="2" charset="2"/>
                        <a:buChar char="§"/>
                      </a:pPr>
                      <a:r>
                        <a:rPr lang="fr-FR" dirty="0">
                          <a:latin typeface="Arial Narrow" panose="020B0606020202030204" pitchFamily="34" charset="0"/>
                        </a:rPr>
                        <a:t>En classe ils présentent leurs matériaux comme une activité pour leurs collègues (discussion, critique, commentaire, synthèse etc.),</a:t>
                      </a:r>
                    </a:p>
                  </a:txBody>
                  <a:tcPr/>
                </a:tc>
                <a:extLst>
                  <a:ext uri="{0D108BD9-81ED-4DB2-BD59-A6C34878D82A}">
                    <a16:rowId xmlns:a16="http://schemas.microsoft.com/office/drawing/2014/main" val="3861235006"/>
                  </a:ext>
                </a:extLst>
              </a:tr>
              <a:tr h="370840">
                <a:tc gridSpan="2">
                  <a:txBody>
                    <a:bodyPr/>
                    <a:lstStyle/>
                    <a:p>
                      <a:pPr marL="143827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tab pos="1790700" algn="l"/>
                        </a:tabLst>
                        <a:defRPr/>
                      </a:pPr>
                      <a:endParaRPr lang="fr-FR" dirty="0"/>
                    </a:p>
                    <a:p>
                      <a:pPr marL="1438275" marR="0" lvl="0"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tab pos="1790700" algn="l"/>
                        </a:tabLst>
                        <a:defRPr/>
                      </a:pPr>
                      <a:r>
                        <a:rPr lang="fr-FR" dirty="0">
                          <a:latin typeface="Arial Narrow" panose="020B0606020202030204" pitchFamily="34" charset="0"/>
                        </a:rPr>
                        <a:t>L’accent est mis sur les </a:t>
                      </a:r>
                      <a:r>
                        <a:rPr lang="fr-FR" b="1" dirty="0">
                          <a:effectLst>
                            <a:outerShdw blurRad="38100" dist="38100" dir="2700000" algn="tl">
                              <a:srgbClr val="000000">
                                <a:alpha val="43137"/>
                              </a:srgbClr>
                            </a:outerShdw>
                          </a:effectLst>
                          <a:latin typeface="Arial Narrow" panose="020B0606020202030204" pitchFamily="34" charset="0"/>
                        </a:rPr>
                        <a:t>changements de rôles</a:t>
                      </a:r>
                      <a:r>
                        <a:rPr lang="fr-FR" dirty="0">
                          <a:latin typeface="Arial Narrow" panose="020B0606020202030204" pitchFamily="34" charset="0"/>
                        </a:rPr>
                        <a:t> entre l’enseignant et l’apprenant,</a:t>
                      </a:r>
                    </a:p>
                    <a:p>
                      <a:pPr marL="1438275" marR="0" lvl="0"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tab pos="1790700" algn="l"/>
                        </a:tabLst>
                        <a:defRPr/>
                      </a:pPr>
                      <a:r>
                        <a:rPr lang="fr-FR" dirty="0">
                          <a:latin typeface="Arial Narrow" panose="020B0606020202030204" pitchFamily="34" charset="0"/>
                        </a:rPr>
                        <a:t>L’enseignant devient accompagnateur et l’apprenant devient plus participatif,</a:t>
                      </a:r>
                    </a:p>
                    <a:p>
                      <a:pPr marL="1438275" marR="0" lvl="0"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tab pos="1790700" algn="l"/>
                        </a:tabLst>
                        <a:defRPr/>
                      </a:pPr>
                      <a:r>
                        <a:rPr lang="fr-FR" dirty="0">
                          <a:latin typeface="Arial Narrow" panose="020B0606020202030204" pitchFamily="34" charset="0"/>
                        </a:rPr>
                        <a:t>L’apprenant est placé au centre du processus d’apprentissage,</a:t>
                      </a:r>
                    </a:p>
                    <a:p>
                      <a:pPr marL="1438275" indent="-285750">
                        <a:tabLst>
                          <a:tab pos="1790700" algn="l"/>
                        </a:tabLst>
                      </a:pPr>
                      <a:endParaRPr lang="fr-FR" dirty="0"/>
                    </a:p>
                  </a:txBody>
                  <a:tcPr/>
                </a:tc>
                <a:tc hMerge="1">
                  <a:txBody>
                    <a:bodyPr/>
                    <a:lstStyle/>
                    <a:p>
                      <a:endParaRPr lang="fr-FR" dirty="0"/>
                    </a:p>
                  </a:txBody>
                  <a:tcPr/>
                </a:tc>
                <a:extLst>
                  <a:ext uri="{0D108BD9-81ED-4DB2-BD59-A6C34878D82A}">
                    <a16:rowId xmlns:a16="http://schemas.microsoft.com/office/drawing/2014/main" val="917022876"/>
                  </a:ext>
                </a:extLst>
              </a:tr>
              <a:tr h="370840">
                <a:tc>
                  <a:txBody>
                    <a:bodyPr/>
                    <a:lstStyle/>
                    <a:p>
                      <a:endParaRPr lang="fr-FR" dirty="0"/>
                    </a:p>
                  </a:txBody>
                  <a:tcPr/>
                </a:tc>
                <a:tc>
                  <a:txBody>
                    <a:bodyPr/>
                    <a:lstStyle/>
                    <a:p>
                      <a:endParaRPr lang="fr-FR"/>
                    </a:p>
                  </a:txBody>
                  <a:tcPr/>
                </a:tc>
                <a:extLst>
                  <a:ext uri="{0D108BD9-81ED-4DB2-BD59-A6C34878D82A}">
                    <a16:rowId xmlns:a16="http://schemas.microsoft.com/office/drawing/2014/main" val="4098225645"/>
                  </a:ext>
                </a:extLst>
              </a:tr>
              <a:tr h="370840">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412142019"/>
                  </a:ext>
                </a:extLst>
              </a:tr>
            </a:tbl>
          </a:graphicData>
        </a:graphic>
      </p:graphicFrame>
    </p:spTree>
    <p:extLst>
      <p:ext uri="{BB962C8B-B14F-4D97-AF65-F5344CB8AC3E}">
        <p14:creationId xmlns:p14="http://schemas.microsoft.com/office/powerpoint/2010/main" val="101730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B6714C-A570-4D27-A34B-3337E95E8016}"/>
              </a:ext>
            </a:extLst>
          </p:cNvPr>
          <p:cNvSpPr>
            <a:spLocks noGrp="1"/>
          </p:cNvSpPr>
          <p:nvPr>
            <p:ph type="title"/>
          </p:nvPr>
        </p:nvSpPr>
        <p:spPr/>
        <p:txBody>
          <a:bodyPr>
            <a:normAutofit/>
          </a:bodyPr>
          <a:lstStyle/>
          <a:p>
            <a:r>
              <a:rPr lang="fr-FR" dirty="0" smtClean="0"/>
              <a:t>Le principe d’inversion</a:t>
            </a:r>
            <a:endParaRPr lang="fr-FR" dirty="0"/>
          </a:p>
        </p:txBody>
      </p:sp>
      <p:sp>
        <p:nvSpPr>
          <p:cNvPr id="5" name="Espace réservé du contenu 4">
            <a:extLst>
              <a:ext uri="{FF2B5EF4-FFF2-40B4-BE49-F238E27FC236}">
                <a16:creationId xmlns:a16="http://schemas.microsoft.com/office/drawing/2014/main" id="{C0154114-5558-40DE-9490-366A56A9FF3B}"/>
              </a:ext>
            </a:extLst>
          </p:cNvPr>
          <p:cNvSpPr>
            <a:spLocks noGrp="1"/>
          </p:cNvSpPr>
          <p:nvPr>
            <p:ph idx="1"/>
          </p:nvPr>
        </p:nvSpPr>
        <p:spPr>
          <a:xfrm>
            <a:off x="563875" y="1299516"/>
            <a:ext cx="6142186" cy="4871970"/>
          </a:xfrm>
        </p:spPr>
        <p:txBody>
          <a:bodyPr>
            <a:noAutofit/>
          </a:bodyPr>
          <a:lstStyle/>
          <a:p>
            <a:r>
              <a:rPr lang="fr-FR" dirty="0" smtClean="0"/>
              <a:t>Déterminée </a:t>
            </a:r>
            <a:r>
              <a:rPr lang="fr-FR" dirty="0"/>
              <a:t>par le changement dans l’approche pédagogique entre le rôle de </a:t>
            </a:r>
            <a:r>
              <a:rPr lang="fr-FR" dirty="0" smtClean="0"/>
              <a:t>l’enseignant </a:t>
            </a:r>
            <a:r>
              <a:rPr lang="fr-FR" dirty="0"/>
              <a:t>et celui </a:t>
            </a:r>
            <a:r>
              <a:rPr lang="fr-FR" dirty="0" smtClean="0"/>
              <a:t>de l’apprenant :</a:t>
            </a:r>
            <a:endParaRPr lang="fr-FR" dirty="0"/>
          </a:p>
          <a:p>
            <a:r>
              <a:rPr lang="fr-FR" dirty="0"/>
              <a:t>Les principes clés d’une </a:t>
            </a:r>
            <a:r>
              <a:rPr lang="fr-FR" dirty="0" smtClean="0"/>
              <a:t>Classe inversée sont </a:t>
            </a:r>
            <a:r>
              <a:rPr lang="fr-FR" dirty="0"/>
              <a:t>:</a:t>
            </a:r>
          </a:p>
          <a:p>
            <a:pPr lvl="1"/>
            <a:r>
              <a:rPr lang="fr-FR" dirty="0" smtClean="0"/>
              <a:t>Réduire la pratique transmissive (dictée, enregistrements vidéos) : </a:t>
            </a:r>
          </a:p>
          <a:p>
            <a:pPr lvl="1"/>
            <a:r>
              <a:rPr lang="fr-FR" dirty="0" smtClean="0"/>
              <a:t>Discuter </a:t>
            </a:r>
            <a:r>
              <a:rPr lang="fr-FR" dirty="0"/>
              <a:t>collectivement </a:t>
            </a:r>
            <a:r>
              <a:rPr lang="fr-FR" dirty="0" smtClean="0"/>
              <a:t>(interactivité) des </a:t>
            </a:r>
            <a:r>
              <a:rPr lang="fr-FR" dirty="0"/>
              <a:t>ressources en </a:t>
            </a:r>
            <a:r>
              <a:rPr lang="fr-FR" dirty="0" smtClean="0"/>
              <a:t>classe (pédagogie active)</a:t>
            </a:r>
          </a:p>
          <a:p>
            <a:r>
              <a:rPr lang="fr-FR" dirty="0" smtClean="0"/>
              <a:t>U</a:t>
            </a:r>
            <a:r>
              <a:rPr lang="fr-FR" b="1" dirty="0" smtClean="0"/>
              <a:t>ne </a:t>
            </a:r>
            <a:r>
              <a:rPr lang="fr-FR" b="1" dirty="0"/>
              <a:t>classe inversée peut se passer :</a:t>
            </a:r>
          </a:p>
          <a:p>
            <a:pPr lvl="1"/>
            <a:r>
              <a:rPr lang="fr-FR" dirty="0"/>
              <a:t>Entièrement en </a:t>
            </a:r>
            <a:r>
              <a:rPr lang="fr-FR" dirty="0" smtClean="0"/>
              <a:t>présentiel</a:t>
            </a:r>
            <a:r>
              <a:rPr lang="fr-FR" dirty="0"/>
              <a:t> </a:t>
            </a:r>
            <a:r>
              <a:rPr lang="fr-FR" dirty="0" smtClean="0"/>
              <a:t>: travail à domicile et correction en classe,</a:t>
            </a:r>
            <a:endParaRPr lang="fr-FR" dirty="0"/>
          </a:p>
          <a:p>
            <a:pPr lvl="1"/>
            <a:r>
              <a:rPr lang="fr-FR" dirty="0"/>
              <a:t>Entièrement à distance </a:t>
            </a:r>
            <a:r>
              <a:rPr lang="fr-FR" dirty="0" smtClean="0"/>
              <a:t>: asynchrone (individuel ou en groupe), synchrone (visioconférences),</a:t>
            </a:r>
            <a:endParaRPr lang="fr-FR" dirty="0"/>
          </a:p>
          <a:p>
            <a:pPr lvl="1"/>
            <a:r>
              <a:rPr lang="fr-FR" dirty="0"/>
              <a:t>En mode </a:t>
            </a:r>
            <a:r>
              <a:rPr lang="fr-FR" dirty="0" smtClean="0"/>
              <a:t>hybride : partie à distance (%) et partie en présence (%),</a:t>
            </a:r>
            <a:endParaRPr lang="fr-FR" dirty="0"/>
          </a:p>
        </p:txBody>
      </p:sp>
      <p:pic>
        <p:nvPicPr>
          <p:cNvPr id="8" name="Image 7">
            <a:extLst>
              <a:ext uri="{FF2B5EF4-FFF2-40B4-BE49-F238E27FC236}">
                <a16:creationId xmlns:a16="http://schemas.microsoft.com/office/drawing/2014/main" id="{D8A9E3FC-1D5F-44C5-B043-D8F8F4251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061" y="1299516"/>
            <a:ext cx="5255179" cy="3713660"/>
          </a:xfrm>
          <a:prstGeom prst="rect">
            <a:avLst/>
          </a:prstGeom>
        </p:spPr>
      </p:pic>
    </p:spTree>
    <p:extLst>
      <p:ext uri="{BB962C8B-B14F-4D97-AF65-F5344CB8AC3E}">
        <p14:creationId xmlns:p14="http://schemas.microsoft.com/office/powerpoint/2010/main" val="305849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9A9F1-D568-44D8-933E-FF44C5A7C134}"/>
              </a:ext>
            </a:extLst>
          </p:cNvPr>
          <p:cNvSpPr>
            <a:spLocks noGrp="1"/>
          </p:cNvSpPr>
          <p:nvPr>
            <p:ph type="title"/>
          </p:nvPr>
        </p:nvSpPr>
        <p:spPr/>
        <p:txBody>
          <a:bodyPr/>
          <a:lstStyle/>
          <a:p>
            <a:r>
              <a:rPr lang="fr-FR" dirty="0" smtClean="0"/>
              <a:t>Classe inversée &amp; Classe virtuelle</a:t>
            </a:r>
            <a:endParaRPr lang="fr-FR" dirty="0"/>
          </a:p>
        </p:txBody>
      </p:sp>
      <p:sp>
        <p:nvSpPr>
          <p:cNvPr id="3" name="Espace réservé du contenu 2">
            <a:extLst>
              <a:ext uri="{FF2B5EF4-FFF2-40B4-BE49-F238E27FC236}">
                <a16:creationId xmlns:a16="http://schemas.microsoft.com/office/drawing/2014/main" id="{9D3FB2A6-051F-46EC-81D8-7DB73B4EE111}"/>
              </a:ext>
            </a:extLst>
          </p:cNvPr>
          <p:cNvSpPr>
            <a:spLocks noGrp="1"/>
          </p:cNvSpPr>
          <p:nvPr>
            <p:ph idx="1"/>
          </p:nvPr>
        </p:nvSpPr>
        <p:spPr>
          <a:xfrm>
            <a:off x="765820" y="1299516"/>
            <a:ext cx="6984776" cy="4871970"/>
          </a:xfrm>
        </p:spPr>
        <p:txBody>
          <a:bodyPr>
            <a:normAutofit/>
          </a:bodyPr>
          <a:lstStyle/>
          <a:p>
            <a:r>
              <a:rPr lang="fr-FR" sz="2400" dirty="0"/>
              <a:t>Le caractère "virtuel" </a:t>
            </a:r>
            <a:r>
              <a:rPr lang="fr-FR" sz="2400" dirty="0" smtClean="0"/>
              <a:t>d’une classe inversée est </a:t>
            </a:r>
            <a:r>
              <a:rPr lang="fr-FR" sz="2400" dirty="0"/>
              <a:t>dans l’utilisation des TIC comme moyen de communication entre enseignant et apprenants ;</a:t>
            </a:r>
          </a:p>
          <a:p>
            <a:r>
              <a:rPr lang="fr-FR" sz="2400" dirty="0"/>
              <a:t>Une classe virtuelle se passe </a:t>
            </a:r>
            <a:r>
              <a:rPr lang="fr-FR" sz="2400" dirty="0" smtClean="0"/>
              <a:t>entièrement </a:t>
            </a:r>
            <a:r>
              <a:rPr lang="fr-FR" sz="2400" dirty="0"/>
              <a:t>à distance ; </a:t>
            </a:r>
          </a:p>
          <a:p>
            <a:r>
              <a:rPr lang="fr-FR" sz="2400" dirty="0"/>
              <a:t>On parle aussi de classe hybride </a:t>
            </a:r>
            <a:r>
              <a:rPr lang="fr-FR" sz="2400" dirty="0" smtClean="0"/>
              <a:t>: % en présence &amp; % à distance ;</a:t>
            </a:r>
            <a:endParaRPr lang="fr-FR" sz="2400" dirty="0"/>
          </a:p>
          <a:p>
            <a:r>
              <a:rPr lang="fr-FR" sz="2400" dirty="0"/>
              <a:t>On parle aussi d’enseignement bimodal ou </a:t>
            </a:r>
            <a:r>
              <a:rPr lang="fr-FR" sz="2400" dirty="0" err="1"/>
              <a:t>comodal</a:t>
            </a:r>
            <a:r>
              <a:rPr lang="fr-FR" sz="2400" dirty="0"/>
              <a:t> : combinaison de modalités et de temps d’apprentissage entre :</a:t>
            </a:r>
          </a:p>
          <a:p>
            <a:pPr lvl="1"/>
            <a:r>
              <a:rPr lang="fr-FR" sz="1800" dirty="0"/>
              <a:t>Partie virtuelle à distance ;</a:t>
            </a:r>
          </a:p>
          <a:p>
            <a:pPr lvl="1"/>
            <a:r>
              <a:rPr lang="fr-FR" sz="1800" dirty="0"/>
              <a:t>Partie présentielle en salle de classe ; </a:t>
            </a:r>
          </a:p>
          <a:p>
            <a:pPr marL="0" indent="0">
              <a:buNone/>
            </a:pPr>
            <a:endParaRPr lang="fr-FR" sz="2400" dirty="0"/>
          </a:p>
        </p:txBody>
      </p:sp>
      <p:pic>
        <p:nvPicPr>
          <p:cNvPr id="6" name="Image 5">
            <a:extLst>
              <a:ext uri="{FF2B5EF4-FFF2-40B4-BE49-F238E27FC236}">
                <a16:creationId xmlns:a16="http://schemas.microsoft.com/office/drawing/2014/main" id="{2EC0B5E8-7D96-FED9-36EF-A9643BDE5173}"/>
              </a:ext>
            </a:extLst>
          </p:cNvPr>
          <p:cNvPicPr>
            <a:picLocks noChangeAspect="1"/>
          </p:cNvPicPr>
          <p:nvPr/>
        </p:nvPicPr>
        <p:blipFill>
          <a:blip r:embed="rId2"/>
          <a:stretch>
            <a:fillRect/>
          </a:stretch>
        </p:blipFill>
        <p:spPr>
          <a:xfrm>
            <a:off x="8326660" y="0"/>
            <a:ext cx="4071713" cy="6858000"/>
          </a:xfrm>
          <a:prstGeom prst="rect">
            <a:avLst/>
          </a:prstGeom>
        </p:spPr>
      </p:pic>
    </p:spTree>
    <p:extLst>
      <p:ext uri="{BB962C8B-B14F-4D97-AF65-F5344CB8AC3E}">
        <p14:creationId xmlns:p14="http://schemas.microsoft.com/office/powerpoint/2010/main" val="307181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6ECCF-0BFA-48D0-AAC3-65183A742318}"/>
              </a:ext>
            </a:extLst>
          </p:cNvPr>
          <p:cNvSpPr>
            <a:spLocks noGrp="1"/>
          </p:cNvSpPr>
          <p:nvPr>
            <p:ph type="title"/>
          </p:nvPr>
        </p:nvSpPr>
        <p:spPr/>
        <p:txBody>
          <a:bodyPr/>
          <a:lstStyle/>
          <a:p>
            <a:r>
              <a:rPr lang="fr-FR" dirty="0" smtClean="0"/>
              <a:t>Les temps pédagogiques d’une classe </a:t>
            </a:r>
            <a:r>
              <a:rPr lang="fr-FR" dirty="0"/>
              <a:t>inversée</a:t>
            </a:r>
          </a:p>
        </p:txBody>
      </p:sp>
      <p:graphicFrame>
        <p:nvGraphicFramePr>
          <p:cNvPr id="4" name="Diagramme 3">
            <a:extLst>
              <a:ext uri="{FF2B5EF4-FFF2-40B4-BE49-F238E27FC236}">
                <a16:creationId xmlns:a16="http://schemas.microsoft.com/office/drawing/2014/main" id="{E481EF68-6A59-491F-A1CB-D429CB449F40}"/>
              </a:ext>
            </a:extLst>
          </p:cNvPr>
          <p:cNvGraphicFramePr/>
          <p:nvPr>
            <p:extLst>
              <p:ext uri="{D42A27DB-BD31-4B8C-83A1-F6EECF244321}">
                <p14:modId xmlns:p14="http://schemas.microsoft.com/office/powerpoint/2010/main" val="3706332144"/>
              </p:ext>
            </p:extLst>
          </p:nvPr>
        </p:nvGraphicFramePr>
        <p:xfrm>
          <a:off x="1901150" y="1449754"/>
          <a:ext cx="8386524" cy="4758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19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62CAA1-D907-41AA-903B-18C14D9B0C5F}"/>
              </a:ext>
            </a:extLst>
          </p:cNvPr>
          <p:cNvSpPr>
            <a:spLocks noGrp="1"/>
          </p:cNvSpPr>
          <p:nvPr>
            <p:ph type="title"/>
          </p:nvPr>
        </p:nvSpPr>
        <p:spPr/>
        <p:txBody>
          <a:bodyPr/>
          <a:lstStyle/>
          <a:p>
            <a:r>
              <a:rPr lang="fr-FR" dirty="0" smtClean="0"/>
              <a:t>Temporalité synchrone &amp; asynchrone d’une classe inversée</a:t>
            </a:r>
            <a:endParaRPr lang="fr-FR" dirty="0"/>
          </a:p>
        </p:txBody>
      </p:sp>
      <p:sp>
        <p:nvSpPr>
          <p:cNvPr id="7" name="Rectangle : coins arrondis 6">
            <a:extLst>
              <a:ext uri="{FF2B5EF4-FFF2-40B4-BE49-F238E27FC236}">
                <a16:creationId xmlns:a16="http://schemas.microsoft.com/office/drawing/2014/main" id="{AC2FB9AE-5DAE-48DB-B959-167212009FF8}"/>
              </a:ext>
            </a:extLst>
          </p:cNvPr>
          <p:cNvSpPr/>
          <p:nvPr/>
        </p:nvSpPr>
        <p:spPr>
          <a:xfrm>
            <a:off x="6946362" y="2593893"/>
            <a:ext cx="2751109" cy="5346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799" dirty="0"/>
              <a:t>Asynchrone</a:t>
            </a:r>
          </a:p>
        </p:txBody>
      </p:sp>
      <p:sp>
        <p:nvSpPr>
          <p:cNvPr id="9" name="Rectangle 8">
            <a:extLst>
              <a:ext uri="{FF2B5EF4-FFF2-40B4-BE49-F238E27FC236}">
                <a16:creationId xmlns:a16="http://schemas.microsoft.com/office/drawing/2014/main" id="{7343328A-AC0D-4A14-93BF-66AC9C09CC58}"/>
              </a:ext>
            </a:extLst>
          </p:cNvPr>
          <p:cNvSpPr/>
          <p:nvPr/>
        </p:nvSpPr>
        <p:spPr>
          <a:xfrm>
            <a:off x="7246540" y="3577048"/>
            <a:ext cx="2140461" cy="19663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400" b="1" dirty="0">
                <a:solidFill>
                  <a:srgbClr val="FFFF00"/>
                </a:solidFill>
              </a:rPr>
              <a:t>Hors </a:t>
            </a:r>
            <a:r>
              <a:rPr lang="fr-FR" sz="1400" b="1" dirty="0" smtClean="0">
                <a:solidFill>
                  <a:srgbClr val="FFFF00"/>
                </a:solidFill>
              </a:rPr>
              <a:t>classe ou différé</a:t>
            </a:r>
            <a:endParaRPr lang="fr-FR" sz="1400" b="1" dirty="0">
              <a:solidFill>
                <a:srgbClr val="FFFF00"/>
              </a:solidFill>
            </a:endParaRPr>
          </a:p>
          <a:p>
            <a:pPr marL="285664" indent="-285664">
              <a:buFont typeface="Wingdings" panose="05000000000000000000" pitchFamily="2" charset="2"/>
              <a:buChar char="§"/>
            </a:pPr>
            <a:r>
              <a:rPr lang="fr-FR" sz="1400" dirty="0"/>
              <a:t>Travail à domicile</a:t>
            </a:r>
          </a:p>
          <a:p>
            <a:pPr marL="285664" indent="-285664">
              <a:buFont typeface="Wingdings" panose="05000000000000000000" pitchFamily="2" charset="2"/>
              <a:buChar char="§"/>
            </a:pPr>
            <a:r>
              <a:rPr lang="fr-FR" sz="1400" dirty="0"/>
              <a:t>Travail en ligne</a:t>
            </a:r>
          </a:p>
          <a:p>
            <a:pPr marL="285664" indent="-285664">
              <a:buFont typeface="Wingdings" panose="05000000000000000000" pitchFamily="2" charset="2"/>
              <a:buChar char="§"/>
            </a:pPr>
            <a:r>
              <a:rPr lang="fr-FR" sz="1400" dirty="0"/>
              <a:t>Travail individuel</a:t>
            </a:r>
          </a:p>
          <a:p>
            <a:pPr marL="285664" indent="-285664">
              <a:buFont typeface="Wingdings" panose="05000000000000000000" pitchFamily="2" charset="2"/>
              <a:buChar char="§"/>
            </a:pPr>
            <a:r>
              <a:rPr lang="fr-FR" sz="1400" dirty="0"/>
              <a:t>Travail de groupe</a:t>
            </a:r>
          </a:p>
        </p:txBody>
      </p:sp>
      <p:cxnSp>
        <p:nvCxnSpPr>
          <p:cNvPr id="13" name="Connecteur droit 12">
            <a:extLst>
              <a:ext uri="{FF2B5EF4-FFF2-40B4-BE49-F238E27FC236}">
                <a16:creationId xmlns:a16="http://schemas.microsoft.com/office/drawing/2014/main" id="{F76BF800-3F6C-45F7-AF85-E5084C909026}"/>
              </a:ext>
            </a:extLst>
          </p:cNvPr>
          <p:cNvCxnSpPr/>
          <p:nvPr/>
        </p:nvCxnSpPr>
        <p:spPr>
          <a:xfrm flipH="1">
            <a:off x="4192082" y="2861243"/>
            <a:ext cx="2762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D064618-0352-4EFC-A265-4E0056C6E896}"/>
              </a:ext>
            </a:extLst>
          </p:cNvPr>
          <p:cNvCxnSpPr>
            <a:stCxn id="7" idx="2"/>
            <a:endCxn id="9" idx="0"/>
          </p:cNvCxnSpPr>
          <p:nvPr/>
        </p:nvCxnSpPr>
        <p:spPr>
          <a:xfrm flipH="1">
            <a:off x="8316771" y="3128592"/>
            <a:ext cx="5146" cy="448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329F5F0-B830-42F0-9A98-96B763DE1403}"/>
              </a:ext>
            </a:extLst>
          </p:cNvPr>
          <p:cNvCxnSpPr/>
          <p:nvPr/>
        </p:nvCxnSpPr>
        <p:spPr>
          <a:xfrm>
            <a:off x="5424601" y="2131063"/>
            <a:ext cx="0" cy="73018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5A2894A1-75E3-04EB-0D79-ED669EBC3880}"/>
              </a:ext>
            </a:extLst>
          </p:cNvPr>
          <p:cNvPicPr>
            <a:picLocks noChangeAspect="1"/>
          </p:cNvPicPr>
          <p:nvPr/>
        </p:nvPicPr>
        <p:blipFill>
          <a:blip r:embed="rId2"/>
          <a:stretch>
            <a:fillRect/>
          </a:stretch>
        </p:blipFill>
        <p:spPr>
          <a:xfrm>
            <a:off x="4924468" y="1323223"/>
            <a:ext cx="1000265" cy="10478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 coins arrondis 2">
            <a:extLst>
              <a:ext uri="{FF2B5EF4-FFF2-40B4-BE49-F238E27FC236}">
                <a16:creationId xmlns:a16="http://schemas.microsoft.com/office/drawing/2014/main" id="{7C936CD0-44F6-4B64-7324-17D542D512F8}"/>
              </a:ext>
            </a:extLst>
          </p:cNvPr>
          <p:cNvSpPr/>
          <p:nvPr/>
        </p:nvSpPr>
        <p:spPr>
          <a:xfrm>
            <a:off x="1399087" y="2593893"/>
            <a:ext cx="2751109" cy="5346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799" dirty="0"/>
              <a:t>Synchrone</a:t>
            </a:r>
          </a:p>
        </p:txBody>
      </p:sp>
      <p:sp>
        <p:nvSpPr>
          <p:cNvPr id="4" name="Rectangle 3">
            <a:extLst>
              <a:ext uri="{FF2B5EF4-FFF2-40B4-BE49-F238E27FC236}">
                <a16:creationId xmlns:a16="http://schemas.microsoft.com/office/drawing/2014/main" id="{B664D077-E649-F55E-5E06-DCDA10C74CE5}"/>
              </a:ext>
            </a:extLst>
          </p:cNvPr>
          <p:cNvSpPr/>
          <p:nvPr/>
        </p:nvSpPr>
        <p:spPr>
          <a:xfrm>
            <a:off x="1773932" y="3579922"/>
            <a:ext cx="2083043" cy="196631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400" b="1" dirty="0">
                <a:solidFill>
                  <a:srgbClr val="FFFF00"/>
                </a:solidFill>
              </a:rPr>
              <a:t>Temps </a:t>
            </a:r>
            <a:r>
              <a:rPr lang="fr-FR" sz="1400" b="1" dirty="0" smtClean="0">
                <a:solidFill>
                  <a:srgbClr val="FFFF00"/>
                </a:solidFill>
              </a:rPr>
              <a:t>réel ou présentiel</a:t>
            </a:r>
            <a:endParaRPr lang="fr-FR" sz="1400" b="1" dirty="0">
              <a:solidFill>
                <a:srgbClr val="FFFF00"/>
              </a:solidFill>
            </a:endParaRPr>
          </a:p>
          <a:p>
            <a:pPr marL="285664" indent="-285664">
              <a:buFont typeface="Wingdings" panose="05000000000000000000" pitchFamily="2" charset="2"/>
              <a:buChar char="§"/>
            </a:pPr>
            <a:r>
              <a:rPr lang="fr-FR" sz="1400" dirty="0"/>
              <a:t>A distance : Classe virtuelle</a:t>
            </a:r>
          </a:p>
          <a:p>
            <a:pPr marL="285664" indent="-285664">
              <a:buFont typeface="Wingdings" panose="05000000000000000000" pitchFamily="2" charset="2"/>
              <a:buChar char="§"/>
            </a:pPr>
            <a:r>
              <a:rPr lang="fr-FR" sz="1400" dirty="0"/>
              <a:t>En salle (présentiel)</a:t>
            </a:r>
          </a:p>
          <a:p>
            <a:pPr marL="285664" indent="-285664">
              <a:buFont typeface="Wingdings" panose="05000000000000000000" pitchFamily="2" charset="2"/>
              <a:buChar char="§"/>
            </a:pPr>
            <a:r>
              <a:rPr lang="fr-FR" sz="1400" dirty="0"/>
              <a:t>Travail individuel</a:t>
            </a:r>
          </a:p>
          <a:p>
            <a:pPr marL="285664" indent="-285664">
              <a:buFont typeface="Wingdings" panose="05000000000000000000" pitchFamily="2" charset="2"/>
              <a:buChar char="§"/>
            </a:pPr>
            <a:r>
              <a:rPr lang="fr-FR" sz="1400" dirty="0"/>
              <a:t>Travail de groupe</a:t>
            </a:r>
          </a:p>
        </p:txBody>
      </p:sp>
      <p:cxnSp>
        <p:nvCxnSpPr>
          <p:cNvPr id="6" name="Connecteur droit avec flèche 5">
            <a:extLst>
              <a:ext uri="{FF2B5EF4-FFF2-40B4-BE49-F238E27FC236}">
                <a16:creationId xmlns:a16="http://schemas.microsoft.com/office/drawing/2014/main" id="{9AAACEB5-274F-3EC0-04F0-19314E45DDCC}"/>
              </a:ext>
            </a:extLst>
          </p:cNvPr>
          <p:cNvCxnSpPr>
            <a:stCxn id="3" idx="2"/>
          </p:cNvCxnSpPr>
          <p:nvPr/>
        </p:nvCxnSpPr>
        <p:spPr>
          <a:xfrm>
            <a:off x="2774642" y="3128593"/>
            <a:ext cx="0" cy="451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0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E5A05-8DD5-41C9-AF90-39F6315C1135}"/>
              </a:ext>
            </a:extLst>
          </p:cNvPr>
          <p:cNvSpPr>
            <a:spLocks noGrp="1"/>
          </p:cNvSpPr>
          <p:nvPr>
            <p:ph type="title"/>
          </p:nvPr>
        </p:nvSpPr>
        <p:spPr/>
        <p:txBody>
          <a:bodyPr/>
          <a:lstStyle/>
          <a:p>
            <a:r>
              <a:rPr lang="fr-FR" dirty="0" smtClean="0"/>
              <a:t>Les phases pédagogiques d’une classe inversée</a:t>
            </a:r>
            <a:endParaRPr lang="fr-FR" dirty="0"/>
          </a:p>
        </p:txBody>
      </p:sp>
      <p:sp>
        <p:nvSpPr>
          <p:cNvPr id="3" name="Espace réservé du contenu 2">
            <a:extLst>
              <a:ext uri="{FF2B5EF4-FFF2-40B4-BE49-F238E27FC236}">
                <a16:creationId xmlns:a16="http://schemas.microsoft.com/office/drawing/2014/main" id="{452D4C95-6604-4DA3-88A5-5B6E2431C1CC}"/>
              </a:ext>
            </a:extLst>
          </p:cNvPr>
          <p:cNvSpPr>
            <a:spLocks noGrp="1"/>
          </p:cNvSpPr>
          <p:nvPr>
            <p:ph idx="1"/>
          </p:nvPr>
        </p:nvSpPr>
        <p:spPr>
          <a:xfrm>
            <a:off x="765820" y="1124744"/>
            <a:ext cx="10585176" cy="369332"/>
          </a:xfrm>
        </p:spPr>
        <p:txBody>
          <a:bodyPr/>
          <a:lstStyle/>
          <a:p>
            <a:r>
              <a:rPr lang="fr-FR" dirty="0" smtClean="0"/>
              <a:t>Trois temps de déroulement :</a:t>
            </a:r>
            <a:endParaRPr lang="fr-FR" dirty="0"/>
          </a:p>
        </p:txBody>
      </p:sp>
      <p:pic>
        <p:nvPicPr>
          <p:cNvPr id="5" name="Image 4">
            <a:extLst>
              <a:ext uri="{FF2B5EF4-FFF2-40B4-BE49-F238E27FC236}">
                <a16:creationId xmlns:a16="http://schemas.microsoft.com/office/drawing/2014/main" id="{56036C6B-734D-461F-A114-01F67AAF7250}"/>
              </a:ext>
            </a:extLst>
          </p:cNvPr>
          <p:cNvPicPr>
            <a:picLocks noChangeAspect="1"/>
          </p:cNvPicPr>
          <p:nvPr/>
        </p:nvPicPr>
        <p:blipFill>
          <a:blip r:embed="rId2"/>
          <a:stretch>
            <a:fillRect/>
          </a:stretch>
        </p:blipFill>
        <p:spPr>
          <a:xfrm>
            <a:off x="1125860" y="2060848"/>
            <a:ext cx="9030960" cy="3543795"/>
          </a:xfrm>
          <a:prstGeom prst="rect">
            <a:avLst/>
          </a:prstGeom>
        </p:spPr>
      </p:pic>
      <p:sp>
        <p:nvSpPr>
          <p:cNvPr id="6" name="ZoneTexte 5">
            <a:extLst>
              <a:ext uri="{FF2B5EF4-FFF2-40B4-BE49-F238E27FC236}">
                <a16:creationId xmlns:a16="http://schemas.microsoft.com/office/drawing/2014/main" id="{3E15C0BB-6606-46E0-9DA2-184DB6A425B2}"/>
              </a:ext>
            </a:extLst>
          </p:cNvPr>
          <p:cNvSpPr txBox="1"/>
          <p:nvPr/>
        </p:nvSpPr>
        <p:spPr>
          <a:xfrm>
            <a:off x="2032005" y="1705952"/>
            <a:ext cx="743280" cy="369332"/>
          </a:xfrm>
          <a:prstGeom prst="rect">
            <a:avLst/>
          </a:prstGeom>
          <a:noFill/>
        </p:spPr>
        <p:txBody>
          <a:bodyPr wrap="none" rtlCol="0">
            <a:spAutoFit/>
          </a:bodyPr>
          <a:lstStyle/>
          <a:p>
            <a:r>
              <a:rPr lang="fr-FR" dirty="0"/>
              <a:t>Avant</a:t>
            </a:r>
          </a:p>
        </p:txBody>
      </p:sp>
      <p:sp>
        <p:nvSpPr>
          <p:cNvPr id="7" name="ZoneTexte 6">
            <a:extLst>
              <a:ext uri="{FF2B5EF4-FFF2-40B4-BE49-F238E27FC236}">
                <a16:creationId xmlns:a16="http://schemas.microsoft.com/office/drawing/2014/main" id="{2B565B08-6BC9-4202-A348-7DFDCAC3E80F}"/>
              </a:ext>
            </a:extLst>
          </p:cNvPr>
          <p:cNvSpPr txBox="1"/>
          <p:nvPr/>
        </p:nvSpPr>
        <p:spPr>
          <a:xfrm>
            <a:off x="5351132" y="1691516"/>
            <a:ext cx="1014958" cy="369332"/>
          </a:xfrm>
          <a:prstGeom prst="rect">
            <a:avLst/>
          </a:prstGeom>
          <a:noFill/>
        </p:spPr>
        <p:txBody>
          <a:bodyPr wrap="none" rtlCol="0">
            <a:spAutoFit/>
          </a:bodyPr>
          <a:lstStyle/>
          <a:p>
            <a:r>
              <a:rPr lang="fr-FR" dirty="0"/>
              <a:t>Pendant</a:t>
            </a:r>
          </a:p>
        </p:txBody>
      </p:sp>
      <p:sp>
        <p:nvSpPr>
          <p:cNvPr id="8" name="ZoneTexte 7">
            <a:extLst>
              <a:ext uri="{FF2B5EF4-FFF2-40B4-BE49-F238E27FC236}">
                <a16:creationId xmlns:a16="http://schemas.microsoft.com/office/drawing/2014/main" id="{D1D15E14-C21E-45BB-9F89-769935E4BD46}"/>
              </a:ext>
            </a:extLst>
          </p:cNvPr>
          <p:cNvSpPr txBox="1"/>
          <p:nvPr/>
        </p:nvSpPr>
        <p:spPr>
          <a:xfrm>
            <a:off x="8182644" y="1746240"/>
            <a:ext cx="752129" cy="369332"/>
          </a:xfrm>
          <a:prstGeom prst="rect">
            <a:avLst/>
          </a:prstGeom>
          <a:noFill/>
        </p:spPr>
        <p:txBody>
          <a:bodyPr wrap="none" rtlCol="0">
            <a:spAutoFit/>
          </a:bodyPr>
          <a:lstStyle/>
          <a:p>
            <a:r>
              <a:rPr lang="fr-FR" dirty="0"/>
              <a:t>Après</a:t>
            </a:r>
          </a:p>
        </p:txBody>
      </p:sp>
      <p:sp>
        <p:nvSpPr>
          <p:cNvPr id="10" name="ZoneTexte 9">
            <a:extLst>
              <a:ext uri="{FF2B5EF4-FFF2-40B4-BE49-F238E27FC236}">
                <a16:creationId xmlns:a16="http://schemas.microsoft.com/office/drawing/2014/main" id="{56345FFA-4251-4798-B0E4-B839599EF4AF}"/>
              </a:ext>
            </a:extLst>
          </p:cNvPr>
          <p:cNvSpPr txBox="1"/>
          <p:nvPr/>
        </p:nvSpPr>
        <p:spPr>
          <a:xfrm>
            <a:off x="8813348" y="5604643"/>
            <a:ext cx="1343472" cy="215444"/>
          </a:xfrm>
          <a:prstGeom prst="rect">
            <a:avLst/>
          </a:prstGeom>
          <a:noFill/>
        </p:spPr>
        <p:txBody>
          <a:bodyPr wrap="square">
            <a:spAutoFit/>
          </a:bodyPr>
          <a:lstStyle/>
          <a:p>
            <a:pPr algn="r"/>
            <a:r>
              <a:rPr lang="fr-FR" sz="800" dirty="0">
                <a:latin typeface="Arial Narrow" panose="020B0606020202030204" pitchFamily="34" charset="0"/>
              </a:rPr>
              <a:t>Source, </a:t>
            </a:r>
            <a:r>
              <a:rPr lang="fr-FR" sz="800" dirty="0">
                <a:latin typeface="Arial Narrow" panose="020B0606020202030204" pitchFamily="34" charset="0"/>
                <a:hlinkClick r:id="rId3"/>
              </a:rPr>
              <a:t>Université de Genève</a:t>
            </a:r>
            <a:endParaRPr lang="fr-FR" sz="800" dirty="0">
              <a:latin typeface="Arial Narrow" panose="020B0606020202030204" pitchFamily="34" charset="0"/>
            </a:endParaRPr>
          </a:p>
        </p:txBody>
      </p:sp>
    </p:spTree>
    <p:extLst>
      <p:ext uri="{BB962C8B-B14F-4D97-AF65-F5344CB8AC3E}">
        <p14:creationId xmlns:p14="http://schemas.microsoft.com/office/powerpoint/2010/main" val="27540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rofessionnel contrasté 16: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396_TF02895266.potx" id="{47023EB1-84D6-4F8D-A3A4-0DB2D5BFEFCD}" vid="{A3AA592D-003A-45B9-875A-068D4A2C5DA8}"/>
    </a:ext>
  </a:extLst>
</a:theme>
</file>

<file path=ppt/theme/theme2.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220E13-D325-4A9E-AA7A-0D1409275EB9}">
  <ds:schemaRefs>
    <ds:schemaRef ds:uri="http://purl.org/dc/elements/1.1/"/>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F2BE50-DDB3-465B-A26E-975A276D4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243</TotalTime>
  <Words>3409</Words>
  <Application>Microsoft Office PowerPoint</Application>
  <PresentationFormat>Personnalisé</PresentationFormat>
  <Paragraphs>398</Paragraphs>
  <Slides>25</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25</vt:i4>
      </vt:variant>
    </vt:vector>
  </HeadingPairs>
  <TitlesOfParts>
    <vt:vector size="36" baseType="lpstr">
      <vt:lpstr>Abadi</vt:lpstr>
      <vt:lpstr>Arial</vt:lpstr>
      <vt:lpstr>Arial Narrow</vt:lpstr>
      <vt:lpstr>Calibri</vt:lpstr>
      <vt:lpstr>Courier New</vt:lpstr>
      <vt:lpstr>Franklin Gothic Book</vt:lpstr>
      <vt:lpstr>Franklin Gothic Medium</vt:lpstr>
      <vt:lpstr>Rockwell</vt:lpstr>
      <vt:lpstr>Wingdings</vt:lpstr>
      <vt:lpstr>Wingdings 3</vt:lpstr>
      <vt:lpstr>Professionnel contrasté 16:9</vt:lpstr>
      <vt:lpstr>Classe inversée Scénarios pédagogiques Pédagogie active</vt:lpstr>
      <vt:lpstr>Une définition pour commencer !</vt:lpstr>
      <vt:lpstr>Méthode transmissive Vs méthode active</vt:lpstr>
      <vt:lpstr>Deux types de classe inversée</vt:lpstr>
      <vt:lpstr>Le principe d’inversion</vt:lpstr>
      <vt:lpstr>Classe inversée &amp; Classe virtuelle</vt:lpstr>
      <vt:lpstr>Les temps pédagogiques d’une classe inversée</vt:lpstr>
      <vt:lpstr>Temporalité synchrone &amp; asynchrone d’une classe inversée</vt:lpstr>
      <vt:lpstr>Les phases pédagogiques d’une classe inversée</vt:lpstr>
      <vt:lpstr>Organisation à 3 temps</vt:lpstr>
      <vt:lpstr>AVANT</vt:lpstr>
      <vt:lpstr>PENDANT</vt:lpstr>
      <vt:lpstr>APRÈS</vt:lpstr>
      <vt:lpstr>Plan de masse (chart) des 3 temps d’une classe inversée</vt:lpstr>
      <vt:lpstr>Méthodes et outils de la classe inversée</vt:lpstr>
      <vt:lpstr>AVANT : Préparer un scénario de classe inversée (fiche)</vt:lpstr>
      <vt:lpstr>AVANT : Préparer la matière pédagogique</vt:lpstr>
      <vt:lpstr>PENDANT : techniques d’animation présentielle (physique ou virtuelle)</vt:lpstr>
      <vt:lpstr>PENDANT : techniques d’animation présentielle</vt:lpstr>
      <vt:lpstr>PENDANT : techniques d’animation présentielle</vt:lpstr>
      <vt:lpstr>PENDANT : Évaluation des apprentissages</vt:lpstr>
      <vt:lpstr>APRÈS : consolidation, remédiation, évaluation</vt:lpstr>
      <vt:lpstr>Risques d’une classe inversée</vt:lpstr>
      <vt:lpstr>Pour résumer</vt:lpstr>
      <vt:lpstr>Pratiques d’outils : découverte collaborative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 inversée</dc:title>
  <dc:creator>Mokhtar Ben Henda</dc:creator>
  <cp:lastModifiedBy>Mokhtar Ben Henda</cp:lastModifiedBy>
  <cp:revision>213</cp:revision>
  <dcterms:created xsi:type="dcterms:W3CDTF">2021-06-04T00:03:23Z</dcterms:created>
  <dcterms:modified xsi:type="dcterms:W3CDTF">2022-12-18T18:15:56Z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