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361" r:id="rId6"/>
    <p:sldId id="363" r:id="rId7"/>
    <p:sldId id="355" r:id="rId8"/>
    <p:sldId id="356" r:id="rId9"/>
    <p:sldId id="390" r:id="rId10"/>
    <p:sldId id="359" r:id="rId11"/>
    <p:sldId id="360" r:id="rId12"/>
    <p:sldId id="350" r:id="rId13"/>
    <p:sldId id="391" r:id="rId14"/>
    <p:sldId id="364" r:id="rId15"/>
    <p:sldId id="392" r:id="rId16"/>
    <p:sldId id="366" r:id="rId17"/>
    <p:sldId id="367" r:id="rId18"/>
    <p:sldId id="378" r:id="rId19"/>
    <p:sldId id="368" r:id="rId20"/>
    <p:sldId id="379" r:id="rId21"/>
    <p:sldId id="369" r:id="rId22"/>
    <p:sldId id="380" r:id="rId23"/>
    <p:sldId id="372" r:id="rId24"/>
    <p:sldId id="374" r:id="rId25"/>
    <p:sldId id="382" r:id="rId26"/>
    <p:sldId id="377" r:id="rId27"/>
    <p:sldId id="384" r:id="rId28"/>
    <p:sldId id="376" r:id="rId29"/>
    <p:sldId id="385" r:id="rId30"/>
    <p:sldId id="352" r:id="rId31"/>
    <p:sldId id="304" r:id="rId32"/>
  </p:sldIdLst>
  <p:sldSz cx="12192000" cy="6858000"/>
  <p:notesSz cx="6858000" cy="9144000"/>
  <p:custDataLst>
    <p:tags r:id="rId34"/>
  </p:custDataLst>
  <p:defaultTextStyle>
    <a:defPPr>
      <a:defRPr lang="fr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5F5F5F"/>
    <a:srgbClr val="009900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 varScale="1">
        <p:scale>
          <a:sx n="66" d="100"/>
          <a:sy n="66" d="100"/>
        </p:scale>
        <p:origin x="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" noProof="0" smtClean="0"/>
              <a:t>Cliquez pour modifier les styles de texte maître</a:t>
            </a:r>
          </a:p>
          <a:p>
            <a:pPr lvl="1"/>
            <a:r>
              <a:rPr lang="fr" noProof="0" smtClean="0"/>
              <a:t>Deuxième niveau</a:t>
            </a:r>
          </a:p>
          <a:p>
            <a:pPr lvl="2"/>
            <a:r>
              <a:rPr lang="fr" noProof="0" smtClean="0"/>
              <a:t>Troisième niveau</a:t>
            </a:r>
          </a:p>
          <a:p>
            <a:pPr lvl="3"/>
            <a:r>
              <a:rPr lang="fr" noProof="0" smtClean="0"/>
              <a:t>Quatrième niveau</a:t>
            </a:r>
          </a:p>
          <a:p>
            <a:pPr lvl="4"/>
            <a:r>
              <a:rPr lang="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0AA4DAD-0A5B-4E68-90D2-DA1A7C25721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76405-05BF-467A-8D06-3188F76CED8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E80A08-AB67-427F-98B9-73CDC15A95E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9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BB5D7-8BCD-4D1A-804E-B15DF9F707B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0261AA-A466-4508-A711-4E6A7092644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77C376-6BD1-467C-809F-6F5D7743036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83E21E-A14B-416D-A445-96D0FC670C1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DF299B-77DB-4F7D-A599-0C4919016346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99257-0345-46DB-BA16-522450A46B3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796E76-06E6-4905-AE5C-86CB78F3E62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F4EAE3-0D85-412C-82B2-A4F839EAD96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19C19C-CB8E-4692-A769-E365F8DADCEC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59351E-2143-4904-98D7-988DEADD33D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6F6FBB-D966-4C6C-93B5-A7CB4A26DC9A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EE3EE9-97D9-44F7-ACAD-059F6BB2410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858E6D-404B-4683-9830-4C3F5CC31AD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E5F40A-14E4-4C88-A38D-B8656277B5F1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B1FB37-6656-44C9-A752-CDCE61FED726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44DECD-0C0D-4C08-A266-5A756D3F5FFA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6E61A-C8C8-4D62-B93D-E51466D8A852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8C9E4-37D4-495C-8977-9BDA7D257BB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CCB8B-9D31-477D-97B7-3FB0090BF24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990B8C-AD33-49EB-A0E4-7A0796AE130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02AADC-BDE8-4E0A-B6AA-73D67E0E4E1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78771-1AD8-4B90-BF1A-558CE19E7FC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3DB9D2-F702-46F8-A7F7-91A75DFDEEC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E80A08-AB67-427F-98B9-73CDC15A95E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06E59-9F8D-4ABC-9EFB-7E1806FC38B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7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A021-85E6-40E2-A76D-32E277332F4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13001-0BC4-42C7-A7FA-0D1B80071FE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40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9035A-89F9-415A-B46F-82FED0B4456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75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F862-7F54-4552-AF8B-66631E721C3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8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67D9-4D7E-42DB-99B8-F2BE2E0CD7C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6E99-9701-44DE-A24E-AFF1045E81F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93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3B73-6669-4081-B192-DD9C1D111D8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27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6DC72-4FD4-4834-B0DA-8F74383EDBF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69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" altLang="en-US" smtClean="0"/>
              <a:t>Cliquez pour modifier le style du titre principal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760"/>
            <a:ext cx="10972800" cy="485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" altLang="en-US" dirty="0" smtClean="0"/>
              <a:t>Cliquez pour modifier les styles de texte maître</a:t>
            </a:r>
          </a:p>
          <a:p>
            <a:pPr lvl="1"/>
            <a:r>
              <a:rPr lang="fr" altLang="en-US" dirty="0" smtClean="0"/>
              <a:t>Deuxième niveau</a:t>
            </a:r>
          </a:p>
          <a:p>
            <a:pPr lvl="2"/>
            <a:r>
              <a:rPr lang="fr" altLang="en-US" dirty="0" smtClean="0"/>
              <a:t>Troisième niveau</a:t>
            </a:r>
          </a:p>
          <a:p>
            <a:pPr lvl="3"/>
            <a:r>
              <a:rPr lang="fr" altLang="en-US" dirty="0" smtClean="0"/>
              <a:t>Quatrième niveau</a:t>
            </a:r>
          </a:p>
          <a:p>
            <a:pPr lvl="4"/>
            <a:r>
              <a:rPr lang="fr" altLang="en-US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5p.org/interactive-vide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present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drag-and-dro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audio-record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mark-the-word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multichoic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memory-gam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5p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adigitale.dev/blog/logiquiz-le-logiciel-qui-simplifie-l-acces-aux-outils-h5p" TargetMode="External"/><Relationship Id="rId5" Type="http://schemas.openxmlformats.org/officeDocument/2006/relationships/hyperlink" Target="https://ladigitale.dev/logiquiz/" TargetMode="External"/><Relationship Id="rId4" Type="http://schemas.openxmlformats.org/officeDocument/2006/relationships/hyperlink" Target="https://h5p.org/documentation/for-authors/tutorial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5p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5p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digitale.dev/" TargetMode="External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adigitale.dev/logiqui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itle 1"/>
          <p:cNvSpPr>
            <a:spLocks noGrp="1"/>
          </p:cNvSpPr>
          <p:nvPr>
            <p:ph type="ctrTitle"/>
          </p:nvPr>
        </p:nvSpPr>
        <p:spPr>
          <a:xfrm>
            <a:off x="2698750" y="3501008"/>
            <a:ext cx="6794500" cy="1800200"/>
          </a:xfrm>
        </p:spPr>
        <p:txBody>
          <a:bodyPr/>
          <a:lstStyle/>
          <a:p>
            <a:r>
              <a:rPr lang="fr" altLang="en-US" sz="3600" b="1" dirty="0">
                <a:solidFill>
                  <a:srgbClr val="0070C0"/>
                </a:solidFill>
              </a:rPr>
              <a:t>H5P : Utiliser un outil d'évaluation interactif dans Moodle</a:t>
            </a:r>
          </a:p>
        </p:txBody>
      </p:sp>
      <p:pic>
        <p:nvPicPr>
          <p:cNvPr id="30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627191"/>
            <a:ext cx="23050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4"/>
          <p:cNvSpPr txBox="1"/>
          <p:nvPr/>
        </p:nvSpPr>
        <p:spPr>
          <a:xfrm>
            <a:off x="983432" y="1556792"/>
            <a:ext cx="10297144" cy="51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-FR" dirty="0"/>
              <a:t>Il existe, dans Moodle, deux types d’activités H5P :      </a:t>
            </a:r>
            <a:endParaRPr lang="fr-FR" dirty="0" smtClean="0"/>
          </a:p>
          <a:p>
            <a:r>
              <a:rPr lang="fr-FR" dirty="0" smtClean="0"/>
              <a:t>La noire permet de produire et d’intégrer</a:t>
            </a:r>
          </a:p>
          <a:p>
            <a:r>
              <a:rPr lang="fr-FR" dirty="0" smtClean="0"/>
              <a:t>La bleue permet uniquement d’intégrer</a:t>
            </a:r>
          </a:p>
          <a:p>
            <a:r>
              <a:rPr lang="fr-FR" dirty="0" smtClean="0"/>
              <a:t>C’est </a:t>
            </a:r>
            <a:r>
              <a:rPr lang="fr-FR" dirty="0"/>
              <a:t>avec l’activité H5P bleue que l’on peut évaluer les élèves, voir leurs tentatives, définir une méthode </a:t>
            </a:r>
            <a:r>
              <a:rPr lang="fr-FR" dirty="0" smtClean="0"/>
              <a:t>de calcul des notes</a:t>
            </a:r>
            <a:endParaRPr lang="fr-FR" dirty="0"/>
          </a:p>
          <a:p>
            <a:r>
              <a:rPr lang="fr-FR" dirty="0"/>
              <a:t>Les notes s’enregistrent automatiquement dans le carnet de notes de l’élève de Moodle.</a:t>
            </a:r>
          </a:p>
        </p:txBody>
      </p:sp>
      <p:pic>
        <p:nvPicPr>
          <p:cNvPr id="267" name="Image 266"/>
          <p:cNvPicPr/>
          <p:nvPr/>
        </p:nvPicPr>
        <p:blipFill>
          <a:blip r:embed="rId2"/>
          <a:stretch/>
        </p:blipFill>
        <p:spPr>
          <a:xfrm>
            <a:off x="9023096" y="466808"/>
            <a:ext cx="719778" cy="719778"/>
          </a:xfrm>
          <a:prstGeom prst="rect">
            <a:avLst/>
          </a:prstGeom>
          <a:ln>
            <a:solidFill>
              <a:srgbClr val="0882C8"/>
            </a:solidFill>
          </a:ln>
        </p:spPr>
      </p:pic>
      <p:pic>
        <p:nvPicPr>
          <p:cNvPr id="268" name="Image 267"/>
          <p:cNvPicPr/>
          <p:nvPr/>
        </p:nvPicPr>
        <p:blipFill>
          <a:blip r:embed="rId3"/>
          <a:stretch/>
        </p:blipFill>
        <p:spPr>
          <a:xfrm>
            <a:off x="10078771" y="466808"/>
            <a:ext cx="719778" cy="7097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9" name="CustomShape 5"/>
          <p:cNvSpPr/>
          <p:nvPr/>
        </p:nvSpPr>
        <p:spPr>
          <a:xfrm>
            <a:off x="2391515" y="345512"/>
            <a:ext cx="62956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Activités </a:t>
            </a:r>
            <a:r>
              <a:rPr lang="fr-FR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Moodle H5P  </a:t>
            </a:r>
            <a:endParaRPr lang="fr-FR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135188" y="404813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Utiliser </a:t>
            </a: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H5P dans Moodle</a:t>
            </a:r>
          </a:p>
        </p:txBody>
      </p:sp>
      <p:sp>
        <p:nvSpPr>
          <p:cNvPr id="27658" name="TextBox 1"/>
          <p:cNvSpPr txBox="1">
            <a:spLocks noChangeArrowheads="1"/>
          </p:cNvSpPr>
          <p:nvPr/>
        </p:nvSpPr>
        <p:spPr bwMode="auto">
          <a:xfrm>
            <a:off x="2063753" y="3052766"/>
            <a:ext cx="30956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b="1" dirty="0"/>
              <a:t>Remarque : </a:t>
            </a:r>
            <a:r>
              <a:rPr lang="fr" altLang="fr-FR" dirty="0"/>
              <a:t>Vous devez d'abord installer le plug-in </a:t>
            </a:r>
            <a:r>
              <a:rPr lang="fr" altLang="fr-FR" dirty="0" smtClean="0"/>
              <a:t>H5P dans Moodle</a:t>
            </a:r>
            <a:endParaRPr lang="en-US" alt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636912"/>
            <a:ext cx="4678477" cy="36140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291" y="1847857"/>
            <a:ext cx="2933851" cy="57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135188" y="404813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Utiliser </a:t>
            </a: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H5P dans Moodle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844824"/>
            <a:ext cx="7029811" cy="4623038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/>
          <a:stretch/>
        </p:blipFill>
        <p:spPr>
          <a:xfrm>
            <a:off x="1199456" y="1916832"/>
            <a:ext cx="1368152" cy="12961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673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676403" y="2133603"/>
            <a:ext cx="85328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5400" b="1" dirty="0">
                <a:solidFill>
                  <a:srgbClr val="0070C0"/>
                </a:solidFill>
                <a:latin typeface="Calibri" panose="020F0502020204030204" pitchFamily="34" charset="0"/>
              </a:rPr>
              <a:t>Principaux types de contenu </a:t>
            </a:r>
            <a:r>
              <a:rPr lang="fr" altLang="en-US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H5P</a:t>
            </a:r>
            <a:endParaRPr lang="fr" altLang="en-US" sz="5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Box 1"/>
          <p:cNvSpPr txBox="1">
            <a:spLocks noChangeArrowheads="1"/>
          </p:cNvSpPr>
          <p:nvPr/>
        </p:nvSpPr>
        <p:spPr bwMode="auto">
          <a:xfrm>
            <a:off x="1199456" y="1340768"/>
            <a:ext cx="10081120" cy="43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altLang="fr-FR" dirty="0"/>
              <a:t>Le type de contenu vidéo interactif </a:t>
            </a:r>
            <a:r>
              <a:rPr lang="fr" altLang="fr-FR" dirty="0" smtClean="0"/>
              <a:t>permet </a:t>
            </a:r>
            <a:r>
              <a:rPr lang="fr" altLang="fr-FR" dirty="0"/>
              <a:t>d'ajouter des interactions en </a:t>
            </a:r>
            <a:r>
              <a:rPr lang="fr" altLang="fr-FR" dirty="0" smtClean="0"/>
              <a:t>dessus </a:t>
            </a:r>
            <a:r>
              <a:rPr lang="fr" altLang="fr-FR" dirty="0"/>
              <a:t>des clips vidéo.</a:t>
            </a:r>
          </a:p>
          <a:p>
            <a:r>
              <a:rPr lang="fr" altLang="fr-FR" dirty="0" smtClean="0"/>
              <a:t>Des </a:t>
            </a:r>
            <a:r>
              <a:rPr lang="fr" altLang="fr-FR" dirty="0"/>
              <a:t>interactions telles que des images, l'élaboration de texte, des liens et des quiz apparaissent pendant que l'apprenant regarde la vidéo</a:t>
            </a:r>
            <a:r>
              <a:rPr lang="fr" altLang="fr-FR" dirty="0" smtClean="0"/>
              <a:t>.</a:t>
            </a:r>
          </a:p>
          <a:p>
            <a:r>
              <a:rPr lang="fr" altLang="fr-FR" dirty="0" smtClean="0"/>
              <a:t>On peut paramétrer de plusieurs façon la combinaison video et activités</a:t>
            </a:r>
            <a:endParaRPr lang="en-US" altLang="fr-FR" dirty="0"/>
          </a:p>
        </p:txBody>
      </p:sp>
      <p:sp>
        <p:nvSpPr>
          <p:cNvPr id="33800" name="TextBox 2"/>
          <p:cNvSpPr txBox="1">
            <a:spLocks noChangeArrowheads="1"/>
          </p:cNvSpPr>
          <p:nvPr/>
        </p:nvSpPr>
        <p:spPr bwMode="auto">
          <a:xfrm>
            <a:off x="3792538" y="438153"/>
            <a:ext cx="532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sz="3600" b="1">
                <a:solidFill>
                  <a:srgbClr val="0070C0"/>
                </a:solidFill>
              </a:rPr>
              <a:t>1. Vidéo interactive</a:t>
            </a:r>
            <a:endParaRPr lang="en-US" altLang="fr-FR"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3648075" y="290513"/>
            <a:ext cx="532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sz="3600" b="1">
                <a:solidFill>
                  <a:srgbClr val="0070C0"/>
                </a:solidFill>
              </a:rPr>
              <a:t>1. Vidéo interactive</a:t>
            </a:r>
            <a:endParaRPr lang="en-US" altLang="fr-FR" sz="3600" b="1">
              <a:solidFill>
                <a:srgbClr val="0070C0"/>
              </a:solidFill>
            </a:endParaRPr>
          </a:p>
        </p:txBody>
      </p:sp>
      <p:pic>
        <p:nvPicPr>
          <p:cNvPr id="358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077913"/>
            <a:ext cx="6624638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4"/>
          <p:cNvSpPr>
            <a:spLocks noChangeArrowheads="1"/>
          </p:cNvSpPr>
          <p:nvPr/>
        </p:nvSpPr>
        <p:spPr bwMode="auto">
          <a:xfrm>
            <a:off x="3071813" y="5969003"/>
            <a:ext cx="6965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dirty="0"/>
              <a:t>Démo : </a:t>
            </a:r>
            <a:r>
              <a:rPr lang="fr" altLang="fr-FR" dirty="0">
                <a:hlinkClick r:id="rId4"/>
              </a:rPr>
              <a:t>https://h5p.org/interactive-video</a:t>
            </a:r>
            <a:endParaRPr lang="en-U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839416" y="1484784"/>
            <a:ext cx="10369151" cy="690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altLang="fr-FR" dirty="0"/>
              <a:t>Le type de contenu </a:t>
            </a:r>
            <a:r>
              <a:rPr lang="fr" altLang="fr-FR" dirty="0" smtClean="0"/>
              <a:t>« Présentation </a:t>
            </a:r>
            <a:r>
              <a:rPr lang="fr" altLang="fr-FR" dirty="0"/>
              <a:t>du </a:t>
            </a:r>
            <a:r>
              <a:rPr lang="fr" altLang="fr-FR" dirty="0" smtClean="0"/>
              <a:t>cours » permet </a:t>
            </a:r>
            <a:r>
              <a:rPr lang="fr" altLang="fr-FR" dirty="0"/>
              <a:t>de créer une présentation sous forme de diapositives </a:t>
            </a:r>
            <a:r>
              <a:rPr lang="fr" altLang="fr-FR" dirty="0" smtClean="0"/>
              <a:t>d’un matériel </a:t>
            </a:r>
            <a:r>
              <a:rPr lang="fr" altLang="fr-FR" dirty="0"/>
              <a:t>d'apprentissage.</a:t>
            </a:r>
          </a:p>
          <a:p>
            <a:r>
              <a:rPr lang="fr" altLang="fr-FR" dirty="0" smtClean="0"/>
              <a:t>Des </a:t>
            </a:r>
            <a:r>
              <a:rPr lang="fr" altLang="fr-FR" dirty="0"/>
              <a:t>éléments tels que des mots </a:t>
            </a:r>
            <a:r>
              <a:rPr lang="fr" altLang="fr-FR" dirty="0" smtClean="0"/>
              <a:t>clés, </a:t>
            </a:r>
            <a:r>
              <a:rPr lang="fr" altLang="fr-FR" dirty="0"/>
              <a:t>des </a:t>
            </a:r>
            <a:r>
              <a:rPr lang="fr" altLang="fr-FR" dirty="0" smtClean="0"/>
              <a:t>liens, </a:t>
            </a:r>
            <a:r>
              <a:rPr lang="fr" altLang="fr-FR" dirty="0"/>
              <a:t>des </a:t>
            </a:r>
            <a:r>
              <a:rPr lang="fr" altLang="fr-FR" dirty="0" smtClean="0"/>
              <a:t>images, </a:t>
            </a:r>
            <a:r>
              <a:rPr lang="fr" altLang="fr-FR" dirty="0"/>
              <a:t>des clips audio et </a:t>
            </a:r>
            <a:r>
              <a:rPr lang="fr" altLang="fr-FR" dirty="0" smtClean="0"/>
              <a:t>vidéo, </a:t>
            </a:r>
            <a:r>
              <a:rPr lang="fr" altLang="fr-FR" dirty="0"/>
              <a:t>ainsi que divers types de quiz peuvent être intégrés de manière transparente directement dans la présentation pour une expérience d'apprentissage plus riche.</a:t>
            </a:r>
            <a:endParaRPr lang="pt-BR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2783632" y="548680"/>
            <a:ext cx="7272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sz="3600" b="1" dirty="0">
                <a:solidFill>
                  <a:srgbClr val="0070C0"/>
                </a:solidFill>
              </a:rPr>
              <a:t>2. Présentation du cours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3316291" y="5684838"/>
            <a:ext cx="5545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/>
          </a:p>
          <a:p>
            <a:r>
              <a:rPr lang="fr" altLang="fr-FR"/>
              <a:t>Démo : </a:t>
            </a:r>
            <a:r>
              <a:rPr lang="fr" altLang="fr-FR">
                <a:hlinkClick r:id="rId3"/>
              </a:rPr>
              <a:t>https://h5p.org/presentation</a:t>
            </a:r>
            <a:endParaRPr lang="en-US" altLang="fr-FR"/>
          </a:p>
        </p:txBody>
      </p:sp>
      <p:sp>
        <p:nvSpPr>
          <p:cNvPr id="39944" name="TextBox 2"/>
          <p:cNvSpPr txBox="1">
            <a:spLocks noChangeArrowheads="1"/>
          </p:cNvSpPr>
          <p:nvPr/>
        </p:nvSpPr>
        <p:spPr bwMode="auto">
          <a:xfrm>
            <a:off x="3792538" y="438153"/>
            <a:ext cx="5327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sz="3600" b="1">
                <a:solidFill>
                  <a:srgbClr val="0070C0"/>
                </a:solidFill>
              </a:rPr>
              <a:t>2. Présentation du cours</a:t>
            </a:r>
          </a:p>
        </p:txBody>
      </p:sp>
      <p:pic>
        <p:nvPicPr>
          <p:cNvPr id="3994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3" y="1284288"/>
            <a:ext cx="681037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1077966" y="1268760"/>
            <a:ext cx="10346626" cy="764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altLang="fr-FR" dirty="0"/>
              <a:t>Le type de contenu Glisser-déposer permet aux apprenants de faire glisser un morceau de texte ou une image et de le déposer sur une ou plusieurs zones de dépôt correspondantes.</a:t>
            </a:r>
          </a:p>
          <a:p>
            <a:r>
              <a:rPr lang="fr" altLang="fr-FR" dirty="0" smtClean="0"/>
              <a:t>Le </a:t>
            </a:r>
            <a:r>
              <a:rPr lang="fr" altLang="fr-FR" dirty="0"/>
              <a:t>glisser-déposer peut être utilisé pour tester les connaissances de l'apprenant sur un sujet donné en variante aux questions à choix multiples.</a:t>
            </a:r>
          </a:p>
          <a:p>
            <a:endParaRPr lang="pt-BR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sp>
        <p:nvSpPr>
          <p:cNvPr id="41992" name="TextBox 2"/>
          <p:cNvSpPr txBox="1">
            <a:spLocks noChangeArrowheads="1"/>
          </p:cNvSpPr>
          <p:nvPr/>
        </p:nvSpPr>
        <p:spPr bwMode="auto">
          <a:xfrm>
            <a:off x="3935416" y="438153"/>
            <a:ext cx="5329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sz="3600" b="1">
                <a:solidFill>
                  <a:srgbClr val="0070C0"/>
                </a:solidFill>
              </a:rPr>
              <a:t>3. Glisser-déposer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3203575" y="5210178"/>
            <a:ext cx="816768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fr-FR"/>
          </a:p>
          <a:p>
            <a:endParaRPr lang="en-US" altLang="fr-FR"/>
          </a:p>
          <a:p>
            <a:r>
              <a:rPr lang="fr" altLang="fr-FR"/>
              <a:t>Démo : </a:t>
            </a:r>
            <a:r>
              <a:rPr lang="fr" altLang="fr-FR">
                <a:hlinkClick r:id="rId3"/>
              </a:rPr>
              <a:t>https://h5p.org/drag-and-drop</a:t>
            </a:r>
            <a:endParaRPr lang="en-US" altLang="fr-FR"/>
          </a:p>
        </p:txBody>
      </p:sp>
      <p:sp>
        <p:nvSpPr>
          <p:cNvPr id="44040" name="TextBox 2"/>
          <p:cNvSpPr txBox="1">
            <a:spLocks noChangeArrowheads="1"/>
          </p:cNvSpPr>
          <p:nvPr/>
        </p:nvSpPr>
        <p:spPr bwMode="auto">
          <a:xfrm>
            <a:off x="3792538" y="328613"/>
            <a:ext cx="532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" altLang="fr-FR" sz="3600" b="1">
                <a:solidFill>
                  <a:srgbClr val="0070C0"/>
                </a:solidFill>
              </a:rPr>
              <a:t>3. Glisser-déposer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069" y="1447698"/>
            <a:ext cx="6051861" cy="396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39416" y="1484784"/>
            <a:ext cx="7920880" cy="46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" altLang="en-US" sz="2800" dirty="0"/>
              <a:t>Abréviation de HTML5 </a:t>
            </a:r>
            <a:r>
              <a:rPr lang="fr" altLang="en-US" sz="2800" dirty="0" smtClean="0"/>
              <a:t>Package </a:t>
            </a:r>
            <a:endParaRPr lang="fr" altLang="en-US" sz="2800" dirty="0"/>
          </a:p>
          <a:p>
            <a: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" altLang="en-US" sz="2800" dirty="0" smtClean="0"/>
              <a:t>H5P </a:t>
            </a:r>
            <a:r>
              <a:rPr lang="fr" altLang="en-US" sz="2800" dirty="0"/>
              <a:t>est un framework de collaboration de contenu gratuit et open-source basé sur JavaScript</a:t>
            </a:r>
          </a:p>
          <a:p>
            <a: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" altLang="en-US" sz="2800" dirty="0" smtClean="0"/>
              <a:t>Il </a:t>
            </a:r>
            <a:r>
              <a:rPr lang="fr" altLang="en-US" sz="2800" dirty="0"/>
              <a:t>vise à faciliter la création, le partage et la réutilisation de contenu HTML5 </a:t>
            </a:r>
            <a:r>
              <a:rPr lang="fr" altLang="en-US" sz="2800" dirty="0" smtClean="0"/>
              <a:t>interactif</a:t>
            </a:r>
            <a:endParaRPr lang="fr" altLang="en-US" sz="2800" dirty="0"/>
          </a:p>
          <a:p>
            <a: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" altLang="en-US" sz="2800" dirty="0"/>
              <a:t>Plateformes sur lesquelles </a:t>
            </a:r>
            <a:r>
              <a:rPr lang="fr" altLang="en-US" sz="2800" dirty="0" smtClean="0"/>
              <a:t>il peut tourner : </a:t>
            </a:r>
            <a:r>
              <a:rPr lang="fr" altLang="en-US" sz="2800" dirty="0"/>
              <a:t>Moodle , WordPress et Drupal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27241" y="314328"/>
            <a:ext cx="81359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Qu'est-ce que </a:t>
            </a:r>
            <a:r>
              <a:rPr lang="f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H5P </a:t>
            </a: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922" y="1955001"/>
            <a:ext cx="1656977" cy="82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72" y="2899385"/>
            <a:ext cx="1514475" cy="11525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09" y="4088778"/>
            <a:ext cx="2133600" cy="11525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40" y="5241303"/>
            <a:ext cx="1057275" cy="1285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91" y="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448" y="1268760"/>
            <a:ext cx="10297144" cy="37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dirty="0"/>
              <a:t>Un enregistreur audio HTML5 gratuit. Enregistrez votre voix et lisez ou téléchargez un fichier .wav de votre enregistrement.</a:t>
            </a:r>
          </a:p>
          <a:p>
            <a:r>
              <a:rPr lang="fr" dirty="0" smtClean="0"/>
              <a:t>Type </a:t>
            </a:r>
            <a:r>
              <a:rPr lang="fr" dirty="0"/>
              <a:t>de contenu adapté aux questions ouvertes et aux cours de langue</a:t>
            </a:r>
            <a:endParaRPr lang="pt-BR" dirty="0"/>
          </a:p>
          <a:p>
            <a:r>
              <a:rPr lang="fr" dirty="0" smtClean="0"/>
              <a:t>Démo</a:t>
            </a:r>
            <a:r>
              <a:rPr lang="fr" dirty="0"/>
              <a:t> : </a:t>
            </a:r>
            <a:r>
              <a:rPr lang="fr" dirty="0">
                <a:hlinkClick r:id="rId3"/>
              </a:rPr>
              <a:t>https://</a:t>
            </a:r>
            <a:r>
              <a:rPr lang="fr" dirty="0" smtClean="0">
                <a:hlinkClick r:id="rId3"/>
              </a:rPr>
              <a:t>h5p.org/audio-recorder</a:t>
            </a:r>
            <a:endParaRPr lang="en-US" dirty="0"/>
          </a:p>
        </p:txBody>
      </p:sp>
      <p:sp>
        <p:nvSpPr>
          <p:cNvPr id="54280" name="TextBox 2"/>
          <p:cNvSpPr txBox="1">
            <a:spLocks noChangeArrowheads="1"/>
          </p:cNvSpPr>
          <p:nvPr/>
        </p:nvSpPr>
        <p:spPr bwMode="auto">
          <a:xfrm>
            <a:off x="1524003" y="304803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" altLang="fr-FR" sz="3600" b="1">
                <a:solidFill>
                  <a:srgbClr val="0070C0"/>
                </a:solidFill>
              </a:rPr>
              <a:t>7 </a:t>
            </a:r>
            <a:r>
              <a:rPr lang="fr" altLang="fr-FR" sz="3200" b="1">
                <a:solidFill>
                  <a:srgbClr val="0070C0"/>
                </a:solidFill>
              </a:rPr>
              <a:t>. Enregistreur audio</a:t>
            </a:r>
          </a:p>
        </p:txBody>
      </p:sp>
      <p:pic>
        <p:nvPicPr>
          <p:cNvPr id="542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005064"/>
            <a:ext cx="3208436" cy="247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060" y="1268760"/>
            <a:ext cx="9505056" cy="497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dirty="0"/>
              <a:t>Un type de question gratuit basé sur HTML5 permettant aux créatifs de créer des défis où l'utilisateur doit marquer des types spécifiques de verbes dans un texte</a:t>
            </a:r>
            <a:r>
              <a:rPr lang="fr" dirty="0" smtClean="0"/>
              <a:t>.</a:t>
            </a:r>
            <a:endParaRPr lang="pt-BR" dirty="0"/>
          </a:p>
          <a:p>
            <a:r>
              <a:rPr lang="fr" dirty="0"/>
              <a:t> </a:t>
            </a:r>
            <a:r>
              <a:rPr lang="fr" dirty="0" smtClean="0"/>
              <a:t>L’apprenant </a:t>
            </a:r>
            <a:r>
              <a:rPr lang="fr" dirty="0"/>
              <a:t>surligne les mots selon la description de la tâche et reçoit un score</a:t>
            </a:r>
          </a:p>
          <a:p>
            <a:r>
              <a:rPr lang="fr" dirty="0" smtClean="0"/>
              <a:t>Ajoutez </a:t>
            </a:r>
            <a:r>
              <a:rPr lang="fr" dirty="0"/>
              <a:t>autant d'expressions et de mots corrects que vous </a:t>
            </a:r>
            <a:r>
              <a:rPr lang="fr" dirty="0" smtClean="0"/>
              <a:t>souhaitez</a:t>
            </a:r>
            <a:endParaRPr lang="en-US" dirty="0"/>
          </a:p>
        </p:txBody>
      </p:sp>
      <p:sp>
        <p:nvSpPr>
          <p:cNvPr id="56328" name="TextBox 2"/>
          <p:cNvSpPr txBox="1">
            <a:spLocks noChangeArrowheads="1"/>
          </p:cNvSpPr>
          <p:nvPr/>
        </p:nvSpPr>
        <p:spPr bwMode="auto">
          <a:xfrm>
            <a:off x="1524003" y="304803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" altLang="fr-FR" sz="3600" b="1">
                <a:solidFill>
                  <a:srgbClr val="0070C0"/>
                </a:solidFill>
              </a:rPr>
              <a:t>8 </a:t>
            </a:r>
            <a:r>
              <a:rPr lang="fr" altLang="fr-FR" sz="3200" b="1">
                <a:solidFill>
                  <a:srgbClr val="0070C0"/>
                </a:solidFill>
              </a:rPr>
              <a:t>. Marquez les mots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3000375" y="4945066"/>
            <a:ext cx="8166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fr-FR"/>
          </a:p>
          <a:p>
            <a:endParaRPr lang="pt-BR" altLang="fr-FR"/>
          </a:p>
          <a:p>
            <a:r>
              <a:rPr lang="fr" altLang="fr-FR"/>
              <a:t>Démo : </a:t>
            </a:r>
            <a:r>
              <a:rPr lang="fr" altLang="fr-FR">
                <a:hlinkClick r:id="rId3"/>
              </a:rPr>
              <a:t>https://h5p.org/mark-the-words</a:t>
            </a:r>
            <a:endParaRPr lang="en-US" altLang="fr-FR"/>
          </a:p>
        </p:txBody>
      </p:sp>
      <p:sp>
        <p:nvSpPr>
          <p:cNvPr id="58376" name="TextBox 2"/>
          <p:cNvSpPr txBox="1">
            <a:spLocks noChangeArrowheads="1"/>
          </p:cNvSpPr>
          <p:nvPr/>
        </p:nvSpPr>
        <p:spPr bwMode="auto">
          <a:xfrm>
            <a:off x="1524003" y="304803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" altLang="fr-FR" sz="3600" b="1">
                <a:solidFill>
                  <a:srgbClr val="0070C0"/>
                </a:solidFill>
              </a:rPr>
              <a:t>8 </a:t>
            </a:r>
            <a:r>
              <a:rPr lang="fr" altLang="fr-FR" sz="3200" b="1">
                <a:solidFill>
                  <a:srgbClr val="0070C0"/>
                </a:solidFill>
              </a:rPr>
              <a:t>. Marquez les mots</a:t>
            </a:r>
          </a:p>
        </p:txBody>
      </p:sp>
      <p:pic>
        <p:nvPicPr>
          <p:cNvPr id="5837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727203"/>
            <a:ext cx="83375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557341"/>
            <a:ext cx="10225136" cy="445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dirty="0"/>
              <a:t>Un outil d'évaluation facile à utiliser et </a:t>
            </a:r>
            <a:r>
              <a:rPr lang="fr" dirty="0" smtClean="0"/>
              <a:t>efficace</a:t>
            </a:r>
            <a:endParaRPr lang="en-US" dirty="0"/>
          </a:p>
          <a:p>
            <a:r>
              <a:rPr lang="fr" dirty="0"/>
              <a:t>Créer des défis où l'utilisateur doit identifier un ou plusieurs choix corrects</a:t>
            </a:r>
          </a:p>
          <a:p>
            <a:r>
              <a:rPr lang="fr" dirty="0" smtClean="0"/>
              <a:t>L'apprenant </a:t>
            </a:r>
            <a:r>
              <a:rPr lang="fr" dirty="0"/>
              <a:t>reçoit une rétroaction immédiate sur ses performances.</a:t>
            </a:r>
          </a:p>
          <a:p>
            <a:r>
              <a:rPr lang="fr" dirty="0" smtClean="0"/>
              <a:t>Peut </a:t>
            </a:r>
            <a:r>
              <a:rPr lang="fr" dirty="0"/>
              <a:t>être utilisé pour tester des compétences bien définies liées à un certain </a:t>
            </a:r>
            <a:r>
              <a:rPr lang="fr" dirty="0" smtClean="0"/>
              <a:t>sujet</a:t>
            </a:r>
            <a:endParaRPr lang="en-US" dirty="0"/>
          </a:p>
        </p:txBody>
      </p:sp>
      <p:sp>
        <p:nvSpPr>
          <p:cNvPr id="64520" name="TextBox 2"/>
          <p:cNvSpPr txBox="1">
            <a:spLocks noChangeArrowheads="1"/>
          </p:cNvSpPr>
          <p:nvPr/>
        </p:nvSpPr>
        <p:spPr bwMode="auto">
          <a:xfrm>
            <a:off x="1524003" y="304803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" altLang="fr-FR" sz="3600" b="1">
                <a:solidFill>
                  <a:srgbClr val="0070C0"/>
                </a:solidFill>
              </a:rPr>
              <a:t>10 </a:t>
            </a:r>
            <a:r>
              <a:rPr lang="fr" altLang="fr-FR" sz="3200" b="1">
                <a:solidFill>
                  <a:srgbClr val="0070C0"/>
                </a:solidFill>
              </a:rPr>
              <a:t>. Choix multiple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3432178" y="5673728"/>
            <a:ext cx="54467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fr-FR"/>
          </a:p>
          <a:p>
            <a:r>
              <a:rPr lang="fr" altLang="fr-FR"/>
              <a:t>Démo : </a:t>
            </a:r>
            <a:r>
              <a:rPr lang="fr" altLang="fr-FR">
                <a:hlinkClick r:id="rId3"/>
              </a:rPr>
              <a:t>https://h5p.org/multichoice</a:t>
            </a:r>
            <a:endParaRPr lang="en-US" altLang="fr-FR"/>
          </a:p>
        </p:txBody>
      </p:sp>
      <p:sp>
        <p:nvSpPr>
          <p:cNvPr id="66568" name="TextBox 2"/>
          <p:cNvSpPr txBox="1">
            <a:spLocks noChangeArrowheads="1"/>
          </p:cNvSpPr>
          <p:nvPr/>
        </p:nvSpPr>
        <p:spPr bwMode="auto">
          <a:xfrm>
            <a:off x="1524003" y="304803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" altLang="fr-FR" sz="3600" b="1">
                <a:solidFill>
                  <a:srgbClr val="0070C0"/>
                </a:solidFill>
              </a:rPr>
              <a:t>10 </a:t>
            </a:r>
            <a:r>
              <a:rPr lang="fr" altLang="fr-FR" sz="3200" b="1">
                <a:solidFill>
                  <a:srgbClr val="0070C0"/>
                </a:solidFill>
              </a:rPr>
              <a:t>. Choix multiple</a:t>
            </a:r>
          </a:p>
        </p:txBody>
      </p:sp>
      <p:pic>
        <p:nvPicPr>
          <p:cNvPr id="6656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6" y="1520825"/>
            <a:ext cx="8097837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440" y="1557341"/>
            <a:ext cx="10081120" cy="489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dirty="0"/>
              <a:t>Un type de contenu de jeu de mémoire gratuit basé sur HTML5 permettant aux auteurs d'ajouter leurs propres images (et du texte facultatif) à un jeu de mémoire.</a:t>
            </a:r>
          </a:p>
          <a:p>
            <a:r>
              <a:rPr lang="fr" dirty="0" smtClean="0"/>
              <a:t>Pour </a:t>
            </a:r>
            <a:r>
              <a:rPr lang="fr" dirty="0"/>
              <a:t>jouer au jeu, les utilisateurs recherchent des paires d'images, qui afficheront un message texte spécifié une fois qu'une paire correspondante aura été </a:t>
            </a:r>
            <a:r>
              <a:rPr lang="fr" dirty="0" smtClean="0"/>
              <a:t>trouvée</a:t>
            </a:r>
            <a:endParaRPr lang="en-US" dirty="0"/>
          </a:p>
        </p:txBody>
      </p:sp>
      <p:sp>
        <p:nvSpPr>
          <p:cNvPr id="68616" name="TextBox 2"/>
          <p:cNvSpPr txBox="1">
            <a:spLocks noChangeArrowheads="1"/>
          </p:cNvSpPr>
          <p:nvPr/>
        </p:nvSpPr>
        <p:spPr bwMode="auto">
          <a:xfrm>
            <a:off x="1524003" y="304803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" altLang="fr-FR" sz="3600" b="1">
                <a:solidFill>
                  <a:srgbClr val="0070C0"/>
                </a:solidFill>
              </a:rPr>
              <a:t>11 </a:t>
            </a:r>
            <a:r>
              <a:rPr lang="fr" altLang="fr-FR" sz="3200" b="1">
                <a:solidFill>
                  <a:srgbClr val="0070C0"/>
                </a:solidFill>
              </a:rPr>
              <a:t>. Jeux de mémoire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Box 1"/>
          <p:cNvSpPr txBox="1">
            <a:spLocks noChangeArrowheads="1"/>
          </p:cNvSpPr>
          <p:nvPr/>
        </p:nvSpPr>
        <p:spPr bwMode="auto">
          <a:xfrm>
            <a:off x="3071813" y="5043491"/>
            <a:ext cx="81661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fr-FR"/>
          </a:p>
          <a:p>
            <a:r>
              <a:rPr lang="fr" altLang="fr-FR"/>
              <a:t>Démo : </a:t>
            </a:r>
            <a:r>
              <a:rPr lang="fr" altLang="fr-FR">
                <a:hlinkClick r:id="rId3"/>
              </a:rPr>
              <a:t>https://h5p.org/memory-game</a:t>
            </a:r>
            <a:endParaRPr lang="en-US" altLang="fr-FR"/>
          </a:p>
        </p:txBody>
      </p:sp>
      <p:sp>
        <p:nvSpPr>
          <p:cNvPr id="70664" name="TextBox 2"/>
          <p:cNvSpPr txBox="1">
            <a:spLocks noChangeArrowheads="1"/>
          </p:cNvSpPr>
          <p:nvPr/>
        </p:nvSpPr>
        <p:spPr bwMode="auto">
          <a:xfrm>
            <a:off x="1524003" y="304803"/>
            <a:ext cx="9155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" altLang="fr-FR" sz="3600" b="1">
                <a:solidFill>
                  <a:srgbClr val="0070C0"/>
                </a:solidFill>
              </a:rPr>
              <a:t>11 </a:t>
            </a:r>
            <a:r>
              <a:rPr lang="fr" altLang="fr-FR" sz="3200" b="1">
                <a:solidFill>
                  <a:srgbClr val="0070C0"/>
                </a:solidFill>
              </a:rPr>
              <a:t>. Jeux de mémoire</a:t>
            </a:r>
          </a:p>
        </p:txBody>
      </p:sp>
      <p:pic>
        <p:nvPicPr>
          <p:cNvPr id="7066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658941"/>
            <a:ext cx="8286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2154238" y="288927"/>
            <a:ext cx="79930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>
                <a:solidFill>
                  <a:srgbClr val="0070C0"/>
                </a:solidFill>
                <a:latin typeface="Calibri" panose="020F0502020204030204" pitchFamily="34" charset="0"/>
              </a:rPr>
              <a:t>Commencer à utiliser H5P dans Moodle</a:t>
            </a:r>
          </a:p>
        </p:txBody>
      </p:sp>
      <p:pic>
        <p:nvPicPr>
          <p:cNvPr id="727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91" y="1119188"/>
            <a:ext cx="6802437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8"/>
          <p:cNvSpPr>
            <a:spLocks noChangeArrowheads="1"/>
          </p:cNvSpPr>
          <p:nvPr/>
        </p:nvSpPr>
        <p:spPr bwMode="auto">
          <a:xfrm>
            <a:off x="9480553" y="1527020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600"/>
          </a:p>
        </p:txBody>
      </p:sp>
      <p:sp>
        <p:nvSpPr>
          <p:cNvPr id="76808" name="Text Box 11"/>
          <p:cNvSpPr txBox="1">
            <a:spLocks noChangeArrowheads="1"/>
          </p:cNvSpPr>
          <p:nvPr/>
        </p:nvSpPr>
        <p:spPr bwMode="auto">
          <a:xfrm>
            <a:off x="3549650" y="414341"/>
            <a:ext cx="5327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000" b="1">
                <a:solidFill>
                  <a:srgbClr val="0070C0"/>
                </a:solidFill>
              </a:rPr>
              <a:t>Ressources</a:t>
            </a:r>
          </a:p>
        </p:txBody>
      </p:sp>
      <p:sp>
        <p:nvSpPr>
          <p:cNvPr id="76809" name="Text Box 14"/>
          <p:cNvSpPr txBox="1">
            <a:spLocks noChangeArrowheads="1"/>
          </p:cNvSpPr>
          <p:nvPr/>
        </p:nvSpPr>
        <p:spPr bwMode="auto">
          <a:xfrm>
            <a:off x="1631504" y="1412776"/>
            <a:ext cx="9721079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" altLang="en-US" b="1" dirty="0">
                <a:solidFill>
                  <a:srgbClr val="0070C0"/>
                </a:solidFill>
              </a:rPr>
              <a:t>H5P.org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" altLang="en-US" sz="2400" dirty="0">
                <a:hlinkClick r:id="rId3"/>
              </a:rPr>
              <a:t>http://www.h5p.org</a:t>
            </a:r>
            <a:endParaRPr lang="pt-BR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" altLang="en-US" b="1" dirty="0" smtClean="0">
                <a:solidFill>
                  <a:srgbClr val="0070C0"/>
                </a:solidFill>
              </a:rPr>
              <a:t>Tutoriels </a:t>
            </a:r>
            <a:r>
              <a:rPr lang="fr" altLang="en-US" b="1" dirty="0">
                <a:solidFill>
                  <a:srgbClr val="0070C0"/>
                </a:solidFill>
              </a:rPr>
              <a:t>H5P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" altLang="en-US" sz="2400" dirty="0">
                <a:hlinkClick r:id="rId4"/>
              </a:rPr>
              <a:t>https://h5p.org/documentation/for-authors/tutorials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b="1" dirty="0">
                <a:solidFill>
                  <a:srgbClr val="0070C0"/>
                </a:solidFill>
              </a:rPr>
              <a:t>Logiquiz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400" dirty="0">
                <a:hlinkClick r:id="rId5"/>
              </a:rPr>
              <a:t>https://ladigitale.dev/logiquiz/</a:t>
            </a:r>
            <a:r>
              <a:rPr lang="pt-BR" altLang="en-US" sz="24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" altLang="en-US" b="1" dirty="0" smtClean="0">
                <a:solidFill>
                  <a:srgbClr val="0070C0"/>
                </a:solidFill>
              </a:rPr>
              <a:t>Tutoriel Logiquiz</a:t>
            </a:r>
            <a:endParaRPr lang="fr" altLang="en-US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2400" dirty="0">
                <a:hlinkClick r:id="rId6"/>
              </a:rPr>
              <a:t>https://</a:t>
            </a:r>
            <a:r>
              <a:rPr lang="fr-FR" altLang="en-US" sz="2400" dirty="0" smtClean="0">
                <a:hlinkClick r:id="rId6"/>
              </a:rPr>
              <a:t>ladigitale.dev/blog/logiquiz-le-logiciel-qui-simplifie-l-acces-aux-outils-h5p</a:t>
            </a:r>
            <a:r>
              <a:rPr lang="fr-FR" altLang="en-US" sz="2400" dirty="0" smtClean="0"/>
              <a:t>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39416" y="1484784"/>
            <a:ext cx="10297144" cy="37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dirty="0"/>
              <a:t>Contenu adapté aux mobiles </a:t>
            </a:r>
            <a:r>
              <a:rPr lang="fr" dirty="0" smtClean="0"/>
              <a:t>: un </a:t>
            </a:r>
            <a:r>
              <a:rPr lang="fr" dirty="0"/>
              <a:t>même contenu riche et interactif sur les ordinateurs, les smartphones et les tablettes.</a:t>
            </a:r>
          </a:p>
          <a:p>
            <a:r>
              <a:rPr lang="fr" dirty="0" smtClean="0"/>
              <a:t>Libre </a:t>
            </a:r>
            <a:r>
              <a:rPr lang="fr" dirty="0"/>
              <a:t>d'utilisation - H5P est une technologie ouverte entièrement gratuite, sous licence MIT.</a:t>
            </a:r>
          </a:p>
          <a:p>
            <a:r>
              <a:rPr lang="fr" dirty="0" smtClean="0"/>
              <a:t>Soutenu </a:t>
            </a:r>
            <a:r>
              <a:rPr lang="fr" dirty="0"/>
              <a:t>par la communauté Moodle</a:t>
            </a:r>
            <a:endParaRPr lang="pt-BR" altLang="en-US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79576" y="476672"/>
            <a:ext cx="695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Avantages du H5P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775520" y="517163"/>
            <a:ext cx="7991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Contexte d’usage de H5P</a:t>
            </a:r>
            <a:endParaRPr lang="fr" altLang="en-US" sz="4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26263" y="1866900"/>
            <a:ext cx="29511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" altLang="en-US" sz="2800" b="1"/>
              <a:t>Dans le nuage: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en-US" sz="2600"/>
          </a:p>
          <a:p>
            <a:pPr algn="ctr">
              <a:spcBef>
                <a:spcPct val="0"/>
              </a:spcBef>
              <a:buFontTx/>
              <a:buNone/>
            </a:pPr>
            <a:r>
              <a:rPr lang="fr" altLang="en-US">
                <a:hlinkClick r:id="rId3"/>
              </a:rPr>
              <a:t>http://h5p.org</a:t>
            </a:r>
            <a:endParaRPr lang="pt-BR" altLang="en-US"/>
          </a:p>
          <a:p>
            <a:pPr>
              <a:spcBef>
                <a:spcPct val="0"/>
              </a:spcBef>
              <a:buFontTx/>
              <a:buNone/>
            </a:pPr>
            <a:endParaRPr lang="pt-BR" altLang="en-US" sz="2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348160"/>
            <a:ext cx="430688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4686300"/>
            <a:ext cx="4519612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48128" y="4962515"/>
            <a:ext cx="3070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" altLang="en-US" sz="2800" b="1" dirty="0"/>
              <a:t>Un plugin Moodle</a:t>
            </a:r>
            <a:endParaRPr lang="en-US" altLang="en-US" sz="2800" b="1" dirty="0"/>
          </a:p>
        </p:txBody>
      </p:sp>
      <p:pic>
        <p:nvPicPr>
          <p:cNvPr id="12" name="Image 11"/>
          <p:cNvPicPr/>
          <p:nvPr/>
        </p:nvPicPr>
        <p:blipFill>
          <a:blip r:embed="rId6"/>
          <a:stretch/>
        </p:blipFill>
        <p:spPr>
          <a:xfrm>
            <a:off x="7848637" y="5925031"/>
            <a:ext cx="719778" cy="719778"/>
          </a:xfrm>
          <a:prstGeom prst="rect">
            <a:avLst/>
          </a:prstGeom>
          <a:ln>
            <a:solidFill>
              <a:srgbClr val="0882C8"/>
            </a:solidFill>
          </a:ln>
        </p:spPr>
      </p:pic>
      <p:pic>
        <p:nvPicPr>
          <p:cNvPr id="13" name="Image 12"/>
          <p:cNvPicPr/>
          <p:nvPr/>
        </p:nvPicPr>
        <p:blipFill>
          <a:blip r:embed="rId7"/>
          <a:stretch/>
        </p:blipFill>
        <p:spPr>
          <a:xfrm>
            <a:off x="8904312" y="5925031"/>
            <a:ext cx="719778" cy="70970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95400" y="548680"/>
            <a:ext cx="1080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U</a:t>
            </a:r>
            <a:r>
              <a:rPr lang="f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tiliser </a:t>
            </a: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H5P dans le Cloud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448" y="1808166"/>
            <a:ext cx="10729192" cy="30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" dirty="0" smtClean="0"/>
              <a:t>Créer </a:t>
            </a:r>
            <a:r>
              <a:rPr lang="fr" dirty="0"/>
              <a:t>un compte gratuit sur </a:t>
            </a:r>
            <a:r>
              <a:rPr lang="fr" dirty="0">
                <a:hlinkClick r:id="rId3"/>
              </a:rPr>
              <a:t>http://h5p.org</a:t>
            </a:r>
            <a:endParaRPr lang="pt-BR" dirty="0"/>
          </a:p>
          <a:p>
            <a:pPr lvl="1"/>
            <a:r>
              <a:rPr lang="fr" dirty="0" smtClean="0"/>
              <a:t>Pour créer du contenu interactif</a:t>
            </a:r>
          </a:p>
          <a:p>
            <a:pPr lvl="1"/>
            <a:r>
              <a:rPr lang="fr" dirty="0" smtClean="0"/>
              <a:t>Et intégrer ce contenu dans </a:t>
            </a:r>
            <a:r>
              <a:rPr lang="fr" dirty="0"/>
              <a:t>Moodle ou </a:t>
            </a:r>
            <a:r>
              <a:rPr lang="fr" dirty="0" smtClean="0"/>
              <a:t>d’dautres systèmes</a:t>
            </a:r>
            <a:endParaRPr lang="f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921220"/>
            <a:ext cx="2359149" cy="2359149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910579"/>
            <a:ext cx="6501656" cy="275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4"/>
          <p:cNvSpPr txBox="1"/>
          <p:nvPr/>
        </p:nvSpPr>
        <p:spPr>
          <a:xfrm>
            <a:off x="983433" y="2063363"/>
            <a:ext cx="10153128" cy="401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"/>
            </a:defPPr>
            <a:lvl1pPr marL="447675" indent="-447675" ea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320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fr-FR" sz="2800" dirty="0"/>
              <a:t>Sur le site </a:t>
            </a:r>
            <a:r>
              <a:rPr lang="fr-FR" sz="2800" dirty="0">
                <a:hlinkClick r:id="rId2"/>
              </a:rPr>
              <a:t>h5p.org</a:t>
            </a:r>
            <a:r>
              <a:rPr lang="fr-FR" sz="2800" dirty="0"/>
              <a:t> qui présente et développe ses modules, il est possible de les découvrir et de les </a:t>
            </a:r>
            <a:r>
              <a:rPr lang="fr-FR" sz="2800" dirty="0" smtClean="0"/>
              <a:t>tester.</a:t>
            </a:r>
          </a:p>
          <a:p>
            <a:r>
              <a:rPr lang="fr-FR" sz="2800" dirty="0" smtClean="0"/>
              <a:t>Sur </a:t>
            </a:r>
            <a:r>
              <a:rPr lang="fr-FR" sz="2800" dirty="0"/>
              <a:t>le site </a:t>
            </a:r>
            <a:r>
              <a:rPr lang="fr-FR" sz="2800" dirty="0" err="1">
                <a:hlinkClick r:id="rId3"/>
              </a:rPr>
              <a:t>ladigitale</a:t>
            </a:r>
            <a:r>
              <a:rPr lang="fr-FR" sz="2800" dirty="0" smtClean="0"/>
              <a:t>, </a:t>
            </a:r>
            <a:r>
              <a:rPr lang="fr-FR" sz="2800" dirty="0"/>
              <a:t>on y trouve une application, </a:t>
            </a:r>
            <a:r>
              <a:rPr lang="fr-FR" sz="2800" dirty="0" err="1">
                <a:hlinkClick r:id="rId4"/>
              </a:rPr>
              <a:t>logiquiz</a:t>
            </a:r>
            <a:r>
              <a:rPr lang="fr-FR" sz="2800" dirty="0" smtClean="0"/>
              <a:t>, qui </a:t>
            </a:r>
            <a:r>
              <a:rPr lang="fr-FR" sz="2800" dirty="0"/>
              <a:t>permet de créer et de tester, hors ligne, des activités H5P. </a:t>
            </a:r>
            <a:endParaRPr lang="fr-FR" sz="2800" dirty="0" smtClean="0"/>
          </a:p>
          <a:p>
            <a:r>
              <a:rPr lang="fr-FR" sz="2800" dirty="0" smtClean="0"/>
              <a:t>Les </a:t>
            </a:r>
            <a:r>
              <a:rPr lang="fr-FR" sz="2800" dirty="0"/>
              <a:t>modules ainsi créés pourront être importés dans Moodle.</a:t>
            </a:r>
          </a:p>
        </p:txBody>
      </p:sp>
      <p:sp>
        <p:nvSpPr>
          <p:cNvPr id="283" name="CustomShape 5"/>
          <p:cNvSpPr/>
          <p:nvPr/>
        </p:nvSpPr>
        <p:spPr>
          <a:xfrm>
            <a:off x="1055440" y="884367"/>
            <a:ext cx="95770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Utiliser H5P dans le Cloud</a:t>
            </a:r>
          </a:p>
        </p:txBody>
      </p:sp>
    </p:spTree>
    <p:extLst>
      <p:ext uri="{BB962C8B-B14F-4D97-AF65-F5344CB8AC3E}">
        <p14:creationId xmlns:p14="http://schemas.microsoft.com/office/powerpoint/2010/main" val="2574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72009" y="404664"/>
            <a:ext cx="11089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U</a:t>
            </a:r>
            <a:r>
              <a:rPr lang="f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tiliser </a:t>
            </a: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H5P dans le Cloud</a:t>
            </a:r>
          </a:p>
        </p:txBody>
      </p:sp>
      <p:pic>
        <p:nvPicPr>
          <p:cNvPr id="215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354138"/>
            <a:ext cx="35067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420813"/>
            <a:ext cx="3962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865316" y="271463"/>
            <a:ext cx="8461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Utiliser </a:t>
            </a: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H5P dans le Cloud</a:t>
            </a: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6" y="1101728"/>
            <a:ext cx="397827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6" y="1131891"/>
            <a:ext cx="43830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5495925"/>
            <a:ext cx="250983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135188" y="404813"/>
            <a:ext cx="79930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" alt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Utiliser H5P dans Moodle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348880"/>
            <a:ext cx="5731085" cy="211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171D02E30E6499E737329BF677382" ma:contentTypeVersion="8" ma:contentTypeDescription="Crée un document." ma:contentTypeScope="" ma:versionID="1e1a0fb9983ccc333346396a89c4e767">
  <xsd:schema xmlns:xsd="http://www.w3.org/2001/XMLSchema" xmlns:xs="http://www.w3.org/2001/XMLSchema" xmlns:p="http://schemas.microsoft.com/office/2006/metadata/properties" xmlns:ns2="92ac17ba-834b-483c-b04d-146db6ca6ac6" xmlns:ns3="f2204b4b-1527-40de-bb0c-53b24b0d2d99" targetNamespace="http://schemas.microsoft.com/office/2006/metadata/properties" ma:root="true" ma:fieldsID="d45ceecaa999e163bf9f32e69d95deee" ns2:_="" ns3:_="">
    <xsd:import namespace="92ac17ba-834b-483c-b04d-146db6ca6ac6"/>
    <xsd:import namespace="f2204b4b-1527-40de-bb0c-53b24b0d2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c17ba-834b-483c-b04d-146db6ca6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04b4b-1527-40de-bb0c-53b24b0d2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945378-87CF-4126-97D1-17CDE13F4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ac17ba-834b-483c-b04d-146db6ca6ac6"/>
    <ds:schemaRef ds:uri="f2204b4b-1527-40de-bb0c-53b24b0d2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70B288-1AE7-4131-AE91-D33225493947}">
  <ds:schemaRefs>
    <ds:schemaRef ds:uri="http://schemas.microsoft.com/office/2006/metadata/properties"/>
    <ds:schemaRef ds:uri="http://www.w3.org/XML/1998/namespace"/>
    <ds:schemaRef ds:uri="92ac17ba-834b-483c-b04d-146db6ca6ac6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2204b4b-1527-40de-bb0c-53b24b0d2d9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EF9676-C59F-4417-BDFC-DF75AC3C2D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6593</TotalTime>
  <Words>815</Words>
  <Application>Microsoft Office PowerPoint</Application>
  <PresentationFormat>Grand écran</PresentationFormat>
  <Paragraphs>121</Paragraphs>
  <Slides>28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Default Design</vt:lpstr>
      <vt:lpstr>H5P : Utiliser un outil d'évaluation interactif dans Moodle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Dawson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An Open Source  Course Management System</dc:title>
  <dc:creator>Dawson College</dc:creator>
  <cp:lastModifiedBy>Mokhtar Ben Henda</cp:lastModifiedBy>
  <cp:revision>163</cp:revision>
  <dcterms:created xsi:type="dcterms:W3CDTF">2008-09-03T13:32:40Z</dcterms:created>
  <dcterms:modified xsi:type="dcterms:W3CDTF">2022-12-19T17:56:37Z</dcterms:modified>
</cp:coreProperties>
</file>